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9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2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3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24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26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28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30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3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32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3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34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3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3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37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3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39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40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41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42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43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44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45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46.xml" ContentType="application/vnd.openxmlformats-officedocument.them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4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4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49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50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51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theme/theme52.xml" ContentType="application/vnd.openxmlformats-officedocument.theme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53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5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55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theme/theme56.xml" ContentType="application/vnd.openxmlformats-officedocument.theme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57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58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59.xml" ContentType="application/vnd.openxmlformats-officedocument.theme+xml"/>
  <Override PartName="/ppt/theme/theme60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12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15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tags/tag169.xml" ContentType="application/vnd.openxmlformats-officedocument.presentationml.tags+xml"/>
  <Override PartName="/ppt/charts/chart20.xml" ContentType="application/vnd.openxmlformats-officedocument.drawingml.chart+xml"/>
  <Override PartName="/ppt/theme/themeOverride12.xml" ContentType="application/vnd.openxmlformats-officedocument.themeOverride+xml"/>
  <Override PartName="/ppt/tags/tag170.xml" ContentType="application/vnd.openxmlformats-officedocument.presentationml.tags+xml"/>
  <Override PartName="/ppt/charts/chart21.xml" ContentType="application/vnd.openxmlformats-officedocument.drawingml.chart+xml"/>
  <Override PartName="/ppt/theme/themeOverride13.xml" ContentType="application/vnd.openxmlformats-officedocument.themeOverride+xml"/>
  <Override PartName="/ppt/charts/chart2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charts/chart3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  <p:sldMasterId id="2147483671" r:id="rId2"/>
    <p:sldMasterId id="2147483677" r:id="rId3"/>
    <p:sldMasterId id="2147483929" r:id="rId4"/>
    <p:sldMasterId id="2147484151" r:id="rId5"/>
    <p:sldMasterId id="2147484439" r:id="rId6"/>
    <p:sldMasterId id="2147484487" r:id="rId7"/>
    <p:sldMasterId id="2147484631" r:id="rId8"/>
    <p:sldMasterId id="2147484637" r:id="rId9"/>
    <p:sldMasterId id="2147484643" r:id="rId10"/>
    <p:sldMasterId id="2147484949" r:id="rId11"/>
    <p:sldMasterId id="2147484955" r:id="rId12"/>
    <p:sldMasterId id="2147484961" r:id="rId13"/>
    <p:sldMasterId id="2147484967" r:id="rId14"/>
    <p:sldMasterId id="2147484973" r:id="rId15"/>
    <p:sldMasterId id="2147484979" r:id="rId16"/>
    <p:sldMasterId id="2147484985" r:id="rId17"/>
    <p:sldMasterId id="2147484991" r:id="rId18"/>
    <p:sldMasterId id="2147484997" r:id="rId19"/>
    <p:sldMasterId id="2147485003" r:id="rId20"/>
    <p:sldMasterId id="2147485009" r:id="rId21"/>
    <p:sldMasterId id="2147485027" r:id="rId22"/>
    <p:sldMasterId id="2147485033" r:id="rId23"/>
    <p:sldMasterId id="2147485039" r:id="rId24"/>
    <p:sldMasterId id="2147485045" r:id="rId25"/>
    <p:sldMasterId id="2147485051" r:id="rId26"/>
    <p:sldMasterId id="2147485057" r:id="rId27"/>
    <p:sldMasterId id="2147485063" r:id="rId28"/>
    <p:sldMasterId id="2147485069" r:id="rId29"/>
    <p:sldMasterId id="2147485075" r:id="rId30"/>
    <p:sldMasterId id="2147485081" r:id="rId31"/>
    <p:sldMasterId id="2147485087" r:id="rId32"/>
    <p:sldMasterId id="2147485093" r:id="rId33"/>
    <p:sldMasterId id="2147485099" r:id="rId34"/>
    <p:sldMasterId id="2147485105" r:id="rId35"/>
    <p:sldMasterId id="2147485111" r:id="rId36"/>
    <p:sldMasterId id="2147485117" r:id="rId37"/>
    <p:sldMasterId id="2147485123" r:id="rId38"/>
    <p:sldMasterId id="2147485129" r:id="rId39"/>
    <p:sldMasterId id="2147485135" r:id="rId40"/>
    <p:sldMasterId id="2147485141" r:id="rId41"/>
    <p:sldMasterId id="2147485147" r:id="rId42"/>
    <p:sldMasterId id="2147485153" r:id="rId43"/>
    <p:sldMasterId id="2147485159" r:id="rId44"/>
    <p:sldMasterId id="2147485165" r:id="rId45"/>
    <p:sldMasterId id="2147485171" r:id="rId46"/>
    <p:sldMasterId id="2147485177" r:id="rId47"/>
    <p:sldMasterId id="2147485183" r:id="rId48"/>
    <p:sldMasterId id="2147485189" r:id="rId49"/>
    <p:sldMasterId id="2147485195" r:id="rId50"/>
    <p:sldMasterId id="2147485201" r:id="rId51"/>
    <p:sldMasterId id="2147485207" r:id="rId52"/>
    <p:sldMasterId id="2147485213" r:id="rId53"/>
    <p:sldMasterId id="2147485219" r:id="rId54"/>
    <p:sldMasterId id="2147485225" r:id="rId55"/>
    <p:sldMasterId id="2147485231" r:id="rId56"/>
    <p:sldMasterId id="2147485237" r:id="rId57"/>
    <p:sldMasterId id="2147485243" r:id="rId58"/>
    <p:sldMasterId id="2147485249" r:id="rId59"/>
  </p:sldMasterIdLst>
  <p:notesMasterIdLst>
    <p:notesMasterId r:id="rId137"/>
  </p:notesMasterIdLst>
  <p:sldIdLst>
    <p:sldId id="294" r:id="rId60"/>
    <p:sldId id="316" r:id="rId61"/>
    <p:sldId id="317" r:id="rId62"/>
    <p:sldId id="478" r:id="rId63"/>
    <p:sldId id="479" r:id="rId64"/>
    <p:sldId id="480" r:id="rId65"/>
    <p:sldId id="583" r:id="rId66"/>
    <p:sldId id="533" r:id="rId67"/>
    <p:sldId id="534" r:id="rId68"/>
    <p:sldId id="535" r:id="rId69"/>
    <p:sldId id="536" r:id="rId70"/>
    <p:sldId id="537" r:id="rId71"/>
    <p:sldId id="538" r:id="rId72"/>
    <p:sldId id="539" r:id="rId73"/>
    <p:sldId id="540" r:id="rId74"/>
    <p:sldId id="541" r:id="rId75"/>
    <p:sldId id="542" r:id="rId76"/>
    <p:sldId id="543" r:id="rId77"/>
    <p:sldId id="546" r:id="rId78"/>
    <p:sldId id="547" r:id="rId79"/>
    <p:sldId id="548" r:id="rId80"/>
    <p:sldId id="549" r:id="rId81"/>
    <p:sldId id="550" r:id="rId82"/>
    <p:sldId id="551" r:id="rId83"/>
    <p:sldId id="445" r:id="rId84"/>
    <p:sldId id="552" r:id="rId85"/>
    <p:sldId id="553" r:id="rId86"/>
    <p:sldId id="554" r:id="rId87"/>
    <p:sldId id="555" r:id="rId88"/>
    <p:sldId id="396" r:id="rId89"/>
    <p:sldId id="556" r:id="rId90"/>
    <p:sldId id="557" r:id="rId91"/>
    <p:sldId id="558" r:id="rId92"/>
    <p:sldId id="453" r:id="rId93"/>
    <p:sldId id="559" r:id="rId94"/>
    <p:sldId id="560" r:id="rId95"/>
    <p:sldId id="561" r:id="rId96"/>
    <p:sldId id="562" r:id="rId97"/>
    <p:sldId id="563" r:id="rId98"/>
    <p:sldId id="564" r:id="rId99"/>
    <p:sldId id="565" r:id="rId100"/>
    <p:sldId id="566" r:id="rId101"/>
    <p:sldId id="567" r:id="rId102"/>
    <p:sldId id="568" r:id="rId103"/>
    <p:sldId id="569" r:id="rId104"/>
    <p:sldId id="570" r:id="rId105"/>
    <p:sldId id="571" r:id="rId106"/>
    <p:sldId id="572" r:id="rId107"/>
    <p:sldId id="359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582" r:id="rId118"/>
    <p:sldId id="296" r:id="rId119"/>
    <p:sldId id="297" r:id="rId120"/>
    <p:sldId id="298" r:id="rId121"/>
    <p:sldId id="299" r:id="rId122"/>
    <p:sldId id="300" r:id="rId123"/>
    <p:sldId id="301" r:id="rId124"/>
    <p:sldId id="302" r:id="rId125"/>
    <p:sldId id="303" r:id="rId126"/>
    <p:sldId id="314" r:id="rId127"/>
    <p:sldId id="305" r:id="rId128"/>
    <p:sldId id="306" r:id="rId129"/>
    <p:sldId id="315" r:id="rId130"/>
    <p:sldId id="308" r:id="rId131"/>
    <p:sldId id="309" r:id="rId132"/>
    <p:sldId id="310" r:id="rId133"/>
    <p:sldId id="311" r:id="rId134"/>
    <p:sldId id="312" r:id="rId135"/>
    <p:sldId id="313" r:id="rId136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>
      <p:cViewPr varScale="1">
        <p:scale>
          <a:sx n="110" d="100"/>
          <a:sy n="110" d="100"/>
        </p:scale>
        <p:origin x="750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58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4.xml"/><Relationship Id="rId84" Type="http://schemas.openxmlformats.org/officeDocument/2006/relationships/slide" Target="slides/slide25.xml"/><Relationship Id="rId138" Type="http://schemas.openxmlformats.org/officeDocument/2006/relationships/presProps" Target="presProps.xml"/><Relationship Id="rId107" Type="http://schemas.openxmlformats.org/officeDocument/2006/relationships/slide" Target="slides/slide48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5.xml"/><Relationship Id="rId79" Type="http://schemas.openxmlformats.org/officeDocument/2006/relationships/slide" Target="slides/slide20.xml"/><Relationship Id="rId102" Type="http://schemas.openxmlformats.org/officeDocument/2006/relationships/slide" Target="slides/slide43.xml"/><Relationship Id="rId123" Type="http://schemas.openxmlformats.org/officeDocument/2006/relationships/slide" Target="slides/slide64.xml"/><Relationship Id="rId128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1.xml"/><Relationship Id="rId95" Type="http://schemas.openxmlformats.org/officeDocument/2006/relationships/slide" Target="slides/slide36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5.xml"/><Relationship Id="rId69" Type="http://schemas.openxmlformats.org/officeDocument/2006/relationships/slide" Target="slides/slide10.xml"/><Relationship Id="rId113" Type="http://schemas.openxmlformats.org/officeDocument/2006/relationships/slide" Target="slides/slide54.xml"/><Relationship Id="rId118" Type="http://schemas.openxmlformats.org/officeDocument/2006/relationships/slide" Target="slides/slide59.xml"/><Relationship Id="rId134" Type="http://schemas.openxmlformats.org/officeDocument/2006/relationships/slide" Target="slides/slide75.xml"/><Relationship Id="rId139" Type="http://schemas.openxmlformats.org/officeDocument/2006/relationships/viewProps" Target="viewProps.xml"/><Relationship Id="rId80" Type="http://schemas.openxmlformats.org/officeDocument/2006/relationships/slide" Target="slides/slide21.xml"/><Relationship Id="rId85" Type="http://schemas.openxmlformats.org/officeDocument/2006/relationships/slide" Target="slides/slide26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44.xml"/><Relationship Id="rId108" Type="http://schemas.openxmlformats.org/officeDocument/2006/relationships/slide" Target="slides/slide49.xml"/><Relationship Id="rId124" Type="http://schemas.openxmlformats.org/officeDocument/2006/relationships/slide" Target="slides/slide65.xml"/><Relationship Id="rId129" Type="http://schemas.openxmlformats.org/officeDocument/2006/relationships/slide" Target="slides/slide70.xml"/><Relationship Id="rId54" Type="http://schemas.openxmlformats.org/officeDocument/2006/relationships/slideMaster" Target="slideMasters/slideMaster54.xml"/><Relationship Id="rId70" Type="http://schemas.openxmlformats.org/officeDocument/2006/relationships/slide" Target="slides/slide11.xml"/><Relationship Id="rId75" Type="http://schemas.openxmlformats.org/officeDocument/2006/relationships/slide" Target="slides/slide16.xml"/><Relationship Id="rId91" Type="http://schemas.openxmlformats.org/officeDocument/2006/relationships/slide" Target="slides/slide32.xml"/><Relationship Id="rId96" Type="http://schemas.openxmlformats.org/officeDocument/2006/relationships/slide" Target="slides/slide37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55.xml"/><Relationship Id="rId119" Type="http://schemas.openxmlformats.org/officeDocument/2006/relationships/slide" Target="slides/slide60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1.xml"/><Relationship Id="rId65" Type="http://schemas.openxmlformats.org/officeDocument/2006/relationships/slide" Target="slides/slide6.xml"/><Relationship Id="rId81" Type="http://schemas.openxmlformats.org/officeDocument/2006/relationships/slide" Target="slides/slide22.xml"/><Relationship Id="rId86" Type="http://schemas.openxmlformats.org/officeDocument/2006/relationships/slide" Target="slides/slide27.xml"/><Relationship Id="rId130" Type="http://schemas.openxmlformats.org/officeDocument/2006/relationships/slide" Target="slides/slide71.xml"/><Relationship Id="rId135" Type="http://schemas.openxmlformats.org/officeDocument/2006/relationships/slide" Target="slides/slide76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0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7.xml"/><Relationship Id="rId97" Type="http://schemas.openxmlformats.org/officeDocument/2006/relationships/slide" Target="slides/slide38.xml"/><Relationship Id="rId104" Type="http://schemas.openxmlformats.org/officeDocument/2006/relationships/slide" Target="slides/slide45.xml"/><Relationship Id="rId120" Type="http://schemas.openxmlformats.org/officeDocument/2006/relationships/slide" Target="slides/slide61.xml"/><Relationship Id="rId125" Type="http://schemas.openxmlformats.org/officeDocument/2006/relationships/slide" Target="slides/slide66.xml"/><Relationship Id="rId14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2.xml"/><Relationship Id="rId92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7.xml"/><Relationship Id="rId87" Type="http://schemas.openxmlformats.org/officeDocument/2006/relationships/slide" Target="slides/slide28.xml"/><Relationship Id="rId110" Type="http://schemas.openxmlformats.org/officeDocument/2006/relationships/slide" Target="slides/slide51.xml"/><Relationship Id="rId115" Type="http://schemas.openxmlformats.org/officeDocument/2006/relationships/slide" Target="slides/slide56.xml"/><Relationship Id="rId131" Type="http://schemas.openxmlformats.org/officeDocument/2006/relationships/slide" Target="slides/slide72.xml"/><Relationship Id="rId136" Type="http://schemas.openxmlformats.org/officeDocument/2006/relationships/slide" Target="slides/slide77.xml"/><Relationship Id="rId61" Type="http://schemas.openxmlformats.org/officeDocument/2006/relationships/slide" Target="slides/slide2.xml"/><Relationship Id="rId82" Type="http://schemas.openxmlformats.org/officeDocument/2006/relationships/slide" Target="slides/slide2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18.xml"/><Relationship Id="rId100" Type="http://schemas.openxmlformats.org/officeDocument/2006/relationships/slide" Target="slides/slide41.xml"/><Relationship Id="rId105" Type="http://schemas.openxmlformats.org/officeDocument/2006/relationships/slide" Target="slides/slide46.xml"/><Relationship Id="rId126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3.xml"/><Relationship Id="rId93" Type="http://schemas.openxmlformats.org/officeDocument/2006/relationships/slide" Target="slides/slide34.xml"/><Relationship Id="rId98" Type="http://schemas.openxmlformats.org/officeDocument/2006/relationships/slide" Target="slides/slide39.xml"/><Relationship Id="rId121" Type="http://schemas.openxmlformats.org/officeDocument/2006/relationships/slide" Target="slides/slide62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8.xml"/><Relationship Id="rId116" Type="http://schemas.openxmlformats.org/officeDocument/2006/relationships/slide" Target="slides/slide57.xml"/><Relationship Id="rId137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3.xml"/><Relationship Id="rId83" Type="http://schemas.openxmlformats.org/officeDocument/2006/relationships/slide" Target="slides/slide24.xml"/><Relationship Id="rId88" Type="http://schemas.openxmlformats.org/officeDocument/2006/relationships/slide" Target="slides/slide29.xml"/><Relationship Id="rId111" Type="http://schemas.openxmlformats.org/officeDocument/2006/relationships/slide" Target="slides/slide52.xml"/><Relationship Id="rId132" Type="http://schemas.openxmlformats.org/officeDocument/2006/relationships/slide" Target="slides/slide7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7.xml"/><Relationship Id="rId127" Type="http://schemas.openxmlformats.org/officeDocument/2006/relationships/slide" Target="slides/slide6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4.xml"/><Relationship Id="rId78" Type="http://schemas.openxmlformats.org/officeDocument/2006/relationships/slide" Target="slides/slide19.xml"/><Relationship Id="rId94" Type="http://schemas.openxmlformats.org/officeDocument/2006/relationships/slide" Target="slides/slide35.xml"/><Relationship Id="rId99" Type="http://schemas.openxmlformats.org/officeDocument/2006/relationships/slide" Target="slides/slide40.xml"/><Relationship Id="rId101" Type="http://schemas.openxmlformats.org/officeDocument/2006/relationships/slide" Target="slides/slide42.xml"/><Relationship Id="rId122" Type="http://schemas.openxmlformats.org/officeDocument/2006/relationships/slide" Target="slides/slide6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" Target="slides/slide9.xml"/><Relationship Id="rId89" Type="http://schemas.openxmlformats.org/officeDocument/2006/relationships/slide" Target="slides/slide30.xml"/><Relationship Id="rId112" Type="http://schemas.openxmlformats.org/officeDocument/2006/relationships/slide" Target="slides/slide53.xml"/><Relationship Id="rId133" Type="http://schemas.openxmlformats.org/officeDocument/2006/relationships/slide" Target="slides/slide74.xml"/><Relationship Id="rId16" Type="http://schemas.openxmlformats.org/officeDocument/2006/relationships/slideMaster" Target="slideMasters/slideMaster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1.xlsb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al__ma_Sayfas_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_al__ma_Sayfas_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_al__ma_Sayfas_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_al__ma_Sayfas_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&#350;ule\Desktop\temmuz\TEPAV_&#304;l%20Baz&#305;nda%20G&#246;stergeler_Temmuz2022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&#350;ule\Desktop\temmuz\TEPAV_&#304;l%20Baz&#305;nda%20G&#246;stergeler_Temmuz2022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_al__ma_Sayfas_15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_al__ma_Sayfas_16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_al__ma_Sayfas_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.xlsb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8.xlsx"/><Relationship Id="rId1" Type="http://schemas.openxmlformats.org/officeDocument/2006/relationships/themeOverride" Target="../theme/themeOverride12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19.xlsx"/><Relationship Id="rId1" Type="http://schemas.openxmlformats.org/officeDocument/2006/relationships/themeOverride" Target="../theme/themeOverride1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TEPAV_&#304;l%20Baz&#305;nda%20G&#246;stergeler_27012022%20(1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TEPAV_&#304;l%20Baz&#305;nda%20G&#246;stergeler_27012022%20(1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TEPAV_&#304;l%20Baz&#305;nda%20G&#246;stergeler_27012022%20(1)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TEPAV_&#304;l%20Baz&#305;nda%20G&#246;stergeler_27012022%20(1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0.xlsb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1.xlsb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22.xlsb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_al__ma_Sayfas_2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3.xlsb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350;ule\Desktop\TEPAV%20YEN&#304;\TEPAV%20OCAK\bir&#231;ok%20d&#252;zenleme%20bu%20excel%20dosyas&#305;na%20g&#246;re%20yap&#305;ld&#305;%20.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4.xlsb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5.xlsb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6.xlsb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al__ma_Sayfas_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_al__ma_Sayfas_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kili__al__ma_Sayfas_9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20061825605132685"/>
          <c:w val="0.73451327433628322"/>
          <c:h val="0.638889860989598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827160493827160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1,5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7.0609100790321455E-3"/>
                  <c:y val="-0.5191398084823056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50-4729-A948-541DDF376B6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465133281627454"/>
                      <c:h val="0.139541916154479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2.4398759999999999</c:v>
                </c:pt>
                <c:pt idx="1">
                  <c:v>3.1018330000000001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50-4729-A948-541DDF37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131467872"/>
        <c:axId val="-2131470592"/>
      </c:barChart>
      <c:catAx>
        <c:axId val="-213146787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131470592"/>
        <c:crosses val="min"/>
        <c:auto val="0"/>
        <c:lblAlgn val="ctr"/>
        <c:lblOffset val="100"/>
        <c:noMultiLvlLbl val="0"/>
      </c:catAx>
      <c:valAx>
        <c:axId val="-2131470592"/>
        <c:scaling>
          <c:orientation val="minMax"/>
          <c:max val="3.1018330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2131467872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Kahramanmaraş</a:t>
            </a:r>
            <a:r>
              <a:rPr lang="tr-TR" baseline="0"/>
              <a:t> </a:t>
            </a:r>
            <a:endParaRPr lang="tr-T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İthalat!$S$3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İthalat!$R$4:$R$68</c:f>
              <c:numCache>
                <c:formatCode>General</c:formatCode>
                <c:ptCount val="65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İthalat!$S$4:$S$68</c:f>
              <c:numCache>
                <c:formatCode>#,##0</c:formatCode>
                <c:ptCount val="65"/>
                <c:pt idx="0">
                  <c:v>72594</c:v>
                </c:pt>
                <c:pt idx="1">
                  <c:v>69221</c:v>
                </c:pt>
                <c:pt idx="2">
                  <c:v>80501</c:v>
                </c:pt>
                <c:pt idx="3">
                  <c:v>113647</c:v>
                </c:pt>
                <c:pt idx="4">
                  <c:v>122998</c:v>
                </c:pt>
                <c:pt idx="5">
                  <c:v>132834</c:v>
                </c:pt>
                <c:pt idx="6">
                  <c:v>125982</c:v>
                </c:pt>
                <c:pt idx="7">
                  <c:v>118501</c:v>
                </c:pt>
                <c:pt idx="8">
                  <c:v>119933</c:v>
                </c:pt>
                <c:pt idx="9">
                  <c:v>98677</c:v>
                </c:pt>
                <c:pt idx="10">
                  <c:v>165212</c:v>
                </c:pt>
                <c:pt idx="11" formatCode="General">
                  <c:v>83467.741999999998</c:v>
                </c:pt>
                <c:pt idx="12" formatCode="General">
                  <c:v>79052.432000000001</c:v>
                </c:pt>
                <c:pt idx="13" formatCode="General">
                  <c:v>87489.088000000003</c:v>
                </c:pt>
                <c:pt idx="14" formatCode="General">
                  <c:v>84672.68</c:v>
                </c:pt>
                <c:pt idx="15" formatCode="General">
                  <c:v>97189.607999999993</c:v>
                </c:pt>
                <c:pt idx="16" formatCode="General">
                  <c:v>71092.457999999999</c:v>
                </c:pt>
                <c:pt idx="17" formatCode="General">
                  <c:v>91749.585000000006</c:v>
                </c:pt>
                <c:pt idx="18" formatCode="General">
                  <c:v>108356.844</c:v>
                </c:pt>
                <c:pt idx="19" formatCode="General">
                  <c:v>83370.8</c:v>
                </c:pt>
                <c:pt idx="20" formatCode="General">
                  <c:v>62419.133999999998</c:v>
                </c:pt>
                <c:pt idx="21" formatCode="General">
                  <c:v>62092.614999999998</c:v>
                </c:pt>
                <c:pt idx="22" formatCode="General">
                  <c:v>71459.573000000004</c:v>
                </c:pt>
                <c:pt idx="23" formatCode="General">
                  <c:v>49272.85</c:v>
                </c:pt>
                <c:pt idx="24" formatCode="General">
                  <c:v>58402.773000000001</c:v>
                </c:pt>
                <c:pt idx="25" formatCode="General">
                  <c:v>81533.481</c:v>
                </c:pt>
                <c:pt idx="26" formatCode="General">
                  <c:v>103611.982</c:v>
                </c:pt>
                <c:pt idx="27" formatCode="General">
                  <c:v>132974.103</c:v>
                </c:pt>
                <c:pt idx="28" formatCode="General">
                  <c:v>70062.345000000001</c:v>
                </c:pt>
                <c:pt idx="29" formatCode="General">
                  <c:v>138256.93299999999</c:v>
                </c:pt>
                <c:pt idx="30" formatCode="General">
                  <c:v>112170.63</c:v>
                </c:pt>
                <c:pt idx="31" formatCode="General">
                  <c:v>103205.906</c:v>
                </c:pt>
                <c:pt idx="32" formatCode="General">
                  <c:v>98011.865000000005</c:v>
                </c:pt>
                <c:pt idx="33" formatCode="General">
                  <c:v>85913.754000000001</c:v>
                </c:pt>
                <c:pt idx="34" formatCode="General">
                  <c:v>100881.254</c:v>
                </c:pt>
                <c:pt idx="35" formatCode="General">
                  <c:v>95780.788</c:v>
                </c:pt>
                <c:pt idx="36" formatCode="General">
                  <c:v>89788.892999999996</c:v>
                </c:pt>
                <c:pt idx="37" formatCode="General">
                  <c:v>118705.69500000001</c:v>
                </c:pt>
                <c:pt idx="38" formatCode="General">
                  <c:v>114679.64</c:v>
                </c:pt>
                <c:pt idx="39" formatCode="General">
                  <c:v>156322.166</c:v>
                </c:pt>
                <c:pt idx="40" formatCode="General">
                  <c:v>118679.44100000001</c:v>
                </c:pt>
                <c:pt idx="41" formatCode="General">
                  <c:v>103435.37</c:v>
                </c:pt>
                <c:pt idx="42" formatCode="General">
                  <c:v>78617.520999999993</c:v>
                </c:pt>
                <c:pt idx="43" formatCode="General">
                  <c:v>58742.040999999997</c:v>
                </c:pt>
                <c:pt idx="44" formatCode="General">
                  <c:v>51996.457000000002</c:v>
                </c:pt>
                <c:pt idx="45" formatCode="General">
                  <c:v>73695.519</c:v>
                </c:pt>
                <c:pt idx="46" formatCode="General">
                  <c:v>65801.258000000002</c:v>
                </c:pt>
                <c:pt idx="47" formatCode="General">
                  <c:v>86344.429000000004</c:v>
                </c:pt>
                <c:pt idx="48" formatCode="General">
                  <c:v>101397.289</c:v>
                </c:pt>
                <c:pt idx="49" formatCode="General">
                  <c:v>119282.16800000001</c:v>
                </c:pt>
                <c:pt idx="50" formatCode="General">
                  <c:v>99289.919999999998</c:v>
                </c:pt>
                <c:pt idx="51" formatCode="General">
                  <c:v>158722.617</c:v>
                </c:pt>
                <c:pt idx="52" formatCode="General">
                  <c:v>128569.70699999999</c:v>
                </c:pt>
                <c:pt idx="53" formatCode="General">
                  <c:v>147257.05600000001</c:v>
                </c:pt>
                <c:pt idx="54" formatCode="General">
                  <c:v>109561.852</c:v>
                </c:pt>
                <c:pt idx="55" formatCode="General">
                  <c:v>99139.301999999996</c:v>
                </c:pt>
                <c:pt idx="56" formatCode="General">
                  <c:v>96302.512000000002</c:v>
                </c:pt>
                <c:pt idx="57" formatCode="General">
                  <c:v>98718.713000000003</c:v>
                </c:pt>
                <c:pt idx="58" formatCode="General">
                  <c:v>75916.263000000006</c:v>
                </c:pt>
                <c:pt idx="59" formatCode="General">
                  <c:v>78910.414000000004</c:v>
                </c:pt>
                <c:pt idx="60" formatCode="General">
                  <c:v>93747.320999999996</c:v>
                </c:pt>
                <c:pt idx="61" formatCode="General">
                  <c:v>109907.838</c:v>
                </c:pt>
                <c:pt idx="62" formatCode="General">
                  <c:v>111695.838</c:v>
                </c:pt>
                <c:pt idx="63" formatCode="General">
                  <c:v>114554.26300000001</c:v>
                </c:pt>
                <c:pt idx="64" formatCode="General">
                  <c:v>117230.213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İthalat!$T$3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cat>
            <c:numRef>
              <c:f>İthalat!$R$4:$R$68</c:f>
              <c:numCache>
                <c:formatCode>General</c:formatCode>
                <c:ptCount val="65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İthalat!$T$4:$T$68</c:f>
              <c:numCache>
                <c:formatCode>#,##0</c:formatCode>
                <c:ptCount val="65"/>
                <c:pt idx="0">
                  <c:v>91187</c:v>
                </c:pt>
                <c:pt idx="1">
                  <c:v>90957</c:v>
                </c:pt>
                <c:pt idx="2">
                  <c:v>117351</c:v>
                </c:pt>
                <c:pt idx="3">
                  <c:v>112968</c:v>
                </c:pt>
                <c:pt idx="4">
                  <c:v>87754</c:v>
                </c:pt>
                <c:pt idx="5">
                  <c:v>110698</c:v>
                </c:pt>
                <c:pt idx="6">
                  <c:v>94054</c:v>
                </c:pt>
                <c:pt idx="7">
                  <c:v>114425</c:v>
                </c:pt>
                <c:pt idx="8">
                  <c:v>133294</c:v>
                </c:pt>
                <c:pt idx="9">
                  <c:v>118132</c:v>
                </c:pt>
                <c:pt idx="10">
                  <c:v>129987</c:v>
                </c:pt>
                <c:pt idx="11" formatCode="General">
                  <c:v>75781.183000000005</c:v>
                </c:pt>
                <c:pt idx="12" formatCode="General">
                  <c:v>71406.714000000007</c:v>
                </c:pt>
                <c:pt idx="13" formatCode="General">
                  <c:v>71653.331000000006</c:v>
                </c:pt>
                <c:pt idx="14" formatCode="General">
                  <c:v>42370.017</c:v>
                </c:pt>
                <c:pt idx="15" formatCode="General">
                  <c:v>48753.491999999998</c:v>
                </c:pt>
                <c:pt idx="16" formatCode="General">
                  <c:v>70609.337</c:v>
                </c:pt>
                <c:pt idx="17" formatCode="General">
                  <c:v>79158.356</c:v>
                </c:pt>
                <c:pt idx="18" formatCode="General">
                  <c:v>66179.759000000005</c:v>
                </c:pt>
                <c:pt idx="19" formatCode="General">
                  <c:v>81993.952000000005</c:v>
                </c:pt>
                <c:pt idx="20" formatCode="General">
                  <c:v>84226.717000000004</c:v>
                </c:pt>
                <c:pt idx="21" formatCode="General">
                  <c:v>75837.903999999995</c:v>
                </c:pt>
                <c:pt idx="22" formatCode="General">
                  <c:v>93377.838000000003</c:v>
                </c:pt>
                <c:pt idx="23" formatCode="General">
                  <c:v>77139.512000000002</c:v>
                </c:pt>
                <c:pt idx="24" formatCode="General">
                  <c:v>72589.922999999995</c:v>
                </c:pt>
                <c:pt idx="25" formatCode="General">
                  <c:v>80129.129000000001</c:v>
                </c:pt>
                <c:pt idx="26" formatCode="General">
                  <c:v>88193.668000000005</c:v>
                </c:pt>
                <c:pt idx="27" formatCode="General">
                  <c:v>85445.394</c:v>
                </c:pt>
                <c:pt idx="28" formatCode="General">
                  <c:v>65227.161999999997</c:v>
                </c:pt>
                <c:pt idx="29" formatCode="General">
                  <c:v>76931.873999999996</c:v>
                </c:pt>
                <c:pt idx="30" formatCode="General">
                  <c:v>62382.343999999997</c:v>
                </c:pt>
                <c:pt idx="31" formatCode="General">
                  <c:v>72812.25</c:v>
                </c:pt>
                <c:pt idx="32" formatCode="General">
                  <c:v>76589.024000000005</c:v>
                </c:pt>
                <c:pt idx="33" formatCode="General">
                  <c:v>71825.472999999998</c:v>
                </c:pt>
                <c:pt idx="34" formatCode="General">
                  <c:v>61483.118000000002</c:v>
                </c:pt>
                <c:pt idx="35" formatCode="General">
                  <c:v>86115.75</c:v>
                </c:pt>
                <c:pt idx="36" formatCode="General">
                  <c:v>89388.774000000005</c:v>
                </c:pt>
                <c:pt idx="37" formatCode="General">
                  <c:v>96980.817999999999</c:v>
                </c:pt>
                <c:pt idx="38" formatCode="General">
                  <c:v>84905.233999999997</c:v>
                </c:pt>
                <c:pt idx="39" formatCode="General">
                  <c:v>90209.862999999998</c:v>
                </c:pt>
                <c:pt idx="40" formatCode="General">
                  <c:v>73820.175000000003</c:v>
                </c:pt>
                <c:pt idx="41" formatCode="General">
                  <c:v>78208.441999999995</c:v>
                </c:pt>
                <c:pt idx="42" formatCode="General">
                  <c:v>69666.343999999997</c:v>
                </c:pt>
                <c:pt idx="43" formatCode="General">
                  <c:v>85110.817999999999</c:v>
                </c:pt>
                <c:pt idx="44" formatCode="General">
                  <c:v>82876.595000000001</c:v>
                </c:pt>
                <c:pt idx="45" formatCode="General">
                  <c:v>75195.232999999993</c:v>
                </c:pt>
                <c:pt idx="46" formatCode="General">
                  <c:v>66120.055999999997</c:v>
                </c:pt>
                <c:pt idx="47" formatCode="General">
                  <c:v>79874.137000000002</c:v>
                </c:pt>
                <c:pt idx="48" formatCode="General">
                  <c:v>77008.582999999999</c:v>
                </c:pt>
                <c:pt idx="49" formatCode="General">
                  <c:v>94913.922999999995</c:v>
                </c:pt>
                <c:pt idx="50" formatCode="General">
                  <c:v>77207.391000000003</c:v>
                </c:pt>
                <c:pt idx="51" formatCode="General">
                  <c:v>74072.962</c:v>
                </c:pt>
                <c:pt idx="52" formatCode="General">
                  <c:v>70995.259000000005</c:v>
                </c:pt>
                <c:pt idx="53" formatCode="General">
                  <c:v>70131.92</c:v>
                </c:pt>
                <c:pt idx="54" formatCode="General">
                  <c:v>73461.834000000003</c:v>
                </c:pt>
                <c:pt idx="55" formatCode="General">
                  <c:v>73003.648000000001</c:v>
                </c:pt>
                <c:pt idx="56" formatCode="General">
                  <c:v>81753.395000000004</c:v>
                </c:pt>
                <c:pt idx="57" formatCode="General">
                  <c:v>81406.209000000003</c:v>
                </c:pt>
                <c:pt idx="58" formatCode="General">
                  <c:v>81856.455000000002</c:v>
                </c:pt>
                <c:pt idx="59" formatCode="General">
                  <c:v>70601.301000000007</c:v>
                </c:pt>
                <c:pt idx="60" formatCode="General">
                  <c:v>72943.180999999997</c:v>
                </c:pt>
                <c:pt idx="61" formatCode="General">
                  <c:v>74926.521999999997</c:v>
                </c:pt>
                <c:pt idx="62" formatCode="General">
                  <c:v>70698.236999999994</c:v>
                </c:pt>
                <c:pt idx="63" formatCode="General">
                  <c:v>76724.914000000004</c:v>
                </c:pt>
                <c:pt idx="64" formatCode="General">
                  <c:v>78160.896999999997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64196096"/>
        <c:axId val="-2064195552"/>
      </c:lineChart>
      <c:catAx>
        <c:axId val="-206419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064195552"/>
        <c:crosses val="autoZero"/>
        <c:auto val="1"/>
        <c:lblAlgn val="ctr"/>
        <c:lblOffset val="100"/>
        <c:noMultiLvlLbl val="0"/>
      </c:catAx>
      <c:valAx>
        <c:axId val="-206419555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06419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135087719298245"/>
          <c:y val="0.82144408445959494"/>
          <c:w val="0.46101140350877196"/>
          <c:h val="9.6015758454137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Şanlıurfa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İthalat!$K$5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333399"/>
              </a:solidFill>
              <a:round/>
            </a:ln>
            <a:effectLst/>
          </c:spPr>
          <c:marker>
            <c:symbol val="none"/>
          </c:marker>
          <c:cat>
            <c:numRef>
              <c:f>İthalat!$J$6:$J$76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İthalat!$K$6:$K$76</c:f>
              <c:numCache>
                <c:formatCode>#,##0</c:formatCode>
                <c:ptCount val="71"/>
                <c:pt idx="0">
                  <c:v>30415</c:v>
                </c:pt>
                <c:pt idx="1">
                  <c:v>22859</c:v>
                </c:pt>
                <c:pt idx="2">
                  <c:v>27634</c:v>
                </c:pt>
                <c:pt idx="3">
                  <c:v>28141</c:v>
                </c:pt>
                <c:pt idx="4">
                  <c:v>33483</c:v>
                </c:pt>
                <c:pt idx="5">
                  <c:v>27810</c:v>
                </c:pt>
                <c:pt idx="6">
                  <c:v>30251</c:v>
                </c:pt>
                <c:pt idx="7">
                  <c:v>35406</c:v>
                </c:pt>
                <c:pt idx="8">
                  <c:v>24060</c:v>
                </c:pt>
                <c:pt idx="9">
                  <c:v>25543</c:v>
                </c:pt>
                <c:pt idx="10">
                  <c:v>38851</c:v>
                </c:pt>
                <c:pt idx="11" formatCode="General">
                  <c:v>26132.449000000001</c:v>
                </c:pt>
                <c:pt idx="12" formatCode="General">
                  <c:v>23260.016</c:v>
                </c:pt>
                <c:pt idx="13" formatCode="General">
                  <c:v>19165.621999999999</c:v>
                </c:pt>
                <c:pt idx="14" formatCode="General">
                  <c:v>22010.414000000001</c:v>
                </c:pt>
                <c:pt idx="15" formatCode="General">
                  <c:v>12279.57</c:v>
                </c:pt>
                <c:pt idx="16" formatCode="General">
                  <c:v>15540.305</c:v>
                </c:pt>
                <c:pt idx="17" formatCode="General">
                  <c:v>15984.73</c:v>
                </c:pt>
                <c:pt idx="18" formatCode="General">
                  <c:v>16468.349999999999</c:v>
                </c:pt>
                <c:pt idx="19" formatCode="General">
                  <c:v>18078.184000000001</c:v>
                </c:pt>
                <c:pt idx="20" formatCode="General">
                  <c:v>19395.131000000001</c:v>
                </c:pt>
                <c:pt idx="21" formatCode="General">
                  <c:v>22045.668000000001</c:v>
                </c:pt>
                <c:pt idx="22" formatCode="General">
                  <c:v>21162.167000000001</c:v>
                </c:pt>
                <c:pt idx="23" formatCode="General">
                  <c:v>11159.522000000001</c:v>
                </c:pt>
                <c:pt idx="24" formatCode="General">
                  <c:v>12139.757</c:v>
                </c:pt>
                <c:pt idx="25" formatCode="General">
                  <c:v>17654.437000000002</c:v>
                </c:pt>
                <c:pt idx="26" formatCode="General">
                  <c:v>18426.669000000002</c:v>
                </c:pt>
                <c:pt idx="27" formatCode="General">
                  <c:v>17166.098999999998</c:v>
                </c:pt>
                <c:pt idx="28" formatCode="General">
                  <c:v>12026.789000000001</c:v>
                </c:pt>
                <c:pt idx="29" formatCode="General">
                  <c:v>18279.985000000001</c:v>
                </c:pt>
                <c:pt idx="30" formatCode="General">
                  <c:v>19623.112000000001</c:v>
                </c:pt>
                <c:pt idx="31" formatCode="General">
                  <c:v>19283.816999999999</c:v>
                </c:pt>
                <c:pt idx="32" formatCode="General">
                  <c:v>15702.23</c:v>
                </c:pt>
                <c:pt idx="33" formatCode="General">
                  <c:v>17942.182000000001</c:v>
                </c:pt>
                <c:pt idx="34" formatCode="General">
                  <c:v>23613.532999999999</c:v>
                </c:pt>
                <c:pt idx="35" formatCode="General">
                  <c:v>15234.566000000001</c:v>
                </c:pt>
                <c:pt idx="36" formatCode="General">
                  <c:v>14057.775</c:v>
                </c:pt>
                <c:pt idx="37" formatCode="General">
                  <c:v>11671.349</c:v>
                </c:pt>
                <c:pt idx="38" formatCode="General">
                  <c:v>9263.0990000000002</c:v>
                </c:pt>
                <c:pt idx="39" formatCode="General">
                  <c:v>11733.674000000001</c:v>
                </c:pt>
                <c:pt idx="40" formatCode="General">
                  <c:v>9158.8539999999994</c:v>
                </c:pt>
                <c:pt idx="41" formatCode="General">
                  <c:v>18054.912</c:v>
                </c:pt>
                <c:pt idx="42" formatCode="General">
                  <c:v>23501.712</c:v>
                </c:pt>
                <c:pt idx="43" formatCode="General">
                  <c:v>12741.353999999999</c:v>
                </c:pt>
                <c:pt idx="44" formatCode="General">
                  <c:v>6680.3419999999996</c:v>
                </c:pt>
                <c:pt idx="45" formatCode="General">
                  <c:v>7469.1149999999998</c:v>
                </c:pt>
                <c:pt idx="46" formatCode="General">
                  <c:v>8967.48</c:v>
                </c:pt>
                <c:pt idx="47" formatCode="General">
                  <c:v>15418.534</c:v>
                </c:pt>
                <c:pt idx="48" formatCode="General">
                  <c:v>11603.380999999999</c:v>
                </c:pt>
                <c:pt idx="49" formatCode="General">
                  <c:v>13242.112999999999</c:v>
                </c:pt>
                <c:pt idx="50" formatCode="General">
                  <c:v>11314.632</c:v>
                </c:pt>
                <c:pt idx="51" formatCode="General">
                  <c:v>17178.041000000001</c:v>
                </c:pt>
                <c:pt idx="52" formatCode="General">
                  <c:v>19009.094000000001</c:v>
                </c:pt>
                <c:pt idx="53" formatCode="General">
                  <c:v>14070.603999999999</c:v>
                </c:pt>
                <c:pt idx="54" formatCode="General">
                  <c:v>17106.704000000002</c:v>
                </c:pt>
                <c:pt idx="55" formatCode="General">
                  <c:v>12699.377</c:v>
                </c:pt>
                <c:pt idx="56" formatCode="General">
                  <c:v>11905.985000000001</c:v>
                </c:pt>
                <c:pt idx="57" formatCode="General">
                  <c:v>8572.2919999999995</c:v>
                </c:pt>
                <c:pt idx="58" formatCode="General">
                  <c:v>10377.433000000001</c:v>
                </c:pt>
                <c:pt idx="59" formatCode="General">
                  <c:v>10302.599</c:v>
                </c:pt>
                <c:pt idx="60" formatCode="General">
                  <c:v>20201.278999999999</c:v>
                </c:pt>
                <c:pt idx="61" formatCode="General">
                  <c:v>13989.508</c:v>
                </c:pt>
                <c:pt idx="62" formatCode="General">
                  <c:v>12912.454</c:v>
                </c:pt>
                <c:pt idx="63" formatCode="General">
                  <c:v>13731.857</c:v>
                </c:pt>
                <c:pt idx="64" formatCode="General">
                  <c:v>16270.189</c:v>
                </c:pt>
                <c:pt idx="65" formatCode="General">
                  <c:v>7652.3130000000001</c:v>
                </c:pt>
                <c:pt idx="66" formatCode="General">
                  <c:v>7966.7560000000003</c:v>
                </c:pt>
                <c:pt idx="67" formatCode="General">
                  <c:v>13155.856</c:v>
                </c:pt>
                <c:pt idx="68" formatCode="General">
                  <c:v>7566.0290000000005</c:v>
                </c:pt>
                <c:pt idx="69" formatCode="General">
                  <c:v>9164.0210000000006</c:v>
                </c:pt>
                <c:pt idx="70" formatCode="General">
                  <c:v>8916.5529999999999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İthalat!$L$5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İthalat!$J$6:$J$76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İthalat!$L$6:$L$76</c:f>
              <c:numCache>
                <c:formatCode>#,##0</c:formatCode>
                <c:ptCount val="71"/>
                <c:pt idx="0">
                  <c:v>15410</c:v>
                </c:pt>
                <c:pt idx="1">
                  <c:v>18326</c:v>
                </c:pt>
                <c:pt idx="2">
                  <c:v>19691</c:v>
                </c:pt>
                <c:pt idx="3">
                  <c:v>18142</c:v>
                </c:pt>
                <c:pt idx="4">
                  <c:v>15847</c:v>
                </c:pt>
                <c:pt idx="5">
                  <c:v>15654</c:v>
                </c:pt>
                <c:pt idx="6">
                  <c:v>13135</c:v>
                </c:pt>
                <c:pt idx="7">
                  <c:v>13396</c:v>
                </c:pt>
                <c:pt idx="8">
                  <c:v>19584</c:v>
                </c:pt>
                <c:pt idx="9">
                  <c:v>18679</c:v>
                </c:pt>
                <c:pt idx="10">
                  <c:v>17133</c:v>
                </c:pt>
                <c:pt idx="11" formatCode="General">
                  <c:v>10986.225</c:v>
                </c:pt>
                <c:pt idx="12" formatCode="General">
                  <c:v>10022.175999999999</c:v>
                </c:pt>
                <c:pt idx="13" formatCode="General">
                  <c:v>10874.743</c:v>
                </c:pt>
                <c:pt idx="14" formatCode="General">
                  <c:v>9753.3029999999999</c:v>
                </c:pt>
                <c:pt idx="15" formatCode="General">
                  <c:v>11176.214</c:v>
                </c:pt>
                <c:pt idx="16" formatCode="General">
                  <c:v>15247.923000000001</c:v>
                </c:pt>
                <c:pt idx="17" formatCode="General">
                  <c:v>11634.825999999999</c:v>
                </c:pt>
                <c:pt idx="18" formatCode="General">
                  <c:v>10326.709999999999</c:v>
                </c:pt>
                <c:pt idx="19" formatCode="General">
                  <c:v>11351.531000000001</c:v>
                </c:pt>
                <c:pt idx="20" formatCode="General">
                  <c:v>18841.253000000001</c:v>
                </c:pt>
                <c:pt idx="21" formatCode="General">
                  <c:v>14203.733</c:v>
                </c:pt>
                <c:pt idx="22" formatCode="General">
                  <c:v>19145.89</c:v>
                </c:pt>
                <c:pt idx="23" formatCode="General">
                  <c:v>10327.514999999999</c:v>
                </c:pt>
                <c:pt idx="24" formatCode="General">
                  <c:v>10324.030000000001</c:v>
                </c:pt>
                <c:pt idx="25" formatCode="General">
                  <c:v>16466.707999999999</c:v>
                </c:pt>
                <c:pt idx="26" formatCode="General">
                  <c:v>12609.462</c:v>
                </c:pt>
                <c:pt idx="27" formatCode="General">
                  <c:v>15704.704</c:v>
                </c:pt>
                <c:pt idx="28" formatCode="General">
                  <c:v>6100.1790000000001</c:v>
                </c:pt>
                <c:pt idx="29" formatCode="General">
                  <c:v>12582.046</c:v>
                </c:pt>
                <c:pt idx="30" formatCode="General">
                  <c:v>10285.678</c:v>
                </c:pt>
                <c:pt idx="31" formatCode="General">
                  <c:v>13445.38</c:v>
                </c:pt>
                <c:pt idx="32" formatCode="General">
                  <c:v>15818.534</c:v>
                </c:pt>
                <c:pt idx="33" formatCode="General">
                  <c:v>17659.062000000002</c:v>
                </c:pt>
                <c:pt idx="34" formatCode="General">
                  <c:v>12550.161</c:v>
                </c:pt>
                <c:pt idx="35" formatCode="General">
                  <c:v>13272.41</c:v>
                </c:pt>
                <c:pt idx="36" formatCode="General">
                  <c:v>13100.379000000001</c:v>
                </c:pt>
                <c:pt idx="37" formatCode="General">
                  <c:v>11867.057000000001</c:v>
                </c:pt>
                <c:pt idx="38" formatCode="General">
                  <c:v>9846.6380000000008</c:v>
                </c:pt>
                <c:pt idx="39" formatCode="General">
                  <c:v>12488.884</c:v>
                </c:pt>
                <c:pt idx="40" formatCode="General">
                  <c:v>10167.083000000001</c:v>
                </c:pt>
                <c:pt idx="41" formatCode="General">
                  <c:v>11062.832</c:v>
                </c:pt>
                <c:pt idx="42" formatCode="General">
                  <c:v>13119.995000000001</c:v>
                </c:pt>
                <c:pt idx="43" formatCode="General">
                  <c:v>13846.312</c:v>
                </c:pt>
                <c:pt idx="44" formatCode="General">
                  <c:v>14940.272000000001</c:v>
                </c:pt>
                <c:pt idx="45" formatCode="General">
                  <c:v>15235.491</c:v>
                </c:pt>
                <c:pt idx="46" formatCode="General">
                  <c:v>11167.338</c:v>
                </c:pt>
                <c:pt idx="47" formatCode="General">
                  <c:v>13588.885</c:v>
                </c:pt>
                <c:pt idx="48" formatCode="General">
                  <c:v>13548.606</c:v>
                </c:pt>
                <c:pt idx="49" formatCode="General">
                  <c:v>15057.236000000001</c:v>
                </c:pt>
                <c:pt idx="50" formatCode="General">
                  <c:v>11583.8</c:v>
                </c:pt>
                <c:pt idx="51" formatCode="General">
                  <c:v>13590.353999999999</c:v>
                </c:pt>
                <c:pt idx="52" formatCode="General">
                  <c:v>9599.8539999999994</c:v>
                </c:pt>
                <c:pt idx="53" formatCode="General">
                  <c:v>8926.5959999999995</c:v>
                </c:pt>
                <c:pt idx="54" formatCode="General">
                  <c:v>10175.286</c:v>
                </c:pt>
                <c:pt idx="55" formatCode="General">
                  <c:v>9687.4969999999994</c:v>
                </c:pt>
                <c:pt idx="56" formatCode="General">
                  <c:v>11545.963</c:v>
                </c:pt>
                <c:pt idx="57" formatCode="General">
                  <c:v>10647.753000000001</c:v>
                </c:pt>
                <c:pt idx="58" formatCode="General">
                  <c:v>15557.098</c:v>
                </c:pt>
                <c:pt idx="59" formatCode="General">
                  <c:v>14336.877</c:v>
                </c:pt>
                <c:pt idx="60" formatCode="General">
                  <c:v>18349.136999999999</c:v>
                </c:pt>
                <c:pt idx="61" formatCode="General">
                  <c:v>20858.03</c:v>
                </c:pt>
                <c:pt idx="62" formatCode="General">
                  <c:v>22323.685000000001</c:v>
                </c:pt>
                <c:pt idx="63" formatCode="General">
                  <c:v>18292.447</c:v>
                </c:pt>
                <c:pt idx="64" formatCode="General">
                  <c:v>15934.891</c:v>
                </c:pt>
                <c:pt idx="65" formatCode="General">
                  <c:v>12064.168</c:v>
                </c:pt>
                <c:pt idx="66" formatCode="General">
                  <c:v>14073.624</c:v>
                </c:pt>
                <c:pt idx="67" formatCode="General">
                  <c:v>12017.234</c:v>
                </c:pt>
                <c:pt idx="68" formatCode="General">
                  <c:v>14958.246999999999</c:v>
                </c:pt>
                <c:pt idx="69" formatCode="General">
                  <c:v>12937.665000000001</c:v>
                </c:pt>
                <c:pt idx="70" formatCode="General">
                  <c:v>15478.535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8023584"/>
        <c:axId val="-2128018688"/>
      </c:lineChart>
      <c:catAx>
        <c:axId val="-212802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8688"/>
        <c:crosses val="autoZero"/>
        <c:auto val="1"/>
        <c:lblAlgn val="ctr"/>
        <c:lblOffset val="100"/>
        <c:noMultiLvlLbl val="0"/>
      </c:catAx>
      <c:valAx>
        <c:axId val="-212801868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23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506432748538012"/>
          <c:y val="0.86086494252873558"/>
          <c:w val="0.44987105263157895"/>
          <c:h val="0.139135057471264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Gaziantep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1890394817669068"/>
          <c:y val="0.20875000000000005"/>
          <c:w val="0.76796699614675823"/>
          <c:h val="0.58711447581146625"/>
        </c:manualLayout>
      </c:layout>
      <c:lineChart>
        <c:grouping val="standard"/>
        <c:varyColors val="0"/>
        <c:ser>
          <c:idx val="0"/>
          <c:order val="0"/>
          <c:tx>
            <c:strRef>
              <c:f>İthalat!$V$19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İthalat!$U$20:$U$90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İthalat!$V$20:$V$90</c:f>
              <c:numCache>
                <c:formatCode>#,##0</c:formatCode>
                <c:ptCount val="71"/>
                <c:pt idx="0">
                  <c:v>476452.42599999998</c:v>
                </c:pt>
                <c:pt idx="1">
                  <c:v>516583.06900000002</c:v>
                </c:pt>
                <c:pt idx="2">
                  <c:v>640735.37600000005</c:v>
                </c:pt>
                <c:pt idx="3">
                  <c:v>649599.55000000005</c:v>
                </c:pt>
                <c:pt idx="4">
                  <c:v>614600.11800000002</c:v>
                </c:pt>
                <c:pt idx="5">
                  <c:v>723854.56900000002</c:v>
                </c:pt>
                <c:pt idx="6">
                  <c:v>501641.92700000003</c:v>
                </c:pt>
                <c:pt idx="7">
                  <c:v>590415.61899999995</c:v>
                </c:pt>
                <c:pt idx="8">
                  <c:v>618127.27099999995</c:v>
                </c:pt>
                <c:pt idx="9">
                  <c:v>552811.75899999996</c:v>
                </c:pt>
                <c:pt idx="10">
                  <c:v>680918.58</c:v>
                </c:pt>
                <c:pt idx="11">
                  <c:v>421554.24800000002</c:v>
                </c:pt>
                <c:pt idx="12">
                  <c:v>414494.674</c:v>
                </c:pt>
                <c:pt idx="13">
                  <c:v>454263.26299999998</c:v>
                </c:pt>
                <c:pt idx="14">
                  <c:v>476400.19699999999</c:v>
                </c:pt>
                <c:pt idx="15">
                  <c:v>400618.16499999998</c:v>
                </c:pt>
                <c:pt idx="16">
                  <c:v>436266.74699999997</c:v>
                </c:pt>
                <c:pt idx="17">
                  <c:v>423341.05499999999</c:v>
                </c:pt>
                <c:pt idx="18">
                  <c:v>397728.45500000002</c:v>
                </c:pt>
                <c:pt idx="19">
                  <c:v>456525.50300000003</c:v>
                </c:pt>
                <c:pt idx="20">
                  <c:v>374937.45</c:v>
                </c:pt>
                <c:pt idx="21">
                  <c:v>457201.04599999997</c:v>
                </c:pt>
                <c:pt idx="22">
                  <c:v>563606.79099999997</c:v>
                </c:pt>
                <c:pt idx="23">
                  <c:v>378365.71500000003</c:v>
                </c:pt>
                <c:pt idx="24">
                  <c:v>387580.55200000003</c:v>
                </c:pt>
                <c:pt idx="25">
                  <c:v>445192.75199999998</c:v>
                </c:pt>
                <c:pt idx="26">
                  <c:v>458204.88400000002</c:v>
                </c:pt>
                <c:pt idx="27">
                  <c:v>484737.66899999999</c:v>
                </c:pt>
                <c:pt idx="28">
                  <c:v>405154.84100000001</c:v>
                </c:pt>
                <c:pt idx="29">
                  <c:v>458076.96</c:v>
                </c:pt>
                <c:pt idx="30">
                  <c:v>387718.66800000001</c:v>
                </c:pt>
                <c:pt idx="31">
                  <c:v>408985.538</c:v>
                </c:pt>
                <c:pt idx="32">
                  <c:v>397647.93400000001</c:v>
                </c:pt>
                <c:pt idx="33">
                  <c:v>407370.538</c:v>
                </c:pt>
                <c:pt idx="34">
                  <c:v>446596.33899999998</c:v>
                </c:pt>
                <c:pt idx="35">
                  <c:v>449038.14299999998</c:v>
                </c:pt>
                <c:pt idx="36">
                  <c:v>398149.27399999998</c:v>
                </c:pt>
                <c:pt idx="37">
                  <c:v>469912.76699999999</c:v>
                </c:pt>
                <c:pt idx="38">
                  <c:v>466167.86200000002</c:v>
                </c:pt>
                <c:pt idx="39">
                  <c:v>474112.35700000002</c:v>
                </c:pt>
                <c:pt idx="40">
                  <c:v>389094.33899999998</c:v>
                </c:pt>
                <c:pt idx="41">
                  <c:v>438281.973</c:v>
                </c:pt>
                <c:pt idx="42">
                  <c:v>361118.027</c:v>
                </c:pt>
                <c:pt idx="43">
                  <c:v>348878.484</c:v>
                </c:pt>
                <c:pt idx="44">
                  <c:v>399362.82799999998</c:v>
                </c:pt>
                <c:pt idx="45">
                  <c:v>333227.06</c:v>
                </c:pt>
                <c:pt idx="46">
                  <c:v>347132.658</c:v>
                </c:pt>
                <c:pt idx="47">
                  <c:v>390343.522</c:v>
                </c:pt>
                <c:pt idx="48">
                  <c:v>331726.13199999998</c:v>
                </c:pt>
                <c:pt idx="49">
                  <c:v>431250.62199999997</c:v>
                </c:pt>
                <c:pt idx="50">
                  <c:v>450003.73100000003</c:v>
                </c:pt>
                <c:pt idx="51">
                  <c:v>481484.24599999998</c:v>
                </c:pt>
                <c:pt idx="52">
                  <c:v>449135.97100000002</c:v>
                </c:pt>
                <c:pt idx="53">
                  <c:v>428282.90600000002</c:v>
                </c:pt>
                <c:pt idx="54">
                  <c:v>443232.87300000002</c:v>
                </c:pt>
                <c:pt idx="55">
                  <c:v>426534.10399999999</c:v>
                </c:pt>
                <c:pt idx="56">
                  <c:v>398921.41399999999</c:v>
                </c:pt>
                <c:pt idx="57">
                  <c:v>429903.37400000001</c:v>
                </c:pt>
                <c:pt idx="58">
                  <c:v>408004.10499999998</c:v>
                </c:pt>
                <c:pt idx="59">
                  <c:v>361787.61700000003</c:v>
                </c:pt>
                <c:pt idx="60">
                  <c:v>387343.88900000002</c:v>
                </c:pt>
                <c:pt idx="61">
                  <c:v>376893.19500000001</c:v>
                </c:pt>
                <c:pt idx="62">
                  <c:v>388531.36</c:v>
                </c:pt>
                <c:pt idx="63">
                  <c:v>379196.08299999998</c:v>
                </c:pt>
                <c:pt idx="64">
                  <c:v>391559.07900000003</c:v>
                </c:pt>
                <c:pt idx="65">
                  <c:v>352558.32199999999</c:v>
                </c:pt>
                <c:pt idx="66">
                  <c:v>373859.91600000003</c:v>
                </c:pt>
                <c:pt idx="67">
                  <c:v>337224.033</c:v>
                </c:pt>
                <c:pt idx="68">
                  <c:v>331218.80200000003</c:v>
                </c:pt>
                <c:pt idx="69">
                  <c:v>442070.38299999997</c:v>
                </c:pt>
                <c:pt idx="70">
                  <c:v>385115.02799999999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İthalat!$W$19</c:f>
              <c:strCache>
                <c:ptCount val="1"/>
                <c:pt idx="0">
                  <c:v>ihracat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İthalat!$U$20:$U$90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İthalat!$W$20:$W$90</c:f>
              <c:numCache>
                <c:formatCode>#,##0</c:formatCode>
                <c:ptCount val="71"/>
                <c:pt idx="0">
                  <c:v>657268.228</c:v>
                </c:pt>
                <c:pt idx="1">
                  <c:v>733424.93</c:v>
                </c:pt>
                <c:pt idx="2">
                  <c:v>856438.67700000003</c:v>
                </c:pt>
                <c:pt idx="3">
                  <c:v>858795.62300000002</c:v>
                </c:pt>
                <c:pt idx="4">
                  <c:v>718219.59400000004</c:v>
                </c:pt>
                <c:pt idx="5">
                  <c:v>883230.07400000002</c:v>
                </c:pt>
                <c:pt idx="6">
                  <c:v>700138.08499999996</c:v>
                </c:pt>
                <c:pt idx="7">
                  <c:v>855205.64500000002</c:v>
                </c:pt>
                <c:pt idx="8">
                  <c:v>898002.13800000004</c:v>
                </c:pt>
                <c:pt idx="9">
                  <c:v>871589.53399999999</c:v>
                </c:pt>
                <c:pt idx="10">
                  <c:v>885053.38500000001</c:v>
                </c:pt>
                <c:pt idx="11">
                  <c:v>640516.63800000004</c:v>
                </c:pt>
                <c:pt idx="12">
                  <c:v>650568.33100000001</c:v>
                </c:pt>
                <c:pt idx="13">
                  <c:v>617409.97699999996</c:v>
                </c:pt>
                <c:pt idx="14">
                  <c:v>497762.34299999999</c:v>
                </c:pt>
                <c:pt idx="15">
                  <c:v>500054.28</c:v>
                </c:pt>
                <c:pt idx="16">
                  <c:v>665282.16099999996</c:v>
                </c:pt>
                <c:pt idx="17">
                  <c:v>748540.77599999995</c:v>
                </c:pt>
                <c:pt idx="18">
                  <c:v>621005.50800000003</c:v>
                </c:pt>
                <c:pt idx="19">
                  <c:v>776731.91899999999</c:v>
                </c:pt>
                <c:pt idx="20">
                  <c:v>818150.65599999996</c:v>
                </c:pt>
                <c:pt idx="21">
                  <c:v>724874.02800000005</c:v>
                </c:pt>
                <c:pt idx="22">
                  <c:v>903926.87899999996</c:v>
                </c:pt>
                <c:pt idx="23">
                  <c:v>611151.75399999996</c:v>
                </c:pt>
                <c:pt idx="24">
                  <c:v>624175.41099999996</c:v>
                </c:pt>
                <c:pt idx="25">
                  <c:v>675605.18700000003</c:v>
                </c:pt>
                <c:pt idx="26">
                  <c:v>692662.728</c:v>
                </c:pt>
                <c:pt idx="27">
                  <c:v>709488.83499999996</c:v>
                </c:pt>
                <c:pt idx="28">
                  <c:v>447329.70799999998</c:v>
                </c:pt>
                <c:pt idx="29">
                  <c:v>685612.46499999997</c:v>
                </c:pt>
                <c:pt idx="30">
                  <c:v>582496.772</c:v>
                </c:pt>
                <c:pt idx="31">
                  <c:v>696482.63399999996</c:v>
                </c:pt>
                <c:pt idx="32">
                  <c:v>734835.81400000001</c:v>
                </c:pt>
                <c:pt idx="33">
                  <c:v>692978.38699999999</c:v>
                </c:pt>
                <c:pt idx="34">
                  <c:v>659052.34299999999</c:v>
                </c:pt>
                <c:pt idx="35">
                  <c:v>538155.92099999997</c:v>
                </c:pt>
                <c:pt idx="36">
                  <c:v>572351.80299999996</c:v>
                </c:pt>
                <c:pt idx="37">
                  <c:v>644877.09299999999</c:v>
                </c:pt>
                <c:pt idx="38">
                  <c:v>584131.55099999998</c:v>
                </c:pt>
                <c:pt idx="39">
                  <c:v>639495.05000000005</c:v>
                </c:pt>
                <c:pt idx="40">
                  <c:v>500236.30499999999</c:v>
                </c:pt>
                <c:pt idx="41">
                  <c:v>577572.40700000001</c:v>
                </c:pt>
                <c:pt idx="42">
                  <c:v>522869.28899999999</c:v>
                </c:pt>
                <c:pt idx="43">
                  <c:v>635062.30200000003</c:v>
                </c:pt>
                <c:pt idx="44">
                  <c:v>676632.946</c:v>
                </c:pt>
                <c:pt idx="45">
                  <c:v>689031.473</c:v>
                </c:pt>
                <c:pt idx="46">
                  <c:v>628534.72499999998</c:v>
                </c:pt>
                <c:pt idx="47">
                  <c:v>531557.94400000002</c:v>
                </c:pt>
                <c:pt idx="48">
                  <c:v>558472.81400000001</c:v>
                </c:pt>
                <c:pt idx="49">
                  <c:v>654347.15099999995</c:v>
                </c:pt>
                <c:pt idx="50">
                  <c:v>578896.08400000003</c:v>
                </c:pt>
                <c:pt idx="51">
                  <c:v>611782.38699999999</c:v>
                </c:pt>
                <c:pt idx="52">
                  <c:v>497954.245</c:v>
                </c:pt>
                <c:pt idx="53">
                  <c:v>508328.65500000003</c:v>
                </c:pt>
                <c:pt idx="54">
                  <c:v>628164.35900000005</c:v>
                </c:pt>
                <c:pt idx="55">
                  <c:v>546804.07400000002</c:v>
                </c:pt>
                <c:pt idx="56">
                  <c:v>631018.76399999997</c:v>
                </c:pt>
                <c:pt idx="57">
                  <c:v>612201.80700000003</c:v>
                </c:pt>
                <c:pt idx="58">
                  <c:v>630655.68599999999</c:v>
                </c:pt>
                <c:pt idx="59">
                  <c:v>453440.06300000002</c:v>
                </c:pt>
                <c:pt idx="60">
                  <c:v>591837.63500000001</c:v>
                </c:pt>
                <c:pt idx="61">
                  <c:v>628102.66599999997</c:v>
                </c:pt>
                <c:pt idx="62">
                  <c:v>584030.92099999997</c:v>
                </c:pt>
                <c:pt idx="63">
                  <c:v>572940.65700000001</c:v>
                </c:pt>
                <c:pt idx="64">
                  <c:v>620082.679</c:v>
                </c:pt>
                <c:pt idx="65">
                  <c:v>406493.72200000001</c:v>
                </c:pt>
                <c:pt idx="66">
                  <c:v>646351.01599999995</c:v>
                </c:pt>
                <c:pt idx="67">
                  <c:v>523150.07699999999</c:v>
                </c:pt>
                <c:pt idx="68">
                  <c:v>630193.48400000005</c:v>
                </c:pt>
                <c:pt idx="69">
                  <c:v>609085.76800000004</c:v>
                </c:pt>
                <c:pt idx="70">
                  <c:v>594870.22699999996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8016512"/>
        <c:axId val="-2128012704"/>
      </c:lineChart>
      <c:catAx>
        <c:axId val="-212801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2704"/>
        <c:crosses val="autoZero"/>
        <c:auto val="1"/>
        <c:lblAlgn val="ctr"/>
        <c:lblOffset val="100"/>
        <c:noMultiLvlLbl val="0"/>
      </c:catAx>
      <c:valAx>
        <c:axId val="-212801270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6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914401756708287"/>
          <c:y val="0.91190084812534522"/>
          <c:w val="0.44813298137238966"/>
          <c:h val="8.80991518746547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Adana</a:t>
            </a:r>
          </a:p>
        </c:rich>
      </c:tx>
      <c:layout>
        <c:manualLayout>
          <c:xMode val="edge"/>
          <c:yMode val="edge"/>
          <c:x val="0.42796561555312362"/>
          <c:y val="0.146300832777797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İthalat!$Y$2</c:f>
              <c:strCache>
                <c:ptCount val="1"/>
                <c:pt idx="0">
                  <c:v>ithalat 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numRef>
              <c:f>İthalat!$X$3:$X$73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İthalat!$Y$3:$Y$73</c:f>
              <c:numCache>
                <c:formatCode>#,##0</c:formatCode>
                <c:ptCount val="71"/>
                <c:pt idx="0">
                  <c:v>211893.12899999999</c:v>
                </c:pt>
                <c:pt idx="1">
                  <c:v>229929.67499999999</c:v>
                </c:pt>
                <c:pt idx="2">
                  <c:v>269893.79200000002</c:v>
                </c:pt>
                <c:pt idx="3">
                  <c:v>260229.72899999999</c:v>
                </c:pt>
                <c:pt idx="4">
                  <c:v>310004.44799999997</c:v>
                </c:pt>
                <c:pt idx="5">
                  <c:v>290193.85700000002</c:v>
                </c:pt>
                <c:pt idx="6">
                  <c:v>279103.55200000003</c:v>
                </c:pt>
                <c:pt idx="7">
                  <c:v>272057.77</c:v>
                </c:pt>
                <c:pt idx="8">
                  <c:v>375944.37</c:v>
                </c:pt>
                <c:pt idx="9">
                  <c:v>314523.022</c:v>
                </c:pt>
                <c:pt idx="10">
                  <c:v>443569.89899999998</c:v>
                </c:pt>
                <c:pt idx="11">
                  <c:v>170250.87100000001</c:v>
                </c:pt>
                <c:pt idx="12">
                  <c:v>166031.00099999999</c:v>
                </c:pt>
                <c:pt idx="13">
                  <c:v>197402.12100000001</c:v>
                </c:pt>
                <c:pt idx="14">
                  <c:v>150252.65100000001</c:v>
                </c:pt>
                <c:pt idx="15">
                  <c:v>179477.511</c:v>
                </c:pt>
                <c:pt idx="16">
                  <c:v>126030.413</c:v>
                </c:pt>
                <c:pt idx="17">
                  <c:v>178057.62599999999</c:v>
                </c:pt>
                <c:pt idx="18">
                  <c:v>160423.003</c:v>
                </c:pt>
                <c:pt idx="19">
                  <c:v>173195.74600000001</c:v>
                </c:pt>
                <c:pt idx="20">
                  <c:v>188693.06599999999</c:v>
                </c:pt>
                <c:pt idx="21">
                  <c:v>193949.53599999999</c:v>
                </c:pt>
                <c:pt idx="22">
                  <c:v>243354.106</c:v>
                </c:pt>
                <c:pt idx="23">
                  <c:v>136627.258</c:v>
                </c:pt>
                <c:pt idx="24">
                  <c:v>143367.79999999999</c:v>
                </c:pt>
                <c:pt idx="25">
                  <c:v>141583.96100000001</c:v>
                </c:pt>
                <c:pt idx="26">
                  <c:v>180716.552</c:v>
                </c:pt>
                <c:pt idx="27">
                  <c:v>211833.18599999999</c:v>
                </c:pt>
                <c:pt idx="28">
                  <c:v>164031.75399999999</c:v>
                </c:pt>
                <c:pt idx="29">
                  <c:v>220716.861</c:v>
                </c:pt>
                <c:pt idx="30">
                  <c:v>196385.693</c:v>
                </c:pt>
                <c:pt idx="31">
                  <c:v>136856.91099999999</c:v>
                </c:pt>
                <c:pt idx="32">
                  <c:v>178132.902</c:v>
                </c:pt>
                <c:pt idx="33">
                  <c:v>200444.51300000001</c:v>
                </c:pt>
                <c:pt idx="34">
                  <c:v>204036.4</c:v>
                </c:pt>
                <c:pt idx="35">
                  <c:v>210684.49900000001</c:v>
                </c:pt>
                <c:pt idx="36">
                  <c:v>178073.65100000001</c:v>
                </c:pt>
                <c:pt idx="37">
                  <c:v>198518.87599999999</c:v>
                </c:pt>
                <c:pt idx="38">
                  <c:v>189894.07800000001</c:v>
                </c:pt>
                <c:pt idx="39">
                  <c:v>183851.36300000001</c:v>
                </c:pt>
                <c:pt idx="40">
                  <c:v>205199.37599999999</c:v>
                </c:pt>
                <c:pt idx="41">
                  <c:v>189365.95199999999</c:v>
                </c:pt>
                <c:pt idx="42">
                  <c:v>135549.32699999999</c:v>
                </c:pt>
                <c:pt idx="43">
                  <c:v>169074.367</c:v>
                </c:pt>
                <c:pt idx="44">
                  <c:v>133573.49</c:v>
                </c:pt>
                <c:pt idx="45">
                  <c:v>144737.37599999999</c:v>
                </c:pt>
                <c:pt idx="46">
                  <c:v>123886.546</c:v>
                </c:pt>
                <c:pt idx="47">
                  <c:v>135230.65599999999</c:v>
                </c:pt>
                <c:pt idx="48">
                  <c:v>124304.018</c:v>
                </c:pt>
                <c:pt idx="49">
                  <c:v>152659.20800000001</c:v>
                </c:pt>
                <c:pt idx="50">
                  <c:v>152117.353</c:v>
                </c:pt>
                <c:pt idx="51">
                  <c:v>167707.10800000001</c:v>
                </c:pt>
                <c:pt idx="52">
                  <c:v>158491.96900000001</c:v>
                </c:pt>
                <c:pt idx="53">
                  <c:v>219653.16899999999</c:v>
                </c:pt>
                <c:pt idx="54">
                  <c:v>175238.44500000001</c:v>
                </c:pt>
                <c:pt idx="55">
                  <c:v>172856.38200000001</c:v>
                </c:pt>
                <c:pt idx="56">
                  <c:v>179381.14</c:v>
                </c:pt>
                <c:pt idx="57">
                  <c:v>154079.323</c:v>
                </c:pt>
                <c:pt idx="58">
                  <c:v>187912.09400000001</c:v>
                </c:pt>
                <c:pt idx="59">
                  <c:v>105624.717</c:v>
                </c:pt>
                <c:pt idx="60">
                  <c:v>146093.342</c:v>
                </c:pt>
                <c:pt idx="61">
                  <c:v>180107.65299999999</c:v>
                </c:pt>
                <c:pt idx="62">
                  <c:v>155035.82699999999</c:v>
                </c:pt>
                <c:pt idx="63">
                  <c:v>139992.74600000001</c:v>
                </c:pt>
                <c:pt idx="64">
                  <c:v>164860.64499999999</c:v>
                </c:pt>
                <c:pt idx="65">
                  <c:v>123193.178</c:v>
                </c:pt>
                <c:pt idx="66">
                  <c:v>165698.58600000001</c:v>
                </c:pt>
                <c:pt idx="67">
                  <c:v>126215.33100000001</c:v>
                </c:pt>
                <c:pt idx="68">
                  <c:v>111780.514</c:v>
                </c:pt>
                <c:pt idx="69">
                  <c:v>144066.16399999999</c:v>
                </c:pt>
                <c:pt idx="70">
                  <c:v>119679.932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İthalat!$Z$2</c:f>
              <c:strCache>
                <c:ptCount val="1"/>
                <c:pt idx="0">
                  <c:v>ihracat 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İthalat!$X$3:$X$73</c:f>
              <c:numCache>
                <c:formatCode>General</c:formatCode>
                <c:ptCount val="71"/>
                <c:pt idx="0">
                  <c:v>2021</c:v>
                </c:pt>
                <c:pt idx="11">
                  <c:v>2020</c:v>
                </c:pt>
                <c:pt idx="23">
                  <c:v>2019</c:v>
                </c:pt>
                <c:pt idx="35">
                  <c:v>2018</c:v>
                </c:pt>
                <c:pt idx="47">
                  <c:v>2017</c:v>
                </c:pt>
                <c:pt idx="59">
                  <c:v>2016</c:v>
                </c:pt>
              </c:numCache>
            </c:numRef>
          </c:cat>
          <c:val>
            <c:numRef>
              <c:f>İthalat!$Z$3:$Z$73</c:f>
              <c:numCache>
                <c:formatCode>#,##0</c:formatCode>
                <c:ptCount val="71"/>
                <c:pt idx="0">
                  <c:v>166667.48300000001</c:v>
                </c:pt>
                <c:pt idx="1">
                  <c:v>166898.07800000001</c:v>
                </c:pt>
                <c:pt idx="2">
                  <c:v>199320.557</c:v>
                </c:pt>
                <c:pt idx="3">
                  <c:v>188633.41399999999</c:v>
                </c:pt>
                <c:pt idx="4">
                  <c:v>180298.87100000001</c:v>
                </c:pt>
                <c:pt idx="5">
                  <c:v>209072.50099999999</c:v>
                </c:pt>
                <c:pt idx="6">
                  <c:v>180286.98199999999</c:v>
                </c:pt>
                <c:pt idx="7">
                  <c:v>209473.21299999999</c:v>
                </c:pt>
                <c:pt idx="8">
                  <c:v>218242.45600000001</c:v>
                </c:pt>
                <c:pt idx="9">
                  <c:v>235950.323</c:v>
                </c:pt>
                <c:pt idx="10">
                  <c:v>270158.81300000002</c:v>
                </c:pt>
                <c:pt idx="11">
                  <c:v>159981.628</c:v>
                </c:pt>
                <c:pt idx="12">
                  <c:v>155311.82800000001</c:v>
                </c:pt>
                <c:pt idx="13">
                  <c:v>152874.57500000001</c:v>
                </c:pt>
                <c:pt idx="14">
                  <c:v>113907.291</c:v>
                </c:pt>
                <c:pt idx="15">
                  <c:v>121849.68</c:v>
                </c:pt>
                <c:pt idx="16">
                  <c:v>171005.25099999999</c:v>
                </c:pt>
                <c:pt idx="17">
                  <c:v>162058.389</c:v>
                </c:pt>
                <c:pt idx="18">
                  <c:v>140851.755</c:v>
                </c:pt>
                <c:pt idx="19">
                  <c:v>156622.1</c:v>
                </c:pt>
                <c:pt idx="20">
                  <c:v>171018.076</c:v>
                </c:pt>
                <c:pt idx="21">
                  <c:v>172414.696</c:v>
                </c:pt>
                <c:pt idx="22">
                  <c:v>191184.79</c:v>
                </c:pt>
                <c:pt idx="23">
                  <c:v>161324.663</c:v>
                </c:pt>
                <c:pt idx="24">
                  <c:v>153507.71400000001</c:v>
                </c:pt>
                <c:pt idx="25">
                  <c:v>171413.08199999999</c:v>
                </c:pt>
                <c:pt idx="26">
                  <c:v>161510.856</c:v>
                </c:pt>
                <c:pt idx="27">
                  <c:v>181496.92800000001</c:v>
                </c:pt>
                <c:pt idx="28">
                  <c:v>120751.791</c:v>
                </c:pt>
                <c:pt idx="29">
                  <c:v>170232.005</c:v>
                </c:pt>
                <c:pt idx="30">
                  <c:v>140733.851</c:v>
                </c:pt>
                <c:pt idx="31">
                  <c:v>152237.01199999999</c:v>
                </c:pt>
                <c:pt idx="32">
                  <c:v>190415.17300000001</c:v>
                </c:pt>
                <c:pt idx="33">
                  <c:v>180019.924</c:v>
                </c:pt>
                <c:pt idx="34">
                  <c:v>164120.78899999999</c:v>
                </c:pt>
                <c:pt idx="35">
                  <c:v>152936.17000000001</c:v>
                </c:pt>
                <c:pt idx="36">
                  <c:v>145319.52299999999</c:v>
                </c:pt>
                <c:pt idx="37">
                  <c:v>181439.06200000001</c:v>
                </c:pt>
                <c:pt idx="38">
                  <c:v>158330.777</c:v>
                </c:pt>
                <c:pt idx="39">
                  <c:v>183246.55499999999</c:v>
                </c:pt>
                <c:pt idx="40">
                  <c:v>143050.42800000001</c:v>
                </c:pt>
                <c:pt idx="41">
                  <c:v>157492.35699999999</c:v>
                </c:pt>
                <c:pt idx="42">
                  <c:v>165794.128</c:v>
                </c:pt>
                <c:pt idx="43">
                  <c:v>155823.54199999999</c:v>
                </c:pt>
                <c:pt idx="44">
                  <c:v>195697.41899999999</c:v>
                </c:pt>
                <c:pt idx="45">
                  <c:v>194861.89600000001</c:v>
                </c:pt>
                <c:pt idx="46">
                  <c:v>183706.41699999999</c:v>
                </c:pt>
                <c:pt idx="47">
                  <c:v>131226.56200000001</c:v>
                </c:pt>
                <c:pt idx="48">
                  <c:v>125138.38800000001</c:v>
                </c:pt>
                <c:pt idx="49">
                  <c:v>150348.019</c:v>
                </c:pt>
                <c:pt idx="50">
                  <c:v>140035.32699999999</c:v>
                </c:pt>
                <c:pt idx="51">
                  <c:v>160413.28099999999</c:v>
                </c:pt>
                <c:pt idx="52">
                  <c:v>148557.92199999999</c:v>
                </c:pt>
                <c:pt idx="53">
                  <c:v>126923.179</c:v>
                </c:pt>
                <c:pt idx="54">
                  <c:v>174895.943</c:v>
                </c:pt>
                <c:pt idx="55">
                  <c:v>140682.60800000001</c:v>
                </c:pt>
                <c:pt idx="56">
                  <c:v>178162.557</c:v>
                </c:pt>
                <c:pt idx="57">
                  <c:v>186892.61199999999</c:v>
                </c:pt>
                <c:pt idx="58">
                  <c:v>173394.65</c:v>
                </c:pt>
                <c:pt idx="59">
                  <c:v>122226.553</c:v>
                </c:pt>
                <c:pt idx="60">
                  <c:v>124451.77499999999</c:v>
                </c:pt>
                <c:pt idx="61">
                  <c:v>138079.15299999999</c:v>
                </c:pt>
                <c:pt idx="62">
                  <c:v>133181.45000000001</c:v>
                </c:pt>
                <c:pt idx="63">
                  <c:v>134374.745</c:v>
                </c:pt>
                <c:pt idx="64">
                  <c:v>137389.546</c:v>
                </c:pt>
                <c:pt idx="65">
                  <c:v>96232.317999999999</c:v>
                </c:pt>
                <c:pt idx="66">
                  <c:v>129513.962</c:v>
                </c:pt>
                <c:pt idx="67">
                  <c:v>120848.158</c:v>
                </c:pt>
                <c:pt idx="68">
                  <c:v>144607.28200000001</c:v>
                </c:pt>
                <c:pt idx="69">
                  <c:v>159783.15299999999</c:v>
                </c:pt>
                <c:pt idx="70">
                  <c:v>157224.64000000001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8011072"/>
        <c:axId val="-2128019776"/>
      </c:lineChart>
      <c:catAx>
        <c:axId val="-212801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9776"/>
        <c:crosses val="autoZero"/>
        <c:auto val="1"/>
        <c:lblAlgn val="ctr"/>
        <c:lblOffset val="100"/>
        <c:noMultiLvlLbl val="0"/>
      </c:catAx>
      <c:valAx>
        <c:axId val="-212801977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57310515095427"/>
          <c:y val="6.4790001629338206E-2"/>
          <c:w val="0.61577225904470578"/>
          <c:h val="0.69577308210212485"/>
        </c:manualLayout>
      </c:layout>
      <c:lineChart>
        <c:grouping val="stacked"/>
        <c:varyColors val="0"/>
        <c:ser>
          <c:idx val="1"/>
          <c:order val="1"/>
          <c:tx>
            <c:strRef>
              <c:f>'4A İl'!$EN$67</c:f>
              <c:strCache>
                <c:ptCount val="1"/>
                <c:pt idx="0">
                  <c:v>4C KAMU 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'4A İl'!$EO$65:$FI$65</c:f>
              <c:numCache>
                <c:formatCode>mmm\-yy</c:formatCode>
                <c:ptCount val="21"/>
                <c:pt idx="0">
                  <c:v>44044</c:v>
                </c:pt>
                <c:pt idx="1">
                  <c:v>44075</c:v>
                </c:pt>
                <c:pt idx="2">
                  <c:v>44105</c:v>
                </c:pt>
                <c:pt idx="3">
                  <c:v>44136</c:v>
                </c:pt>
                <c:pt idx="4">
                  <c:v>44166</c:v>
                </c:pt>
                <c:pt idx="5">
                  <c:v>44197</c:v>
                </c:pt>
                <c:pt idx="6">
                  <c:v>44228</c:v>
                </c:pt>
                <c:pt idx="7">
                  <c:v>44256</c:v>
                </c:pt>
                <c:pt idx="8">
                  <c:v>44287</c:v>
                </c:pt>
                <c:pt idx="9">
                  <c:v>44317</c:v>
                </c:pt>
                <c:pt idx="10">
                  <c:v>44348</c:v>
                </c:pt>
                <c:pt idx="11">
                  <c:v>44378</c:v>
                </c:pt>
                <c:pt idx="12">
                  <c:v>44409</c:v>
                </c:pt>
                <c:pt idx="13">
                  <c:v>44440</c:v>
                </c:pt>
                <c:pt idx="14">
                  <c:v>44470</c:v>
                </c:pt>
                <c:pt idx="15">
                  <c:v>44501</c:v>
                </c:pt>
                <c:pt idx="16">
                  <c:v>44531</c:v>
                </c:pt>
                <c:pt idx="17">
                  <c:v>44562</c:v>
                </c:pt>
                <c:pt idx="18">
                  <c:v>44593</c:v>
                </c:pt>
                <c:pt idx="19">
                  <c:v>44621</c:v>
                </c:pt>
                <c:pt idx="20">
                  <c:v>44652</c:v>
                </c:pt>
              </c:numCache>
            </c:numRef>
          </c:cat>
          <c:val>
            <c:numRef>
              <c:f>'4A İl'!$EO$67:$FI$67</c:f>
              <c:numCache>
                <c:formatCode>#,##0</c:formatCode>
                <c:ptCount val="21"/>
                <c:pt idx="0">
                  <c:v>55882</c:v>
                </c:pt>
                <c:pt idx="1">
                  <c:v>55679</c:v>
                </c:pt>
                <c:pt idx="2">
                  <c:v>56278</c:v>
                </c:pt>
                <c:pt idx="3">
                  <c:v>56607</c:v>
                </c:pt>
                <c:pt idx="4">
                  <c:v>56706</c:v>
                </c:pt>
                <c:pt idx="5">
                  <c:v>56901</c:v>
                </c:pt>
                <c:pt idx="6" formatCode="#,##0;[Red]#,##0">
                  <c:v>56803</c:v>
                </c:pt>
                <c:pt idx="7">
                  <c:v>56814</c:v>
                </c:pt>
                <c:pt idx="8">
                  <c:v>56944</c:v>
                </c:pt>
                <c:pt idx="9">
                  <c:v>56945</c:v>
                </c:pt>
                <c:pt idx="10">
                  <c:v>56978</c:v>
                </c:pt>
                <c:pt idx="11">
                  <c:v>56610</c:v>
                </c:pt>
                <c:pt idx="12">
                  <c:v>56885</c:v>
                </c:pt>
                <c:pt idx="13">
                  <c:v>56209</c:v>
                </c:pt>
                <c:pt idx="14">
                  <c:v>56875</c:v>
                </c:pt>
                <c:pt idx="15" formatCode="#,##0;[Red]#,##0">
                  <c:v>57723</c:v>
                </c:pt>
                <c:pt idx="16" formatCode="#,##0;[Red]#,##0">
                  <c:v>58148</c:v>
                </c:pt>
                <c:pt idx="17" formatCode="#,##0;[Red]#,##0">
                  <c:v>58297</c:v>
                </c:pt>
                <c:pt idx="18" formatCode="#,##0;[Red]#,##0">
                  <c:v>58377</c:v>
                </c:pt>
                <c:pt idx="19" formatCode="#,##0;[Red]#,##0">
                  <c:v>58599</c:v>
                </c:pt>
                <c:pt idx="20" formatCode="#,##0;[Red]#,##0">
                  <c:v>58968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13954736"/>
        <c:axId val="-113953104"/>
      </c:lineChart>
      <c:lineChart>
        <c:grouping val="stacked"/>
        <c:varyColors val="0"/>
        <c:ser>
          <c:idx val="0"/>
          <c:order val="0"/>
          <c:tx>
            <c:strRef>
              <c:f>'4A İl'!$EN$66</c:f>
              <c:strCache>
                <c:ptCount val="1"/>
                <c:pt idx="0">
                  <c:v>4A İL </c:v>
                </c:pt>
              </c:strCache>
            </c:strRef>
          </c:tx>
          <c:spPr>
            <a:ln w="3492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'4A İl'!$EO$65:$FI$65</c:f>
              <c:numCache>
                <c:formatCode>mmm\-yy</c:formatCode>
                <c:ptCount val="21"/>
                <c:pt idx="0">
                  <c:v>44044</c:v>
                </c:pt>
                <c:pt idx="1">
                  <c:v>44075</c:v>
                </c:pt>
                <c:pt idx="2">
                  <c:v>44105</c:v>
                </c:pt>
                <c:pt idx="3">
                  <c:v>44136</c:v>
                </c:pt>
                <c:pt idx="4">
                  <c:v>44166</c:v>
                </c:pt>
                <c:pt idx="5">
                  <c:v>44197</c:v>
                </c:pt>
                <c:pt idx="6">
                  <c:v>44228</c:v>
                </c:pt>
                <c:pt idx="7">
                  <c:v>44256</c:v>
                </c:pt>
                <c:pt idx="8">
                  <c:v>44287</c:v>
                </c:pt>
                <c:pt idx="9">
                  <c:v>44317</c:v>
                </c:pt>
                <c:pt idx="10">
                  <c:v>44348</c:v>
                </c:pt>
                <c:pt idx="11">
                  <c:v>44378</c:v>
                </c:pt>
                <c:pt idx="12">
                  <c:v>44409</c:v>
                </c:pt>
                <c:pt idx="13">
                  <c:v>44440</c:v>
                </c:pt>
                <c:pt idx="14">
                  <c:v>44470</c:v>
                </c:pt>
                <c:pt idx="15">
                  <c:v>44501</c:v>
                </c:pt>
                <c:pt idx="16">
                  <c:v>44531</c:v>
                </c:pt>
                <c:pt idx="17">
                  <c:v>44562</c:v>
                </c:pt>
                <c:pt idx="18">
                  <c:v>44593</c:v>
                </c:pt>
                <c:pt idx="19">
                  <c:v>44621</c:v>
                </c:pt>
                <c:pt idx="20">
                  <c:v>44652</c:v>
                </c:pt>
              </c:numCache>
            </c:numRef>
          </c:cat>
          <c:val>
            <c:numRef>
              <c:f>'4A İl'!$EO$66:$FI$66</c:f>
              <c:numCache>
                <c:formatCode>#,##0</c:formatCode>
                <c:ptCount val="21"/>
                <c:pt idx="0">
                  <c:v>315378</c:v>
                </c:pt>
                <c:pt idx="1">
                  <c:v>321032</c:v>
                </c:pt>
                <c:pt idx="2">
                  <c:v>332561</c:v>
                </c:pt>
                <c:pt idx="3">
                  <c:v>329913</c:v>
                </c:pt>
                <c:pt idx="4">
                  <c:v>334977</c:v>
                </c:pt>
                <c:pt idx="5">
                  <c:v>334057</c:v>
                </c:pt>
                <c:pt idx="6">
                  <c:v>336960</c:v>
                </c:pt>
                <c:pt idx="7">
                  <c:v>343419</c:v>
                </c:pt>
                <c:pt idx="8">
                  <c:v>350439</c:v>
                </c:pt>
                <c:pt idx="9">
                  <c:v>350363</c:v>
                </c:pt>
                <c:pt idx="10">
                  <c:v>351466</c:v>
                </c:pt>
                <c:pt idx="11">
                  <c:v>347742</c:v>
                </c:pt>
                <c:pt idx="12">
                  <c:v>352513</c:v>
                </c:pt>
                <c:pt idx="13">
                  <c:v>356447</c:v>
                </c:pt>
                <c:pt idx="14">
                  <c:v>357484</c:v>
                </c:pt>
                <c:pt idx="15">
                  <c:v>360585</c:v>
                </c:pt>
                <c:pt idx="16">
                  <c:v>414143</c:v>
                </c:pt>
                <c:pt idx="17">
                  <c:v>356727</c:v>
                </c:pt>
                <c:pt idx="18">
                  <c:v>361609</c:v>
                </c:pt>
                <c:pt idx="19">
                  <c:v>365962</c:v>
                </c:pt>
                <c:pt idx="20">
                  <c:v>362601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13951472"/>
        <c:axId val="-113952016"/>
      </c:lineChart>
      <c:dateAx>
        <c:axId val="-11395473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13953104"/>
        <c:crosses val="autoZero"/>
        <c:auto val="1"/>
        <c:lblOffset val="100"/>
        <c:baseTimeUnit val="months"/>
      </c:dateAx>
      <c:valAx>
        <c:axId val="-1139531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100" baseline="0">
                    <a:solidFill>
                      <a:schemeClr val="accent1"/>
                    </a:solidFill>
                  </a:rPr>
                  <a:t>Sigortalı Üceretli Çalışan Sayısı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13954736"/>
        <c:crosses val="autoZero"/>
        <c:crossBetween val="between"/>
      </c:valAx>
      <c:valAx>
        <c:axId val="-11395201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100" baseline="0">
                    <a:solidFill>
                      <a:schemeClr val="accent1"/>
                    </a:solidFill>
                  </a:rPr>
                  <a:t>Kamu Çalışan Sayyısı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13951472"/>
        <c:crosses val="max"/>
        <c:crossBetween val="between"/>
      </c:valAx>
      <c:dateAx>
        <c:axId val="-11395147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-113952016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58352731545922"/>
          <c:y val="4.764006075557068E-2"/>
          <c:w val="0.62832945369081561"/>
          <c:h val="0.67668256032759455"/>
        </c:manualLayout>
      </c:layout>
      <c:lineChart>
        <c:grouping val="standard"/>
        <c:varyColors val="0"/>
        <c:ser>
          <c:idx val="1"/>
          <c:order val="1"/>
          <c:tx>
            <c:strRef>
              <c:f>'4B Tarım'!$D$65</c:f>
              <c:strCache>
                <c:ptCount val="1"/>
                <c:pt idx="0">
                  <c:v>4B ESNAF 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'4B Tarım'!$E$63:$Y$63</c:f>
              <c:numCache>
                <c:formatCode>mmm\-yy</c:formatCode>
                <c:ptCount val="21"/>
                <c:pt idx="0">
                  <c:v>44044</c:v>
                </c:pt>
                <c:pt idx="1">
                  <c:v>44075</c:v>
                </c:pt>
                <c:pt idx="2">
                  <c:v>44105</c:v>
                </c:pt>
                <c:pt idx="3">
                  <c:v>44136</c:v>
                </c:pt>
                <c:pt idx="4">
                  <c:v>44166</c:v>
                </c:pt>
                <c:pt idx="5">
                  <c:v>44197</c:v>
                </c:pt>
                <c:pt idx="6">
                  <c:v>44228</c:v>
                </c:pt>
                <c:pt idx="7">
                  <c:v>44256</c:v>
                </c:pt>
                <c:pt idx="8">
                  <c:v>44287</c:v>
                </c:pt>
                <c:pt idx="9">
                  <c:v>44317</c:v>
                </c:pt>
                <c:pt idx="10">
                  <c:v>44348</c:v>
                </c:pt>
                <c:pt idx="11">
                  <c:v>44378</c:v>
                </c:pt>
                <c:pt idx="12">
                  <c:v>44409</c:v>
                </c:pt>
                <c:pt idx="13">
                  <c:v>44440</c:v>
                </c:pt>
                <c:pt idx="14">
                  <c:v>44470</c:v>
                </c:pt>
                <c:pt idx="15">
                  <c:v>44501</c:v>
                </c:pt>
                <c:pt idx="16">
                  <c:v>44531</c:v>
                </c:pt>
                <c:pt idx="17">
                  <c:v>44562</c:v>
                </c:pt>
                <c:pt idx="18">
                  <c:v>44593</c:v>
                </c:pt>
                <c:pt idx="19">
                  <c:v>44621</c:v>
                </c:pt>
                <c:pt idx="20">
                  <c:v>44652</c:v>
                </c:pt>
              </c:numCache>
            </c:numRef>
          </c:cat>
          <c:val>
            <c:numRef>
              <c:f>'4B Tarım'!$E$65:$Y$65</c:f>
              <c:numCache>
                <c:formatCode>#,##0</c:formatCode>
                <c:ptCount val="21"/>
                <c:pt idx="0">
                  <c:v>54110</c:v>
                </c:pt>
                <c:pt idx="1">
                  <c:v>54491</c:v>
                </c:pt>
                <c:pt idx="2">
                  <c:v>54888</c:v>
                </c:pt>
                <c:pt idx="3">
                  <c:v>54694</c:v>
                </c:pt>
                <c:pt idx="4">
                  <c:v>52476</c:v>
                </c:pt>
                <c:pt idx="5" formatCode="_-* #,##0\ _T_L_-;\-* #,##0\ _T_L_-;_-* &quot;-&quot;??\ _T_L_-;_-@_-">
                  <c:v>55203</c:v>
                </c:pt>
                <c:pt idx="6" formatCode="_-* #,##0\ _T_L_-;\-* #,##0\ _T_L_-;_-* &quot;-&quot;??\ _T_L_-;_-@_-">
                  <c:v>55912</c:v>
                </c:pt>
                <c:pt idx="7" formatCode="_-* #,##0\ _T_L_-;\-* #,##0\ _T_L_-;_-* &quot;-&quot;??\ _T_L_-;_-@_-">
                  <c:v>56436</c:v>
                </c:pt>
                <c:pt idx="8" formatCode="_-* #,##0\ _T_L_-;\-* #,##0\ _T_L_-;_-* &quot;-&quot;??\ _T_L_-;_-@_-">
                  <c:v>56951</c:v>
                </c:pt>
                <c:pt idx="9" formatCode="_-* #,##0\ _T_L_-;\-* #,##0\ _T_L_-;_-* &quot;-&quot;??\ _T_L_-;_-@_-">
                  <c:v>56509</c:v>
                </c:pt>
                <c:pt idx="10" formatCode="_-* #,##0\ _T_L_-;\-* #,##0\ _T_L_-;_-* &quot;-&quot;??\ _T_L_-;_-@_-">
                  <c:v>57421</c:v>
                </c:pt>
                <c:pt idx="11">
                  <c:v>57261</c:v>
                </c:pt>
                <c:pt idx="12" formatCode="_-* #,##0\ _T_L_-;\-* #,##0\ _T_L_-;_-* &quot;-&quot;??\ _T_L_-;_-@_-">
                  <c:v>58258</c:v>
                </c:pt>
                <c:pt idx="13" formatCode="_-* #,##0\ _T_L_-;\-* #,##0\ _T_L_-;_-* &quot;-&quot;??\ _T_L_-;_-@_-">
                  <c:v>58603</c:v>
                </c:pt>
                <c:pt idx="14" formatCode="_-* #,##0\ _T_L_-;\-* #,##0\ _T_L_-;_-* &quot;-&quot;??\ _T_L_-;_-@_-">
                  <c:v>58966</c:v>
                </c:pt>
                <c:pt idx="15" formatCode="_-* #,##0\ _T_L_-;\-* #,##0\ _T_L_-;_-* &quot;-&quot;??\ _T_L_-;_-@_-">
                  <c:v>59014</c:v>
                </c:pt>
                <c:pt idx="16">
                  <c:v>59725</c:v>
                </c:pt>
                <c:pt idx="17" formatCode="_-* #,##0\ _T_L_-;\-* #,##0\ _T_L_-;_-* &quot;-&quot;??\ _T_L_-;_-@_-">
                  <c:v>59756</c:v>
                </c:pt>
                <c:pt idx="18">
                  <c:v>60209</c:v>
                </c:pt>
                <c:pt idx="19">
                  <c:v>60570</c:v>
                </c:pt>
                <c:pt idx="20">
                  <c:v>60627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1461344"/>
        <c:axId val="-2131473312"/>
      </c:lineChart>
      <c:lineChart>
        <c:grouping val="standard"/>
        <c:varyColors val="0"/>
        <c:ser>
          <c:idx val="0"/>
          <c:order val="0"/>
          <c:tx>
            <c:strRef>
              <c:f>'4B Tarım'!$D$64</c:f>
              <c:strCache>
                <c:ptCount val="1"/>
                <c:pt idx="0">
                  <c:v>4C TARIM  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'4B Tarım'!$E$63:$Y$63</c:f>
              <c:numCache>
                <c:formatCode>mmm\-yy</c:formatCode>
                <c:ptCount val="21"/>
                <c:pt idx="0">
                  <c:v>44044</c:v>
                </c:pt>
                <c:pt idx="1">
                  <c:v>44075</c:v>
                </c:pt>
                <c:pt idx="2">
                  <c:v>44105</c:v>
                </c:pt>
                <c:pt idx="3">
                  <c:v>44136</c:v>
                </c:pt>
                <c:pt idx="4">
                  <c:v>44166</c:v>
                </c:pt>
                <c:pt idx="5">
                  <c:v>44197</c:v>
                </c:pt>
                <c:pt idx="6">
                  <c:v>44228</c:v>
                </c:pt>
                <c:pt idx="7">
                  <c:v>44256</c:v>
                </c:pt>
                <c:pt idx="8">
                  <c:v>44287</c:v>
                </c:pt>
                <c:pt idx="9">
                  <c:v>44317</c:v>
                </c:pt>
                <c:pt idx="10">
                  <c:v>44348</c:v>
                </c:pt>
                <c:pt idx="11">
                  <c:v>44378</c:v>
                </c:pt>
                <c:pt idx="12">
                  <c:v>44409</c:v>
                </c:pt>
                <c:pt idx="13">
                  <c:v>44440</c:v>
                </c:pt>
                <c:pt idx="14">
                  <c:v>44470</c:v>
                </c:pt>
                <c:pt idx="15">
                  <c:v>44501</c:v>
                </c:pt>
                <c:pt idx="16">
                  <c:v>44531</c:v>
                </c:pt>
                <c:pt idx="17">
                  <c:v>44562</c:v>
                </c:pt>
                <c:pt idx="18">
                  <c:v>44593</c:v>
                </c:pt>
                <c:pt idx="19">
                  <c:v>44621</c:v>
                </c:pt>
                <c:pt idx="20">
                  <c:v>44652</c:v>
                </c:pt>
              </c:numCache>
            </c:numRef>
          </c:cat>
          <c:val>
            <c:numRef>
              <c:f>'4B Tarım'!$E$64:$Y$64</c:f>
              <c:numCache>
                <c:formatCode>#,##0</c:formatCode>
                <c:ptCount val="21"/>
                <c:pt idx="0">
                  <c:v>13265</c:v>
                </c:pt>
                <c:pt idx="1">
                  <c:v>13144</c:v>
                </c:pt>
                <c:pt idx="2">
                  <c:v>13119</c:v>
                </c:pt>
                <c:pt idx="3">
                  <c:v>12943</c:v>
                </c:pt>
                <c:pt idx="4">
                  <c:v>12721</c:v>
                </c:pt>
                <c:pt idx="5">
                  <c:v>13107</c:v>
                </c:pt>
                <c:pt idx="6">
                  <c:v>12972</c:v>
                </c:pt>
                <c:pt idx="7">
                  <c:v>12879</c:v>
                </c:pt>
                <c:pt idx="8">
                  <c:v>12777</c:v>
                </c:pt>
                <c:pt idx="9">
                  <c:v>12665</c:v>
                </c:pt>
                <c:pt idx="10">
                  <c:v>12705</c:v>
                </c:pt>
                <c:pt idx="11">
                  <c:v>12924</c:v>
                </c:pt>
                <c:pt idx="12">
                  <c:v>12691</c:v>
                </c:pt>
                <c:pt idx="13">
                  <c:v>12536</c:v>
                </c:pt>
                <c:pt idx="14">
                  <c:v>12045</c:v>
                </c:pt>
                <c:pt idx="15">
                  <c:v>12255</c:v>
                </c:pt>
                <c:pt idx="16">
                  <c:v>12292</c:v>
                </c:pt>
                <c:pt idx="17">
                  <c:v>11860</c:v>
                </c:pt>
                <c:pt idx="18">
                  <c:v>11859</c:v>
                </c:pt>
                <c:pt idx="19">
                  <c:v>11832</c:v>
                </c:pt>
                <c:pt idx="20">
                  <c:v>11728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1466784"/>
        <c:axId val="-2131471136"/>
      </c:lineChart>
      <c:dateAx>
        <c:axId val="-213146134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73312"/>
        <c:crosses val="autoZero"/>
        <c:auto val="1"/>
        <c:lblOffset val="100"/>
        <c:baseTimeUnit val="months"/>
      </c:dateAx>
      <c:valAx>
        <c:axId val="-21314733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100" baseline="0">
                    <a:solidFill>
                      <a:schemeClr val="accent1"/>
                    </a:solidFill>
                  </a:rPr>
                  <a:t>Çiftçi Çalışan Sayısı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61344"/>
        <c:crosses val="autoZero"/>
        <c:crossBetween val="between"/>
      </c:valAx>
      <c:valAx>
        <c:axId val="-21314711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100" baseline="0">
                    <a:solidFill>
                      <a:schemeClr val="accent1"/>
                    </a:solidFill>
                  </a:rPr>
                  <a:t>Esnaf Çalışan Sayısı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66784"/>
        <c:crosses val="max"/>
        <c:crossBetween val="between"/>
      </c:valAx>
      <c:dateAx>
        <c:axId val="-213146678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-2131471136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485687088412168E-2"/>
          <c:y val="6.555357499260156E-2"/>
          <c:w val="0.92408803549327445"/>
          <c:h val="0.76516236738120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'İşsizlik sigortası başvurusu'!$FR$9</c:f>
              <c:strCache>
                <c:ptCount val="1"/>
                <c:pt idx="0">
                  <c:v>işsizlik sigorta başvuru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'İşsizlik sigortası başvurusu'!$FQ$10:$FQ$33</c:f>
              <c:numCache>
                <c:formatCode>mmm\-yy</c:formatCode>
                <c:ptCount val="24"/>
                <c:pt idx="0">
                  <c:v>43891</c:v>
                </c:pt>
                <c:pt idx="1">
                  <c:v>43922</c:v>
                </c:pt>
                <c:pt idx="2">
                  <c:v>43952</c:v>
                </c:pt>
                <c:pt idx="3">
                  <c:v>43983</c:v>
                </c:pt>
                <c:pt idx="4">
                  <c:v>44013</c:v>
                </c:pt>
                <c:pt idx="5">
                  <c:v>44044</c:v>
                </c:pt>
                <c:pt idx="6">
                  <c:v>44075</c:v>
                </c:pt>
                <c:pt idx="7">
                  <c:v>44105</c:v>
                </c:pt>
                <c:pt idx="8">
                  <c:v>44136</c:v>
                </c:pt>
                <c:pt idx="9">
                  <c:v>44166</c:v>
                </c:pt>
                <c:pt idx="10">
                  <c:v>44197</c:v>
                </c:pt>
                <c:pt idx="11">
                  <c:v>44228</c:v>
                </c:pt>
                <c:pt idx="12">
                  <c:v>44256</c:v>
                </c:pt>
                <c:pt idx="13">
                  <c:v>44287</c:v>
                </c:pt>
                <c:pt idx="14">
                  <c:v>44317</c:v>
                </c:pt>
                <c:pt idx="15">
                  <c:v>44348</c:v>
                </c:pt>
                <c:pt idx="16">
                  <c:v>44378</c:v>
                </c:pt>
                <c:pt idx="17">
                  <c:v>44409</c:v>
                </c:pt>
                <c:pt idx="18">
                  <c:v>44440</c:v>
                </c:pt>
                <c:pt idx="19">
                  <c:v>44470</c:v>
                </c:pt>
                <c:pt idx="20">
                  <c:v>44501</c:v>
                </c:pt>
                <c:pt idx="21">
                  <c:v>44531</c:v>
                </c:pt>
                <c:pt idx="22">
                  <c:v>44562</c:v>
                </c:pt>
                <c:pt idx="23">
                  <c:v>44593</c:v>
                </c:pt>
              </c:numCache>
            </c:numRef>
          </c:cat>
          <c:val>
            <c:numRef>
              <c:f>'İşsizlik sigortası başvurusu'!$FR$10:$FR$33</c:f>
              <c:numCache>
                <c:formatCode>#,##0</c:formatCode>
                <c:ptCount val="24"/>
                <c:pt idx="0">
                  <c:v>4643</c:v>
                </c:pt>
                <c:pt idx="1">
                  <c:v>8355</c:v>
                </c:pt>
                <c:pt idx="2">
                  <c:v>3480</c:v>
                </c:pt>
                <c:pt idx="3">
                  <c:v>1183</c:v>
                </c:pt>
                <c:pt idx="4">
                  <c:v>2279</c:v>
                </c:pt>
                <c:pt idx="5">
                  <c:v>1553</c:v>
                </c:pt>
                <c:pt idx="6">
                  <c:v>1740</c:v>
                </c:pt>
                <c:pt idx="7">
                  <c:v>1588</c:v>
                </c:pt>
                <c:pt idx="8">
                  <c:v>1742</c:v>
                </c:pt>
                <c:pt idx="9">
                  <c:v>2422</c:v>
                </c:pt>
                <c:pt idx="10">
                  <c:v>2242</c:v>
                </c:pt>
                <c:pt idx="11">
                  <c:v>1707</c:v>
                </c:pt>
                <c:pt idx="12">
                  <c:v>1891</c:v>
                </c:pt>
                <c:pt idx="13">
                  <c:v>2096</c:v>
                </c:pt>
                <c:pt idx="14">
                  <c:v>1969</c:v>
                </c:pt>
                <c:pt idx="15">
                  <c:v>2156</c:v>
                </c:pt>
                <c:pt idx="16">
                  <c:v>5194</c:v>
                </c:pt>
                <c:pt idx="17">
                  <c:v>3725</c:v>
                </c:pt>
                <c:pt idx="18">
                  <c:v>3456</c:v>
                </c:pt>
                <c:pt idx="19">
                  <c:v>3182</c:v>
                </c:pt>
                <c:pt idx="20">
                  <c:v>3172</c:v>
                </c:pt>
                <c:pt idx="21">
                  <c:v>4006</c:v>
                </c:pt>
                <c:pt idx="22">
                  <c:v>4198</c:v>
                </c:pt>
                <c:pt idx="23">
                  <c:v>3842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2128023040"/>
        <c:axId val="-2128026304"/>
      </c:barChart>
      <c:lineChart>
        <c:grouping val="standard"/>
        <c:varyColors val="0"/>
        <c:ser>
          <c:idx val="1"/>
          <c:order val="1"/>
          <c:tx>
            <c:strRef>
              <c:f>'İşsizlik sigortası başvurusu'!$FS$9</c:f>
              <c:strCache>
                <c:ptCount val="1"/>
                <c:pt idx="0">
                  <c:v>işsizlik sigortası ödeme</c:v>
                </c:pt>
              </c:strCache>
            </c:strRef>
          </c:tx>
          <c:spPr>
            <a:ln w="444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'İşsizlik sigortası başvurusu'!$FQ$10:$FQ$33</c:f>
              <c:numCache>
                <c:formatCode>mmm\-yy</c:formatCode>
                <c:ptCount val="24"/>
                <c:pt idx="0">
                  <c:v>43891</c:v>
                </c:pt>
                <c:pt idx="1">
                  <c:v>43922</c:v>
                </c:pt>
                <c:pt idx="2">
                  <c:v>43952</c:v>
                </c:pt>
                <c:pt idx="3">
                  <c:v>43983</c:v>
                </c:pt>
                <c:pt idx="4">
                  <c:v>44013</c:v>
                </c:pt>
                <c:pt idx="5">
                  <c:v>44044</c:v>
                </c:pt>
                <c:pt idx="6">
                  <c:v>44075</c:v>
                </c:pt>
                <c:pt idx="7">
                  <c:v>44105</c:v>
                </c:pt>
                <c:pt idx="8">
                  <c:v>44136</c:v>
                </c:pt>
                <c:pt idx="9">
                  <c:v>44166</c:v>
                </c:pt>
                <c:pt idx="10">
                  <c:v>44197</c:v>
                </c:pt>
                <c:pt idx="11">
                  <c:v>44228</c:v>
                </c:pt>
                <c:pt idx="12">
                  <c:v>44256</c:v>
                </c:pt>
                <c:pt idx="13">
                  <c:v>44287</c:v>
                </c:pt>
                <c:pt idx="14">
                  <c:v>44317</c:v>
                </c:pt>
                <c:pt idx="15">
                  <c:v>44348</c:v>
                </c:pt>
                <c:pt idx="16">
                  <c:v>44378</c:v>
                </c:pt>
                <c:pt idx="17">
                  <c:v>44409</c:v>
                </c:pt>
                <c:pt idx="18">
                  <c:v>44440</c:v>
                </c:pt>
                <c:pt idx="19">
                  <c:v>44470</c:v>
                </c:pt>
                <c:pt idx="20">
                  <c:v>44501</c:v>
                </c:pt>
                <c:pt idx="21">
                  <c:v>44531</c:v>
                </c:pt>
                <c:pt idx="22">
                  <c:v>44562</c:v>
                </c:pt>
                <c:pt idx="23">
                  <c:v>44593</c:v>
                </c:pt>
              </c:numCache>
            </c:numRef>
          </c:cat>
          <c:val>
            <c:numRef>
              <c:f>'İşsizlik sigortası başvurusu'!$FS$10:$FS$33</c:f>
              <c:numCache>
                <c:formatCode>#,##0</c:formatCode>
                <c:ptCount val="24"/>
                <c:pt idx="0">
                  <c:v>1747</c:v>
                </c:pt>
                <c:pt idx="1">
                  <c:v>1224</c:v>
                </c:pt>
                <c:pt idx="2">
                  <c:v>167</c:v>
                </c:pt>
                <c:pt idx="3">
                  <c:v>431</c:v>
                </c:pt>
                <c:pt idx="4">
                  <c:v>635</c:v>
                </c:pt>
                <c:pt idx="5">
                  <c:v>489</c:v>
                </c:pt>
                <c:pt idx="6">
                  <c:v>692</c:v>
                </c:pt>
                <c:pt idx="7">
                  <c:v>610</c:v>
                </c:pt>
                <c:pt idx="8">
                  <c:v>647</c:v>
                </c:pt>
                <c:pt idx="9">
                  <c:v>720</c:v>
                </c:pt>
                <c:pt idx="10">
                  <c:v>711</c:v>
                </c:pt>
                <c:pt idx="11">
                  <c:v>536</c:v>
                </c:pt>
                <c:pt idx="12">
                  <c:v>661</c:v>
                </c:pt>
                <c:pt idx="13">
                  <c:v>794</c:v>
                </c:pt>
                <c:pt idx="14">
                  <c:v>600</c:v>
                </c:pt>
                <c:pt idx="15">
                  <c:v>697</c:v>
                </c:pt>
                <c:pt idx="16">
                  <c:v>2822</c:v>
                </c:pt>
                <c:pt idx="17">
                  <c:v>2013</c:v>
                </c:pt>
                <c:pt idx="18">
                  <c:v>1830</c:v>
                </c:pt>
                <c:pt idx="19">
                  <c:v>1715</c:v>
                </c:pt>
                <c:pt idx="20">
                  <c:v>1733</c:v>
                </c:pt>
                <c:pt idx="21">
                  <c:v>2271</c:v>
                </c:pt>
                <c:pt idx="22">
                  <c:v>2096</c:v>
                </c:pt>
                <c:pt idx="23">
                  <c:v>1722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28023040"/>
        <c:axId val="-2128026304"/>
      </c:lineChart>
      <c:dateAx>
        <c:axId val="-212802304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26304"/>
        <c:crosses val="autoZero"/>
        <c:auto val="1"/>
        <c:lblOffset val="100"/>
        <c:baseTimeUnit val="months"/>
      </c:dateAx>
      <c:valAx>
        <c:axId val="-2128026304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2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8042002304983421"/>
          <c:y val="2.4918427025856865E-2"/>
          <c:w val="0.64392465423083955"/>
          <c:h val="0.79061860199771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'Sabit yatırım tutarı'!$A$3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'Sabit yatırım tutarı'!$B$2:$H$2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'Sabit yatırım tutarı'!$B$3:$H$3</c:f>
              <c:numCache>
                <c:formatCode>#,##0</c:formatCode>
                <c:ptCount val="7"/>
                <c:pt idx="0">
                  <c:v>2243.6939733999993</c:v>
                </c:pt>
                <c:pt idx="1">
                  <c:v>3322.2470810000013</c:v>
                </c:pt>
                <c:pt idx="2">
                  <c:v>6858.2307698199984</c:v>
                </c:pt>
                <c:pt idx="3">
                  <c:v>9201.9450674499985</c:v>
                </c:pt>
                <c:pt idx="4">
                  <c:v>15001.815478690005</c:v>
                </c:pt>
                <c:pt idx="5">
                  <c:v>12524</c:v>
                </c:pt>
                <c:pt idx="6">
                  <c:v>5294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8018144"/>
        <c:axId val="-2128020864"/>
      </c:barChart>
      <c:catAx>
        <c:axId val="-212801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20864"/>
        <c:crosses val="autoZero"/>
        <c:auto val="1"/>
        <c:lblAlgn val="ctr"/>
        <c:lblOffset val="100"/>
        <c:noMultiLvlLbl val="0"/>
      </c:catAx>
      <c:valAx>
        <c:axId val="-2128020864"/>
        <c:scaling>
          <c:orientation val="minMax"/>
          <c:max val="20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8144"/>
        <c:crosses val="autoZero"/>
        <c:crossBetween val="between"/>
        <c:majorUnit val="5000"/>
      </c:valAx>
      <c:spPr>
        <a:noFill/>
        <a:ln w="0">
          <a:solidFill>
            <a:srgbClr val="FFFFFF"/>
          </a:solidFill>
        </a:ln>
        <a:effectLst>
          <a:softEdge rad="4572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692149302696057"/>
          <c:y val="4.751210783805479E-2"/>
          <c:w val="0.77395762369586174"/>
          <c:h val="0.767881173768185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'Belge adedi'!$A$3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numRef>
              <c:f>'Belge adedi'!$B$2:$H$2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'Belge adedi'!$B$3:$H$3</c:f>
              <c:numCache>
                <c:formatCode>General</c:formatCode>
                <c:ptCount val="7"/>
                <c:pt idx="0">
                  <c:v>121</c:v>
                </c:pt>
                <c:pt idx="1">
                  <c:v>154</c:v>
                </c:pt>
                <c:pt idx="2">
                  <c:v>124</c:v>
                </c:pt>
                <c:pt idx="3">
                  <c:v>115</c:v>
                </c:pt>
                <c:pt idx="4">
                  <c:v>283</c:v>
                </c:pt>
                <c:pt idx="5">
                  <c:v>356</c:v>
                </c:pt>
                <c:pt idx="6">
                  <c:v>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8025216"/>
        <c:axId val="-2128019232"/>
      </c:barChart>
      <c:catAx>
        <c:axId val="-212802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9232"/>
        <c:crosses val="autoZero"/>
        <c:auto val="1"/>
        <c:lblAlgn val="ctr"/>
        <c:lblOffset val="100"/>
        <c:noMultiLvlLbl val="0"/>
      </c:catAx>
      <c:valAx>
        <c:axId val="-2128019232"/>
        <c:scaling>
          <c:orientation val="minMax"/>
          <c:max val="6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2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667381293222919"/>
          <c:y val="3.3610787660432399E-2"/>
          <c:w val="0.75358882015817374"/>
          <c:h val="0.84251818326526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İstihdam!$A$3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İstihdam!$B$2:$H$2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İstihdam!$B$3:$H$3</c:f>
              <c:numCache>
                <c:formatCode>#,##0</c:formatCode>
                <c:ptCount val="7"/>
                <c:pt idx="0">
                  <c:v>3327</c:v>
                </c:pt>
                <c:pt idx="1">
                  <c:v>4458</c:v>
                </c:pt>
                <c:pt idx="2">
                  <c:v>5861</c:v>
                </c:pt>
                <c:pt idx="3">
                  <c:v>3904</c:v>
                </c:pt>
                <c:pt idx="4">
                  <c:v>8064</c:v>
                </c:pt>
                <c:pt idx="5" formatCode="General">
                  <c:v>10417</c:v>
                </c:pt>
                <c:pt idx="6">
                  <c:v>2746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28017600"/>
        <c:axId val="-2128012160"/>
      </c:barChart>
      <c:catAx>
        <c:axId val="-212801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2160"/>
        <c:crosses val="autoZero"/>
        <c:auto val="1"/>
        <c:lblAlgn val="ctr"/>
        <c:lblOffset val="100"/>
        <c:noMultiLvlLbl val="0"/>
      </c:catAx>
      <c:valAx>
        <c:axId val="-2128012160"/>
        <c:scaling>
          <c:orientation val="minMax"/>
          <c:max val="1400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80575539568345"/>
          <c:y val="0.31049250535331907"/>
          <c:w val="0.61438848920863309"/>
          <c:h val="0.57815845824411138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9400428265524623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70A-4488-8AEB-EF7072EB49C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47537473233404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70A-4488-8AEB-EF7072EB49CC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#,##0.0;"-"#,##0.0</c:formatCode>
                <c:ptCount val="2"/>
                <c:pt idx="0">
                  <c:v>12.573836</c:v>
                </c:pt>
                <c:pt idx="1">
                  <c:v>15.462452000000001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70A-4488-8AEB-EF7072EB49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131463520"/>
        <c:axId val="-2131462432"/>
      </c:barChart>
      <c:catAx>
        <c:axId val="-213146352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131462432"/>
        <c:crosses val="min"/>
        <c:auto val="0"/>
        <c:lblAlgn val="ctr"/>
        <c:lblOffset val="100"/>
        <c:noMultiLvlLbl val="0"/>
      </c:catAx>
      <c:valAx>
        <c:axId val="-2131462432"/>
        <c:scaling>
          <c:orientation val="minMax"/>
          <c:max val="15.462452000000001"/>
          <c:min val="0"/>
        </c:scaling>
        <c:delete val="1"/>
        <c:axPos val="l"/>
        <c:numFmt formatCode="#,##0.0;&quot;-&quot;#,##0.0" sourceLinked="1"/>
        <c:majorTickMark val="out"/>
        <c:minorTickMark val="none"/>
        <c:tickLblPos val="nextTo"/>
        <c:crossAx val="-213146352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108976561175925"/>
          <c:y val="4.1758412942199771E-2"/>
          <c:w val="0.80942206831475905"/>
          <c:h val="0.7942423369216430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Sayfa1!$C$1</c:f>
              <c:strCache>
                <c:ptCount val="1"/>
                <c:pt idx="0">
                  <c:v>Tarım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Sayfa1!$C$2:$C$9</c:f>
              <c:numCache>
                <c:formatCode>0</c:formatCode>
                <c:ptCount val="8"/>
                <c:pt idx="0">
                  <c:v>736843</c:v>
                </c:pt>
                <c:pt idx="1">
                  <c:v>1667553</c:v>
                </c:pt>
                <c:pt idx="2">
                  <c:v>2225944</c:v>
                </c:pt>
                <c:pt idx="3">
                  <c:v>3395675</c:v>
                </c:pt>
                <c:pt idx="4">
                  <c:v>2248488</c:v>
                </c:pt>
                <c:pt idx="5">
                  <c:v>3049804</c:v>
                </c:pt>
                <c:pt idx="6">
                  <c:v>1199617</c:v>
                </c:pt>
                <c:pt idx="7">
                  <c:v>1561971</c:v>
                </c:pt>
              </c:numCache>
            </c:numRef>
          </c:val>
        </c:ser>
        <c:ser>
          <c:idx val="2"/>
          <c:order val="1"/>
          <c:tx>
            <c:strRef>
              <c:f>Sayfa1!$D$1</c:f>
              <c:strCache>
                <c:ptCount val="1"/>
                <c:pt idx="0">
                  <c:v>Sanayi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Sayfa1!$D$2:$D$9</c:f>
              <c:numCache>
                <c:formatCode>0</c:formatCode>
                <c:ptCount val="8"/>
                <c:pt idx="0">
                  <c:v>3631908</c:v>
                </c:pt>
                <c:pt idx="1">
                  <c:v>11750957</c:v>
                </c:pt>
                <c:pt idx="2">
                  <c:v>410939</c:v>
                </c:pt>
                <c:pt idx="3">
                  <c:v>1455124</c:v>
                </c:pt>
                <c:pt idx="4">
                  <c:v>2664399</c:v>
                </c:pt>
                <c:pt idx="5">
                  <c:v>7626805</c:v>
                </c:pt>
                <c:pt idx="6">
                  <c:v>2227219</c:v>
                </c:pt>
                <c:pt idx="7">
                  <c:v>4553801</c:v>
                </c:pt>
              </c:numCache>
            </c:numRef>
          </c:val>
        </c:ser>
        <c:ser>
          <c:idx val="3"/>
          <c:order val="2"/>
          <c:tx>
            <c:strRef>
              <c:f>Sayfa1!$E$1</c:f>
              <c:strCache>
                <c:ptCount val="1"/>
                <c:pt idx="0">
                  <c:v>İmalat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Sayfa1!$E$2:$E$9</c:f>
              <c:numCache>
                <c:formatCode>0</c:formatCode>
                <c:ptCount val="8"/>
                <c:pt idx="0">
                  <c:v>3394099</c:v>
                </c:pt>
                <c:pt idx="1">
                  <c:v>11035629</c:v>
                </c:pt>
                <c:pt idx="2">
                  <c:v>280643</c:v>
                </c:pt>
                <c:pt idx="3">
                  <c:v>870632</c:v>
                </c:pt>
                <c:pt idx="4">
                  <c:v>2097162</c:v>
                </c:pt>
                <c:pt idx="5">
                  <c:v>5876041</c:v>
                </c:pt>
                <c:pt idx="6">
                  <c:v>1398289</c:v>
                </c:pt>
                <c:pt idx="7">
                  <c:v>3407819</c:v>
                </c:pt>
              </c:numCache>
            </c:numRef>
          </c:val>
        </c:ser>
        <c:ser>
          <c:idx val="4"/>
          <c:order val="3"/>
          <c:tx>
            <c:strRef>
              <c:f>Sayfa1!$F$1</c:f>
              <c:strCache>
                <c:ptCount val="1"/>
                <c:pt idx="0">
                  <c:v>İnşaat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Sayfa1!$F$2:$F$9</c:f>
              <c:numCache>
                <c:formatCode>0</c:formatCode>
                <c:ptCount val="8"/>
                <c:pt idx="0">
                  <c:v>1395579</c:v>
                </c:pt>
                <c:pt idx="1">
                  <c:v>4070626</c:v>
                </c:pt>
                <c:pt idx="2">
                  <c:v>1308903</c:v>
                </c:pt>
                <c:pt idx="3">
                  <c:v>1911728</c:v>
                </c:pt>
                <c:pt idx="4">
                  <c:v>2161616</c:v>
                </c:pt>
                <c:pt idx="5">
                  <c:v>4188894</c:v>
                </c:pt>
                <c:pt idx="6">
                  <c:v>1129155</c:v>
                </c:pt>
                <c:pt idx="7">
                  <c:v>2668156</c:v>
                </c:pt>
              </c:numCache>
            </c:numRef>
          </c:val>
        </c:ser>
        <c:ser>
          <c:idx val="5"/>
          <c:order val="4"/>
          <c:tx>
            <c:strRef>
              <c:f>Sayfa1!$G$1</c:f>
              <c:strCache>
                <c:ptCount val="1"/>
                <c:pt idx="0">
                  <c:v>Hizmetler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Sayfa1!$G$2:$G$9</c:f>
              <c:numCache>
                <c:formatCode>0</c:formatCode>
                <c:ptCount val="8"/>
                <c:pt idx="0">
                  <c:v>2907357</c:v>
                </c:pt>
                <c:pt idx="1">
                  <c:v>7282585</c:v>
                </c:pt>
                <c:pt idx="2">
                  <c:v>1367364</c:v>
                </c:pt>
                <c:pt idx="3">
                  <c:v>2911312</c:v>
                </c:pt>
                <c:pt idx="4">
                  <c:v>4866855</c:v>
                </c:pt>
                <c:pt idx="5">
                  <c:v>9485637</c:v>
                </c:pt>
                <c:pt idx="6">
                  <c:v>1039131</c:v>
                </c:pt>
                <c:pt idx="7">
                  <c:v>2225325</c:v>
                </c:pt>
              </c:numCache>
            </c:numRef>
          </c:val>
        </c:ser>
        <c:ser>
          <c:idx val="6"/>
          <c:order val="5"/>
          <c:tx>
            <c:strRef>
              <c:f>Sayfa1!$H$1</c:f>
              <c:strCache>
                <c:ptCount val="1"/>
                <c:pt idx="0">
                  <c:v>Bilgi ve iletişim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Sayfa1!$H$2:$H$9</c:f>
              <c:numCache>
                <c:formatCode>0</c:formatCode>
                <c:ptCount val="8"/>
                <c:pt idx="0">
                  <c:v>110132</c:v>
                </c:pt>
                <c:pt idx="1">
                  <c:v>133290</c:v>
                </c:pt>
                <c:pt idx="2">
                  <c:v>83862</c:v>
                </c:pt>
                <c:pt idx="3">
                  <c:v>68177</c:v>
                </c:pt>
                <c:pt idx="4">
                  <c:v>248406</c:v>
                </c:pt>
                <c:pt idx="5">
                  <c:v>520755</c:v>
                </c:pt>
                <c:pt idx="6">
                  <c:v>51896</c:v>
                </c:pt>
                <c:pt idx="7">
                  <c:v>85602</c:v>
                </c:pt>
              </c:numCache>
            </c:numRef>
          </c:val>
        </c:ser>
        <c:ser>
          <c:idx val="7"/>
          <c:order val="6"/>
          <c:tx>
            <c:strRef>
              <c:f>Sayfa1!$I$1</c:f>
              <c:strCache>
                <c:ptCount val="1"/>
                <c:pt idx="0">
                  <c:v>Finans ve sigortacılık</c:v>
                </c:pt>
              </c:strCache>
            </c:strRef>
          </c:tx>
          <c:invertIfNegative val="0"/>
          <c:cat>
            <c:multiLvlStrRef>
              <c:f>Sayfa1!$A$2:$B$9</c:f>
              <c:multiLvlStrCache>
                <c:ptCount val="8"/>
                <c:lvl>
                  <c:pt idx="0">
                    <c:v>2004</c:v>
                  </c:pt>
                  <c:pt idx="1">
                    <c:v>2020</c:v>
                  </c:pt>
                  <c:pt idx="2">
                    <c:v>2004</c:v>
                  </c:pt>
                  <c:pt idx="3">
                    <c:v>2020</c:v>
                  </c:pt>
                  <c:pt idx="4">
                    <c:v>2004</c:v>
                  </c:pt>
                  <c:pt idx="5">
                    <c:v>2020</c:v>
                  </c:pt>
                  <c:pt idx="6">
                    <c:v>2004</c:v>
                  </c:pt>
                  <c:pt idx="7">
                    <c:v>2020</c:v>
                  </c:pt>
                </c:lvl>
                <c:lvl>
                  <c:pt idx="0">
                    <c:v>Gaziantep</c:v>
                  </c:pt>
                  <c:pt idx="2">
                    <c:v>Şanlıurfa</c:v>
                  </c:pt>
                  <c:pt idx="4">
                    <c:v>Adana</c:v>
                  </c:pt>
                  <c:pt idx="6">
                    <c:v>Kahramanmaraş</c:v>
                  </c:pt>
                </c:lvl>
              </c:multiLvlStrCache>
            </c:multiLvlStrRef>
          </c:cat>
          <c:val>
            <c:numRef>
              <c:f>Sayfa1!$I$2:$I$9</c:f>
              <c:numCache>
                <c:formatCode>0</c:formatCode>
                <c:ptCount val="8"/>
                <c:pt idx="0">
                  <c:v>157132</c:v>
                </c:pt>
                <c:pt idx="1">
                  <c:v>864331</c:v>
                </c:pt>
                <c:pt idx="2">
                  <c:v>52524</c:v>
                </c:pt>
                <c:pt idx="3">
                  <c:v>295617</c:v>
                </c:pt>
                <c:pt idx="4">
                  <c:v>372823</c:v>
                </c:pt>
                <c:pt idx="5">
                  <c:v>1405085</c:v>
                </c:pt>
                <c:pt idx="6">
                  <c:v>66962</c:v>
                </c:pt>
                <c:pt idx="7">
                  <c:v>315653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-2128013792"/>
        <c:axId val="-2128015968"/>
      </c:barChart>
      <c:catAx>
        <c:axId val="-212801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128015968"/>
        <c:crosses val="autoZero"/>
        <c:auto val="1"/>
        <c:lblAlgn val="ctr"/>
        <c:lblOffset val="100"/>
        <c:noMultiLvlLbl val="0"/>
      </c:catAx>
      <c:valAx>
        <c:axId val="-2128015968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-2128013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9595104276886852"/>
          <c:y val="2.8762846082746211E-2"/>
          <c:w val="0.66681800900541888"/>
          <c:h val="0.14886840748406763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'İşlenen tarım alanı'!$A$94</c:f>
              <c:strCache>
                <c:ptCount val="1"/>
                <c:pt idx="0">
                  <c:v>Adana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alanı'!$B$94:$R$94</c:f>
              <c:numCache>
                <c:formatCode>#,##0</c:formatCode>
                <c:ptCount val="17"/>
                <c:pt idx="0">
                  <c:v>551656</c:v>
                </c:pt>
                <c:pt idx="1">
                  <c:v>549124</c:v>
                </c:pt>
                <c:pt idx="2">
                  <c:v>513934</c:v>
                </c:pt>
                <c:pt idx="3">
                  <c:v>503405</c:v>
                </c:pt>
                <c:pt idx="4">
                  <c:v>501884</c:v>
                </c:pt>
                <c:pt idx="5">
                  <c:v>506801</c:v>
                </c:pt>
                <c:pt idx="6">
                  <c:v>492374</c:v>
                </c:pt>
                <c:pt idx="7">
                  <c:v>435794</c:v>
                </c:pt>
                <c:pt idx="8">
                  <c:v>418449</c:v>
                </c:pt>
                <c:pt idx="9">
                  <c:v>409053</c:v>
                </c:pt>
                <c:pt idx="10">
                  <c:v>430698</c:v>
                </c:pt>
                <c:pt idx="11">
                  <c:v>421460</c:v>
                </c:pt>
                <c:pt idx="12">
                  <c:v>423036</c:v>
                </c:pt>
                <c:pt idx="13">
                  <c:v>427031</c:v>
                </c:pt>
                <c:pt idx="14">
                  <c:v>411390</c:v>
                </c:pt>
                <c:pt idx="15">
                  <c:v>398199</c:v>
                </c:pt>
                <c:pt idx="16">
                  <c:v>397801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'İşlenen tarım alanı'!$A$95</c:f>
              <c:strCache>
                <c:ptCount val="1"/>
                <c:pt idx="0">
                  <c:v>Gaziantep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alanı'!$B$95:$R$95</c:f>
              <c:numCache>
                <c:formatCode>#,##0</c:formatCode>
                <c:ptCount val="17"/>
                <c:pt idx="0">
                  <c:v>221715</c:v>
                </c:pt>
                <c:pt idx="1">
                  <c:v>215012</c:v>
                </c:pt>
                <c:pt idx="2">
                  <c:v>202041</c:v>
                </c:pt>
                <c:pt idx="3">
                  <c:v>200985</c:v>
                </c:pt>
                <c:pt idx="4">
                  <c:v>170893</c:v>
                </c:pt>
                <c:pt idx="5">
                  <c:v>165118</c:v>
                </c:pt>
                <c:pt idx="6">
                  <c:v>160499</c:v>
                </c:pt>
                <c:pt idx="7">
                  <c:v>159053</c:v>
                </c:pt>
                <c:pt idx="8">
                  <c:v>163603</c:v>
                </c:pt>
                <c:pt idx="9">
                  <c:v>160799</c:v>
                </c:pt>
                <c:pt idx="10">
                  <c:v>161273</c:v>
                </c:pt>
                <c:pt idx="11">
                  <c:v>158068</c:v>
                </c:pt>
                <c:pt idx="12">
                  <c:v>149660</c:v>
                </c:pt>
                <c:pt idx="13">
                  <c:v>143468</c:v>
                </c:pt>
                <c:pt idx="14">
                  <c:v>135312</c:v>
                </c:pt>
                <c:pt idx="15">
                  <c:v>132044</c:v>
                </c:pt>
                <c:pt idx="16">
                  <c:v>132392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'İşlenen tarım alanı'!$A$96</c:f>
              <c:strCache>
                <c:ptCount val="1"/>
                <c:pt idx="0">
                  <c:v>Kahramanmaraş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alanı'!$B$96:$R$96</c:f>
              <c:numCache>
                <c:formatCode>#,##0</c:formatCode>
                <c:ptCount val="17"/>
                <c:pt idx="0">
                  <c:v>393701</c:v>
                </c:pt>
                <c:pt idx="1">
                  <c:v>370730</c:v>
                </c:pt>
                <c:pt idx="2">
                  <c:v>349037</c:v>
                </c:pt>
                <c:pt idx="3">
                  <c:v>330734</c:v>
                </c:pt>
                <c:pt idx="4">
                  <c:v>314578</c:v>
                </c:pt>
                <c:pt idx="5">
                  <c:v>296323</c:v>
                </c:pt>
                <c:pt idx="6">
                  <c:v>299915</c:v>
                </c:pt>
                <c:pt idx="7">
                  <c:v>310472</c:v>
                </c:pt>
                <c:pt idx="8">
                  <c:v>255652</c:v>
                </c:pt>
                <c:pt idx="9">
                  <c:v>287209</c:v>
                </c:pt>
                <c:pt idx="10">
                  <c:v>296966</c:v>
                </c:pt>
                <c:pt idx="11">
                  <c:v>291688</c:v>
                </c:pt>
                <c:pt idx="12">
                  <c:v>288430</c:v>
                </c:pt>
                <c:pt idx="13">
                  <c:v>290926</c:v>
                </c:pt>
                <c:pt idx="14">
                  <c:v>300012</c:v>
                </c:pt>
                <c:pt idx="15">
                  <c:v>291789</c:v>
                </c:pt>
                <c:pt idx="16">
                  <c:v>296814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'İşlenen tarım alanı'!$A$97</c:f>
              <c:strCache>
                <c:ptCount val="1"/>
                <c:pt idx="0">
                  <c:v>Şanlıurfa</c:v>
                </c:pt>
              </c:strCache>
            </c:strRef>
          </c:tx>
          <c:marker>
            <c:symbol val="none"/>
          </c:marker>
          <c:cat>
            <c:strRef>
              <c:f>'İşlenen tarım alanı'!$B$93:$R$93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strCache>
            </c:strRef>
          </c:cat>
          <c:val>
            <c:numRef>
              <c:f>'İşlenen tarım alanı'!$B$97:$R$97</c:f>
              <c:numCache>
                <c:formatCode>#,##0</c:formatCode>
                <c:ptCount val="17"/>
                <c:pt idx="0">
                  <c:v>1092075</c:v>
                </c:pt>
                <c:pt idx="1">
                  <c:v>1081280</c:v>
                </c:pt>
                <c:pt idx="2">
                  <c:v>1041997</c:v>
                </c:pt>
                <c:pt idx="3">
                  <c:v>1019174</c:v>
                </c:pt>
                <c:pt idx="4">
                  <c:v>1039815</c:v>
                </c:pt>
                <c:pt idx="5">
                  <c:v>1078246</c:v>
                </c:pt>
                <c:pt idx="6">
                  <c:v>1155384</c:v>
                </c:pt>
                <c:pt idx="7">
                  <c:v>1033697</c:v>
                </c:pt>
                <c:pt idx="8">
                  <c:v>957294</c:v>
                </c:pt>
                <c:pt idx="9">
                  <c:v>1105240</c:v>
                </c:pt>
                <c:pt idx="10">
                  <c:v>1066906</c:v>
                </c:pt>
                <c:pt idx="11">
                  <c:v>1058443</c:v>
                </c:pt>
                <c:pt idx="12">
                  <c:v>1014279</c:v>
                </c:pt>
                <c:pt idx="13">
                  <c:v>964535</c:v>
                </c:pt>
                <c:pt idx="14">
                  <c:v>897014</c:v>
                </c:pt>
                <c:pt idx="15">
                  <c:v>912439</c:v>
                </c:pt>
                <c:pt idx="16">
                  <c:v>884358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28022496"/>
        <c:axId val="-2128021952"/>
      </c:lineChart>
      <c:catAx>
        <c:axId val="-2128022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28021952"/>
        <c:crosses val="autoZero"/>
        <c:auto val="1"/>
        <c:lblAlgn val="ctr"/>
        <c:lblOffset val="100"/>
        <c:noMultiLvlLbl val="0"/>
      </c:catAx>
      <c:valAx>
        <c:axId val="-21280219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128022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>
                <a:solidFill>
                  <a:schemeClr val="tx1"/>
                </a:solidFill>
              </a:rPr>
              <a:t>Lisanslı</a:t>
            </a:r>
            <a:r>
              <a:rPr lang="tr-TR" sz="1800" b="1" baseline="0">
                <a:solidFill>
                  <a:schemeClr val="tx1"/>
                </a:solidFill>
              </a:rPr>
              <a:t> Elektrik Üretimi</a:t>
            </a:r>
            <a:endParaRPr lang="tr-TR" sz="18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8181233595800523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'Lisanslı elektrik üretimi'!$B$2</c:f>
              <c:strCache>
                <c:ptCount val="1"/>
                <c:pt idx="0">
                  <c:v>Üretim (GWh)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üretimi'!$B$3:$B$7</c:f>
              <c:numCache>
                <c:formatCode>#,##0.00</c:formatCode>
                <c:ptCount val="5"/>
                <c:pt idx="0">
                  <c:v>18864.62</c:v>
                </c:pt>
                <c:pt idx="1">
                  <c:v>10004.5</c:v>
                </c:pt>
                <c:pt idx="2">
                  <c:v>8843.4500000000007</c:v>
                </c:pt>
                <c:pt idx="3">
                  <c:v>7339.09</c:v>
                </c:pt>
                <c:pt idx="4">
                  <c:v>995.58</c:v>
                </c:pt>
              </c:numCache>
            </c:numRef>
          </c:val>
        </c:ser>
        <c:ser>
          <c:idx val="1"/>
          <c:order val="1"/>
          <c:tx>
            <c:strRef>
              <c:f>'Lisanslı elektrik üretimi'!$C$2</c:f>
              <c:strCache>
                <c:ptCount val="1"/>
                <c:pt idx="0">
                  <c:v>İlin Türkiye içindeki payı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üretimi'!$C$3:$C$7</c:f>
              <c:numCache>
                <c:formatCode>General</c:formatCode>
                <c:ptCount val="5"/>
                <c:pt idx="0">
                  <c:v>6.41</c:v>
                </c:pt>
                <c:pt idx="1">
                  <c:v>3.4</c:v>
                </c:pt>
                <c:pt idx="2">
                  <c:v>3.01</c:v>
                </c:pt>
                <c:pt idx="3">
                  <c:v>2.5</c:v>
                </c:pt>
                <c:pt idx="4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35"/>
        <c:axId val="-2131460800"/>
        <c:axId val="-2131470048"/>
      </c:barChart>
      <c:catAx>
        <c:axId val="-213146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70048"/>
        <c:crossesAt val="0"/>
        <c:auto val="1"/>
        <c:lblAlgn val="ctr"/>
        <c:lblOffset val="100"/>
        <c:noMultiLvlLbl val="0"/>
      </c:catAx>
      <c:valAx>
        <c:axId val="-213147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60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 dirty="0">
                <a:solidFill>
                  <a:schemeClr val="tx1"/>
                </a:solidFill>
              </a:rPr>
              <a:t>Lisanslı</a:t>
            </a:r>
            <a:r>
              <a:rPr lang="tr-TR" sz="1800" b="1" baseline="0" dirty="0">
                <a:solidFill>
                  <a:schemeClr val="tx1"/>
                </a:solidFill>
              </a:rPr>
              <a:t> Elektrik Üretimi</a:t>
            </a:r>
            <a:endParaRPr lang="tr-TR" sz="18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8181233595800523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'Lisanslı elektrik üretimi'!$B$2</c:f>
              <c:strCache>
                <c:ptCount val="1"/>
                <c:pt idx="0">
                  <c:v>Üretim (GWh)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üretimi'!$B$3:$B$7</c:f>
              <c:numCache>
                <c:formatCode>#,##0.00</c:formatCode>
                <c:ptCount val="5"/>
                <c:pt idx="0">
                  <c:v>18864.62</c:v>
                </c:pt>
                <c:pt idx="1">
                  <c:v>10004.5</c:v>
                </c:pt>
                <c:pt idx="2">
                  <c:v>8843.4500000000007</c:v>
                </c:pt>
                <c:pt idx="3">
                  <c:v>7339.09</c:v>
                </c:pt>
                <c:pt idx="4">
                  <c:v>995.58</c:v>
                </c:pt>
              </c:numCache>
            </c:numRef>
          </c:val>
        </c:ser>
        <c:ser>
          <c:idx val="1"/>
          <c:order val="1"/>
          <c:tx>
            <c:strRef>
              <c:f>'Lisanslı elektrik üretimi'!$C$2</c:f>
              <c:strCache>
                <c:ptCount val="1"/>
                <c:pt idx="0">
                  <c:v>İlin Türkiye içindeki payı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'Lisanslı elektrik üretimi'!$A$3:$A$7</c:f>
              <c:strCache>
                <c:ptCount val="5"/>
                <c:pt idx="0">
                  <c:v>ADANA</c:v>
                </c:pt>
                <c:pt idx="1">
                  <c:v>ŞANLIURFA</c:v>
                </c:pt>
                <c:pt idx="2">
                  <c:v>KAHRAMANMARAŞ</c:v>
                </c:pt>
                <c:pt idx="3">
                  <c:v>İSTANBUL</c:v>
                </c:pt>
                <c:pt idx="4">
                  <c:v>GAZİANTEP</c:v>
                </c:pt>
              </c:strCache>
            </c:strRef>
          </c:cat>
          <c:val>
            <c:numRef>
              <c:f>'Lisanslı elektrik üretimi'!$C$3:$C$7</c:f>
              <c:numCache>
                <c:formatCode>General</c:formatCode>
                <c:ptCount val="5"/>
                <c:pt idx="0">
                  <c:v>6.41</c:v>
                </c:pt>
                <c:pt idx="1">
                  <c:v>3.4</c:v>
                </c:pt>
                <c:pt idx="2">
                  <c:v>3.01</c:v>
                </c:pt>
                <c:pt idx="3">
                  <c:v>2.5</c:v>
                </c:pt>
                <c:pt idx="4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35"/>
        <c:axId val="-2131461888"/>
        <c:axId val="-2131469504"/>
      </c:barChart>
      <c:catAx>
        <c:axId val="-2131461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69504"/>
        <c:crossesAt val="0"/>
        <c:auto val="1"/>
        <c:lblAlgn val="ctr"/>
        <c:lblOffset val="100"/>
        <c:noMultiLvlLbl val="0"/>
      </c:catAx>
      <c:valAx>
        <c:axId val="-213146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61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 dirty="0">
                <a:solidFill>
                  <a:schemeClr val="tx1"/>
                </a:solidFill>
              </a:rPr>
              <a:t>Lisansız</a:t>
            </a:r>
            <a:r>
              <a:rPr lang="tr-TR" sz="1800" b="1" baseline="0" dirty="0">
                <a:solidFill>
                  <a:schemeClr val="tx1"/>
                </a:solidFill>
              </a:rPr>
              <a:t> </a:t>
            </a:r>
            <a:r>
              <a:rPr lang="tr-TR" sz="1800" b="1" baseline="0" dirty="0" smtClean="0">
                <a:solidFill>
                  <a:schemeClr val="tx1"/>
                </a:solidFill>
              </a:rPr>
              <a:t>Elektrik </a:t>
            </a:r>
            <a:r>
              <a:rPr lang="tr-TR" sz="1800" b="1" baseline="0" dirty="0">
                <a:solidFill>
                  <a:schemeClr val="tx1"/>
                </a:solidFill>
              </a:rPr>
              <a:t>Üretimi </a:t>
            </a:r>
            <a:endParaRPr lang="tr-TR" sz="18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'Lisanssız elektrik üretimi'!$B$2</c:f>
              <c:strCache>
                <c:ptCount val="1"/>
                <c:pt idx="0">
                  <c:v>İhtiyaç fazlası olarak sisteme verilen enerji miktarı  (MWh)</c:v>
                </c:pt>
              </c:strCache>
            </c:strRef>
          </c:tx>
          <c:spPr>
            <a:solidFill>
              <a:schemeClr val="accent1"/>
            </a:solidFill>
            <a:ln cap="rnd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'Lisanssız elektrik üretimi'!$A$3:$A$7</c:f>
              <c:strCache>
                <c:ptCount val="5"/>
                <c:pt idx="0">
                  <c:v>ŞANLIURFA</c:v>
                </c:pt>
                <c:pt idx="1">
                  <c:v>KAHRAMANMARAŞ</c:v>
                </c:pt>
                <c:pt idx="2">
                  <c:v>GAZİANTEP</c:v>
                </c:pt>
                <c:pt idx="3">
                  <c:v>ADANA</c:v>
                </c:pt>
                <c:pt idx="4">
                  <c:v>İSTANBUL</c:v>
                </c:pt>
              </c:strCache>
            </c:strRef>
          </c:cat>
          <c:val>
            <c:numRef>
              <c:f>'Lisanssız elektrik üretimi'!$B$3:$B$7</c:f>
              <c:numCache>
                <c:formatCode>#,##0.00</c:formatCode>
                <c:ptCount val="5"/>
                <c:pt idx="0">
                  <c:v>654198.16</c:v>
                </c:pt>
                <c:pt idx="1">
                  <c:v>347107.64</c:v>
                </c:pt>
                <c:pt idx="2">
                  <c:v>267375.61</c:v>
                </c:pt>
                <c:pt idx="3">
                  <c:v>204527.18</c:v>
                </c:pt>
                <c:pt idx="4" formatCode="General">
                  <c:v>7693.51</c:v>
                </c:pt>
              </c:numCache>
            </c:numRef>
          </c:val>
        </c:ser>
        <c:ser>
          <c:idx val="1"/>
          <c:order val="1"/>
          <c:tx>
            <c:strRef>
              <c:f>'Lisanssız elektrik üretimi'!$C$2</c:f>
              <c:strCache>
                <c:ptCount val="1"/>
                <c:pt idx="0">
                  <c:v>İlin Türkiye içindeki payı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'Lisanssız elektrik üretimi'!$A$3:$A$7</c:f>
              <c:strCache>
                <c:ptCount val="5"/>
                <c:pt idx="0">
                  <c:v>ŞANLIURFA</c:v>
                </c:pt>
                <c:pt idx="1">
                  <c:v>KAHRAMANMARAŞ</c:v>
                </c:pt>
                <c:pt idx="2">
                  <c:v>GAZİANTEP</c:v>
                </c:pt>
                <c:pt idx="3">
                  <c:v>ADANA</c:v>
                </c:pt>
                <c:pt idx="4">
                  <c:v>İSTANBUL</c:v>
                </c:pt>
              </c:strCache>
            </c:strRef>
          </c:cat>
          <c:val>
            <c:numRef>
              <c:f>'Lisanssız elektrik üretimi'!$C$3:$C$7</c:f>
              <c:numCache>
                <c:formatCode>General</c:formatCode>
                <c:ptCount val="5"/>
                <c:pt idx="0">
                  <c:v>5.82</c:v>
                </c:pt>
                <c:pt idx="1">
                  <c:v>3.09</c:v>
                </c:pt>
                <c:pt idx="2">
                  <c:v>2.38</c:v>
                </c:pt>
                <c:pt idx="3">
                  <c:v>1.82</c:v>
                </c:pt>
                <c:pt idx="4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1464064"/>
        <c:axId val="-2131472768"/>
      </c:barChart>
      <c:catAx>
        <c:axId val="-213146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72768"/>
        <c:crossesAt val="0"/>
        <c:auto val="1"/>
        <c:lblAlgn val="ctr"/>
        <c:lblOffset val="100"/>
        <c:noMultiLvlLbl val="0"/>
      </c:catAx>
      <c:valAx>
        <c:axId val="-213147276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6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'Elektrik tüketimi'!$A$3</c:f>
              <c:strCache>
                <c:ptCount val="1"/>
                <c:pt idx="0">
                  <c:v>ADANA</c:v>
                </c:pt>
              </c:strCache>
            </c:strRef>
          </c:tx>
          <c:spPr>
            <a:solidFill>
              <a:schemeClr val="accent1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tüketimi'!$B$3:$G$3</c:f>
              <c:numCache>
                <c:formatCode>#,##0.00</c:formatCode>
                <c:ptCount val="6"/>
                <c:pt idx="0">
                  <c:v>122231</c:v>
                </c:pt>
                <c:pt idx="1">
                  <c:v>1977459</c:v>
                </c:pt>
                <c:pt idx="2">
                  <c:v>3374489</c:v>
                </c:pt>
                <c:pt idx="3">
                  <c:v>178531</c:v>
                </c:pt>
                <c:pt idx="4">
                  <c:v>1499523</c:v>
                </c:pt>
                <c:pt idx="5">
                  <c:v>7152233</c:v>
                </c:pt>
              </c:numCache>
            </c:numRef>
          </c:val>
        </c:ser>
        <c:ser>
          <c:idx val="1"/>
          <c:order val="1"/>
          <c:tx>
            <c:strRef>
              <c:f>'Elektrik tüketimi'!$A$4</c:f>
              <c:strCache>
                <c:ptCount val="1"/>
                <c:pt idx="0">
                  <c:v>GAZİANTEP</c:v>
                </c:pt>
              </c:strCache>
            </c:strRef>
          </c:tx>
          <c:spPr>
            <a:solidFill>
              <a:schemeClr val="accent1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tüketimi'!$B$4:$G$4</c:f>
              <c:numCache>
                <c:formatCode>#,##0.00</c:formatCode>
                <c:ptCount val="6"/>
                <c:pt idx="0">
                  <c:v>91310</c:v>
                </c:pt>
                <c:pt idx="1">
                  <c:v>1338973</c:v>
                </c:pt>
                <c:pt idx="2">
                  <c:v>5577939</c:v>
                </c:pt>
                <c:pt idx="3">
                  <c:v>119905</c:v>
                </c:pt>
                <c:pt idx="4">
                  <c:v>1025212</c:v>
                </c:pt>
                <c:pt idx="5">
                  <c:v>8153338</c:v>
                </c:pt>
              </c:numCache>
            </c:numRef>
          </c:val>
        </c:ser>
        <c:ser>
          <c:idx val="2"/>
          <c:order val="2"/>
          <c:tx>
            <c:strRef>
              <c:f>'Elektrik tüketimi'!$A$5</c:f>
              <c:strCache>
                <c:ptCount val="1"/>
                <c:pt idx="0">
                  <c:v>KAHRAMANMARAŞ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tüketimi'!$B$5:$G$5</c:f>
              <c:numCache>
                <c:formatCode>#,##0.00</c:formatCode>
                <c:ptCount val="6"/>
                <c:pt idx="0">
                  <c:v>74172</c:v>
                </c:pt>
                <c:pt idx="1">
                  <c:v>569611</c:v>
                </c:pt>
                <c:pt idx="2">
                  <c:v>2546242</c:v>
                </c:pt>
                <c:pt idx="3">
                  <c:v>73965</c:v>
                </c:pt>
                <c:pt idx="4">
                  <c:v>518642</c:v>
                </c:pt>
                <c:pt idx="5">
                  <c:v>3782632</c:v>
                </c:pt>
              </c:numCache>
            </c:numRef>
          </c:val>
        </c:ser>
        <c:ser>
          <c:idx val="3"/>
          <c:order val="3"/>
          <c:tx>
            <c:strRef>
              <c:f>'Elektrik tüketimi'!$A$6</c:f>
              <c:strCache>
                <c:ptCount val="1"/>
                <c:pt idx="0">
                  <c:v>ŞANLIURFA</c:v>
                </c:pt>
              </c:strCache>
            </c:strRef>
          </c:tx>
          <c:spPr>
            <a:solidFill>
              <a:schemeClr val="accent1">
                <a:tint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'Elektrik tüketimi'!$B$2:$G$2</c:f>
              <c:strCache>
                <c:ptCount val="6"/>
                <c:pt idx="0">
                  <c:v>Aydınlatma</c:v>
                </c:pt>
                <c:pt idx="1">
                  <c:v>Mesken</c:v>
                </c:pt>
                <c:pt idx="2">
                  <c:v>Sanayi</c:v>
                </c:pt>
                <c:pt idx="3">
                  <c:v>Tarımsal Sulama</c:v>
                </c:pt>
                <c:pt idx="4">
                  <c:v>Ticarethane</c:v>
                </c:pt>
                <c:pt idx="5">
                  <c:v>Genel Toplam</c:v>
                </c:pt>
              </c:strCache>
            </c:strRef>
          </c:cat>
          <c:val>
            <c:numRef>
              <c:f>'Elektrik tüketimi'!$B$6:$G$6</c:f>
              <c:numCache>
                <c:formatCode>#,##0.00</c:formatCode>
                <c:ptCount val="6"/>
                <c:pt idx="0">
                  <c:v>58434</c:v>
                </c:pt>
                <c:pt idx="1">
                  <c:v>1122199</c:v>
                </c:pt>
                <c:pt idx="2">
                  <c:v>804014</c:v>
                </c:pt>
                <c:pt idx="3">
                  <c:v>2532902</c:v>
                </c:pt>
                <c:pt idx="4">
                  <c:v>832909</c:v>
                </c:pt>
                <c:pt idx="5">
                  <c:v>5350458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1476032"/>
        <c:axId val="-2131466240"/>
      </c:barChart>
      <c:catAx>
        <c:axId val="-213147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66240"/>
        <c:crosses val="autoZero"/>
        <c:auto val="1"/>
        <c:lblAlgn val="ctr"/>
        <c:lblOffset val="100"/>
        <c:noMultiLvlLbl val="0"/>
      </c:catAx>
      <c:valAx>
        <c:axId val="-21314662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76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8691588785046728E-2"/>
          <c:y val="5.6140350877192984E-2"/>
          <c:w val="0.98056074766355139"/>
          <c:h val="0.81754385964912279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Sheet1!$A$1:$J$1</c:f>
              <c:numCache>
                <c:formatCode>General</c:formatCode>
                <c:ptCount val="10"/>
                <c:pt idx="0">
                  <c:v>47697</c:v>
                </c:pt>
                <c:pt idx="1">
                  <c:v>47571</c:v>
                </c:pt>
                <c:pt idx="2">
                  <c:v>161705</c:v>
                </c:pt>
                <c:pt idx="3">
                  <c:v>65569</c:v>
                </c:pt>
                <c:pt idx="4">
                  <c:v>160696</c:v>
                </c:pt>
                <c:pt idx="5">
                  <c:v>125427</c:v>
                </c:pt>
                <c:pt idx="6">
                  <c:v>84583</c:v>
                </c:pt>
                <c:pt idx="7">
                  <c:v>6308</c:v>
                </c:pt>
                <c:pt idx="8">
                  <c:v>1025</c:v>
                </c:pt>
                <c:pt idx="9">
                  <c:v>7929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8B-4405-9F22-52CEC7292403}"/>
            </c:ext>
          </c:extLst>
        </c:ser>
        <c:ser>
          <c:idx val="1"/>
          <c:order val="1"/>
          <c:spPr>
            <a:solidFill>
              <a:srgbClr val="00206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Sheet1!$A$2:$J$2</c:f>
              <c:numCache>
                <c:formatCode>General</c:formatCode>
                <c:ptCount val="10"/>
                <c:pt idx="0">
                  <c:v>15978</c:v>
                </c:pt>
                <c:pt idx="1">
                  <c:v>15978</c:v>
                </c:pt>
                <c:pt idx="2">
                  <c:v>96603</c:v>
                </c:pt>
                <c:pt idx="3">
                  <c:v>107062</c:v>
                </c:pt>
                <c:pt idx="4">
                  <c:v>207947</c:v>
                </c:pt>
                <c:pt idx="5">
                  <c:v>163845</c:v>
                </c:pt>
                <c:pt idx="6">
                  <c:v>97391</c:v>
                </c:pt>
                <c:pt idx="7">
                  <c:v>9967</c:v>
                </c:pt>
                <c:pt idx="8">
                  <c:v>1644</c:v>
                </c:pt>
                <c:pt idx="9">
                  <c:v>6780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8B-4405-9F22-52CEC7292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128013248"/>
        <c:axId val="-2128025760"/>
      </c:barChart>
      <c:catAx>
        <c:axId val="-21280132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128025760"/>
        <c:crosses val="min"/>
        <c:auto val="0"/>
        <c:lblAlgn val="ctr"/>
        <c:lblOffset val="100"/>
        <c:noMultiLvlLbl val="0"/>
      </c:catAx>
      <c:valAx>
        <c:axId val="-2128025760"/>
        <c:scaling>
          <c:orientation val="minMax"/>
          <c:max val="61544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212801324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96261682242994E-3"/>
          <c:y val="6.6496163682864456E-2"/>
          <c:w val="0.98056074766355139"/>
          <c:h val="0.8670076726342711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Sheet1!$A$1:$J$1</c:f>
              <c:numCache>
                <c:formatCode>General</c:formatCode>
                <c:ptCount val="10"/>
                <c:pt idx="0">
                  <c:v>90457</c:v>
                </c:pt>
                <c:pt idx="1">
                  <c:v>59286</c:v>
                </c:pt>
                <c:pt idx="2">
                  <c:v>392822</c:v>
                </c:pt>
                <c:pt idx="3">
                  <c:v>97947</c:v>
                </c:pt>
                <c:pt idx="4">
                  <c:v>54159</c:v>
                </c:pt>
                <c:pt idx="5">
                  <c:v>165883</c:v>
                </c:pt>
                <c:pt idx="6">
                  <c:v>51805</c:v>
                </c:pt>
                <c:pt idx="7">
                  <c:v>2809</c:v>
                </c:pt>
                <c:pt idx="8">
                  <c:v>611</c:v>
                </c:pt>
                <c:pt idx="9">
                  <c:v>50542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725-4BC7-8232-7DC6770121CF}"/>
            </c:ext>
          </c:extLst>
        </c:ser>
        <c:ser>
          <c:idx val="1"/>
          <c:order val="1"/>
          <c:spPr>
            <a:solidFill>
              <a:srgbClr val="002060"/>
            </a:solidFill>
            <a:ln w="1270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Sheet1!$A$2:$J$2</c:f>
              <c:numCache>
                <c:formatCode>General</c:formatCode>
                <c:ptCount val="10"/>
                <c:pt idx="0">
                  <c:v>20635</c:v>
                </c:pt>
                <c:pt idx="1">
                  <c:v>34609</c:v>
                </c:pt>
                <c:pt idx="2">
                  <c:v>337265</c:v>
                </c:pt>
                <c:pt idx="3">
                  <c:v>102017</c:v>
                </c:pt>
                <c:pt idx="4">
                  <c:v>84252</c:v>
                </c:pt>
                <c:pt idx="5">
                  <c:v>223180</c:v>
                </c:pt>
                <c:pt idx="6">
                  <c:v>80312</c:v>
                </c:pt>
                <c:pt idx="7">
                  <c:v>4545</c:v>
                </c:pt>
                <c:pt idx="8">
                  <c:v>1256</c:v>
                </c:pt>
                <c:pt idx="9">
                  <c:v>60082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725-4BC7-8232-7DC677012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128011616"/>
        <c:axId val="-2128024672"/>
      </c:barChart>
      <c:catAx>
        <c:axId val="-212801161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128024672"/>
        <c:crosses val="min"/>
        <c:auto val="0"/>
        <c:lblAlgn val="ctr"/>
        <c:lblOffset val="100"/>
        <c:noMultiLvlLbl val="0"/>
      </c:catAx>
      <c:valAx>
        <c:axId val="-2128024672"/>
        <c:scaling>
          <c:orientation val="minMax"/>
          <c:max val="730087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212801161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7196261682242994E-3"/>
          <c:y val="0.21870286576168929"/>
          <c:w val="0.98056074766355139"/>
          <c:h val="0.70286576168929105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128020320"/>
        <c:axId val="-2128024128"/>
      </c:barChart>
      <c:catAx>
        <c:axId val="-2128020320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128024128"/>
        <c:crosses val="min"/>
        <c:auto val="0"/>
        <c:lblAlgn val="ctr"/>
        <c:lblOffset val="100"/>
        <c:noMultiLvlLbl val="0"/>
      </c:catAx>
      <c:valAx>
        <c:axId val="-2128024128"/>
        <c:scaling>
          <c:orientation val="minMax"/>
          <c:max val="26.13029120129343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212802032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'Bitirilen eğitim durumu'!$A$4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durumu'!$B$4:$K$4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ser>
          <c:idx val="1"/>
          <c:order val="1"/>
          <c:tx>
            <c:strRef>
              <c:f>'Bitirilen eğitim durumu'!$A$5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durumu'!$B$5:$K$5</c:f>
              <c:numCache>
                <c:formatCode>General</c:formatCode>
                <c:ptCount val="10"/>
                <c:pt idx="0">
                  <c:v>130056</c:v>
                </c:pt>
                <c:pt idx="1">
                  <c:v>100987</c:v>
                </c:pt>
                <c:pt idx="2">
                  <c:v>346182</c:v>
                </c:pt>
                <c:pt idx="3">
                  <c:v>142439</c:v>
                </c:pt>
                <c:pt idx="4">
                  <c:v>43674</c:v>
                </c:pt>
                <c:pt idx="5">
                  <c:v>140400</c:v>
                </c:pt>
                <c:pt idx="6">
                  <c:v>41735</c:v>
                </c:pt>
                <c:pt idx="7">
                  <c:v>2143</c:v>
                </c:pt>
                <c:pt idx="8">
                  <c:v>644</c:v>
                </c:pt>
                <c:pt idx="9">
                  <c:v>94507</c:v>
                </c:pt>
              </c:numCache>
            </c:numRef>
          </c:val>
        </c:ser>
        <c:ser>
          <c:idx val="2"/>
          <c:order val="2"/>
          <c:tx>
            <c:strRef>
              <c:f>'Bitirilen eğitim durumu'!$A$6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  <a:sp3d/>
          </c:spPr>
          <c:invertIfNegative val="0"/>
          <c:cat>
            <c:strRef>
              <c:f>'Bitirilen eğitim durumu'!$B$3:$K$3</c:f>
              <c:strCache>
                <c:ptCount val="10"/>
                <c:pt idx="0">
                  <c:v>Okuma yazma bilmeyen</c:v>
                </c:pt>
                <c:pt idx="1">
                  <c:v>Okuma yazma bilen fakat bir okul bitirmeyen</c:v>
                </c:pt>
                <c:pt idx="2">
                  <c:v>İlkokul</c:v>
                </c:pt>
                <c:pt idx="3">
                  <c:v>İlköğretim </c:v>
                </c:pt>
                <c:pt idx="4">
                  <c:v>Ortaokul ve dengi meslek okulu</c:v>
                </c:pt>
                <c:pt idx="5">
                  <c:v>Lise ve dengi meslek okulu</c:v>
                </c:pt>
                <c:pt idx="6">
                  <c:v>Yüksekokul veya fakülte</c:v>
                </c:pt>
                <c:pt idx="7">
                  <c:v>Yüksek lisans (5 veya 6 yıllık fakülteler dahil)                                                                                                                                                                                                </c:v>
                </c:pt>
                <c:pt idx="8">
                  <c:v>Doktora                                                                                                                                                                                                                                      Doctorate</c:v>
                </c:pt>
                <c:pt idx="9">
                  <c:v>Bilinmeyen                                                                                                                                                                                                                                Unknown</c:v>
                </c:pt>
              </c:strCache>
            </c:strRef>
          </c:cat>
          <c:val>
            <c:numRef>
              <c:f>'Bitirilen eğitim durumu'!$B$6:$K$6</c:f>
              <c:numCache>
                <c:formatCode>General</c:formatCode>
                <c:ptCount val="10"/>
                <c:pt idx="0">
                  <c:v>52775</c:v>
                </c:pt>
                <c:pt idx="1">
                  <c:v>63675</c:v>
                </c:pt>
                <c:pt idx="2">
                  <c:v>258308</c:v>
                </c:pt>
                <c:pt idx="3">
                  <c:v>172631</c:v>
                </c:pt>
                <c:pt idx="4">
                  <c:v>368643</c:v>
                </c:pt>
                <c:pt idx="5">
                  <c:v>289272</c:v>
                </c:pt>
                <c:pt idx="6">
                  <c:v>182514</c:v>
                </c:pt>
                <c:pt idx="7">
                  <c:v>16275</c:v>
                </c:pt>
                <c:pt idx="8">
                  <c:v>2669</c:v>
                </c:pt>
                <c:pt idx="9">
                  <c:v>14709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gapDepth val="132"/>
        <c:shape val="box"/>
        <c:axId val="-2128015424"/>
        <c:axId val="-2128017056"/>
        <c:axId val="0"/>
      </c:bar3DChart>
      <c:catAx>
        <c:axId val="-212801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7056"/>
        <c:crosses val="autoZero"/>
        <c:auto val="1"/>
        <c:lblAlgn val="ctr"/>
        <c:lblOffset val="100"/>
        <c:noMultiLvlLbl val="0"/>
      </c:catAx>
      <c:valAx>
        <c:axId val="-2128017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2801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80575539568345"/>
          <c:y val="0.18929503916449086"/>
          <c:w val="0.61438848920863309"/>
          <c:h val="0.7428198433420365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112271540469973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6DC-4E10-AE52-61B6540A4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6866840731070497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6DC-4E10-AE52-61B6540A4AA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#,##0.0;"-"#,##0.0</c:formatCode>
                <c:ptCount val="2"/>
                <c:pt idx="0">
                  <c:v>70.599999999999994</c:v>
                </c:pt>
                <c:pt idx="1">
                  <c:v>84.6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DC-4E10-AE52-61B6540A4A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131474944"/>
        <c:axId val="-2131467328"/>
      </c:barChart>
      <c:catAx>
        <c:axId val="-213147494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131467328"/>
        <c:crosses val="min"/>
        <c:auto val="0"/>
        <c:lblAlgn val="ctr"/>
        <c:lblOffset val="100"/>
        <c:noMultiLvlLbl val="0"/>
      </c:catAx>
      <c:valAx>
        <c:axId val="-2131467328"/>
        <c:scaling>
          <c:orientation val="minMax"/>
          <c:max val="83.6"/>
          <c:min val="0"/>
        </c:scaling>
        <c:delete val="1"/>
        <c:axPos val="l"/>
        <c:numFmt formatCode="#,##0.0;&quot;-&quot;#,##0.0" sourceLinked="1"/>
        <c:majorTickMark val="out"/>
        <c:minorTickMark val="none"/>
        <c:tickLblPos val="nextTo"/>
        <c:crossAx val="-213147494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000"/>
              <a:t>Hastane</a:t>
            </a:r>
            <a:r>
              <a:rPr lang="tr-TR" sz="1000" baseline="0"/>
              <a:t> yatak sayısı </a:t>
            </a:r>
            <a:endParaRPr lang="en-US" sz="1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'Hastane yatak sayısı'!$A$3</c:f>
              <c:strCache>
                <c:ptCount val="1"/>
                <c:pt idx="0">
                  <c:v>Gaziantep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'Hastane yatak sayısı'!$B$2:$S$2</c:f>
              <c:numCache>
                <c:formatCode>General</c:formatCode>
                <c:ptCount val="18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  <c:pt idx="17">
                  <c:v>2019</c:v>
                </c:pt>
              </c:numCache>
            </c:numRef>
          </c:cat>
          <c:val>
            <c:numRef>
              <c:f>'Hastane yatak sayısı'!$B$3:$S$3</c:f>
              <c:numCache>
                <c:formatCode>#,##0</c:formatCode>
                <c:ptCount val="18"/>
                <c:pt idx="0">
                  <c:v>2154</c:v>
                </c:pt>
                <c:pt idx="1">
                  <c:v>2073</c:v>
                </c:pt>
                <c:pt idx="2">
                  <c:v>2117</c:v>
                </c:pt>
                <c:pt idx="3">
                  <c:v>2295</c:v>
                </c:pt>
                <c:pt idx="4">
                  <c:v>2661</c:v>
                </c:pt>
                <c:pt idx="5">
                  <c:v>2869</c:v>
                </c:pt>
                <c:pt idx="6">
                  <c:v>3171</c:v>
                </c:pt>
                <c:pt idx="7">
                  <c:v>3383</c:v>
                </c:pt>
                <c:pt idx="8">
                  <c:v>3892</c:v>
                </c:pt>
                <c:pt idx="9">
                  <c:v>4101</c:v>
                </c:pt>
                <c:pt idx="10">
                  <c:v>4342</c:v>
                </c:pt>
                <c:pt idx="11">
                  <c:v>4450</c:v>
                </c:pt>
                <c:pt idx="12">
                  <c:v>4611</c:v>
                </c:pt>
                <c:pt idx="13">
                  <c:v>4611</c:v>
                </c:pt>
                <c:pt idx="14">
                  <c:v>5653</c:v>
                </c:pt>
                <c:pt idx="15">
                  <c:v>5878</c:v>
                </c:pt>
                <c:pt idx="16">
                  <c:v>6015</c:v>
                </c:pt>
                <c:pt idx="17">
                  <c:v>6265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1465696"/>
        <c:axId val="-2131465152"/>
      </c:barChart>
      <c:catAx>
        <c:axId val="-213146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65152"/>
        <c:crosses val="autoZero"/>
        <c:auto val="1"/>
        <c:lblAlgn val="ctr"/>
        <c:lblOffset val="100"/>
        <c:noMultiLvlLbl val="0"/>
      </c:catAx>
      <c:valAx>
        <c:axId val="-213146515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13146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44753086419753085"/>
          <c:w val="0.75575221238938051"/>
          <c:h val="0.3919753086419753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074074074074073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2,0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E00-471A-9B9A-8DE6093346F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259259259259259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2,2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1.1000000000000001</c:v>
                </c:pt>
                <c:pt idx="1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E00-471A-9B9A-8DE609334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064190656"/>
        <c:axId val="-2064195008"/>
      </c:barChart>
      <c:catAx>
        <c:axId val="-206419065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064195008"/>
        <c:crosses val="min"/>
        <c:auto val="0"/>
        <c:lblAlgn val="ctr"/>
        <c:lblOffset val="100"/>
        <c:noMultiLvlLbl val="0"/>
      </c:catAx>
      <c:valAx>
        <c:axId val="-2064195008"/>
        <c:scaling>
          <c:orientation val="minMax"/>
          <c:max val="1.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206419065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43543543543543545"/>
          <c:w val="0.75575221238938051"/>
          <c:h val="0.4084084084084084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6336336336336339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1,0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00B-47FA-876E-B9C20A8162C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0"/>
                  <c:y val="-0.42642642642642642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00B-47FA-876E-B9C20A8162C9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1.4</c:v>
                </c:pt>
                <c:pt idx="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0B-47FA-876E-B9C20A816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064194464"/>
        <c:axId val="-2064192832"/>
      </c:barChart>
      <c:catAx>
        <c:axId val="-206419446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064192832"/>
        <c:crosses val="min"/>
        <c:auto val="0"/>
        <c:lblAlgn val="ctr"/>
        <c:lblOffset val="100"/>
        <c:noMultiLvlLbl val="0"/>
      </c:catAx>
      <c:valAx>
        <c:axId val="-2064192832"/>
        <c:scaling>
          <c:orientation val="minMax"/>
          <c:max val="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206419446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212389380530973"/>
          <c:y val="0.20061825605132685"/>
          <c:w val="0.73451327433628322"/>
          <c:h val="0.6388898609895984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8271604938271603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1,5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1"/>
              <c:layout>
                <c:manualLayout>
                  <c:x val="7.0609100790321455E-3"/>
                  <c:y val="-0.51913980848230568"/>
                </c:manualLayout>
              </c:layout>
              <c:tx>
                <c:rich>
                  <a:bodyPr wrap="none"/>
                  <a:lstStyle/>
                  <a:p>
                    <a:pPr>
                      <a:defRPr sz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2,1</a:t>
                    </a:r>
                    <a:endParaRPr lang="en-US" dirty="0"/>
                  </a:p>
                </c:rich>
              </c:tx>
              <c:numFmt formatCode="#,##0.0;&quot;-&quot;#,##0.0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950-4729-A948-541DDF376B6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7465133281627454"/>
                      <c:h val="0.1395419161544795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Sheet1!$A$1:$B$1</c:f>
              <c:numCache>
                <c:formatCode>General</c:formatCode>
                <c:ptCount val="2"/>
                <c:pt idx="0">
                  <c:v>2.4398759999999999</c:v>
                </c:pt>
                <c:pt idx="1">
                  <c:v>3.1018330000000001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950-4729-A948-541DDF376B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-2064189568"/>
        <c:axId val="-2064193376"/>
      </c:barChart>
      <c:catAx>
        <c:axId val="-206418956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064193376"/>
        <c:crosses val="min"/>
        <c:auto val="0"/>
        <c:lblAlgn val="ctr"/>
        <c:lblOffset val="100"/>
        <c:noMultiLvlLbl val="0"/>
      </c:catAx>
      <c:valAx>
        <c:axId val="-2064193376"/>
        <c:scaling>
          <c:orientation val="minMax"/>
          <c:max val="3.1018330000000001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206418956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6283348113968705E-2"/>
          <c:y val="4.6928548345810658E-2"/>
          <c:w val="0.85286583977664254"/>
          <c:h val="0.7565117139972037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GSYH!$A$101</c:f>
              <c:strCache>
                <c:ptCount val="1"/>
                <c:pt idx="0">
                  <c:v>Adana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GSYH!$B$101:$R$101</c:f>
              <c:numCache>
                <c:formatCode>General</c:formatCode>
                <c:ptCount val="17"/>
                <c:pt idx="0">
                  <c:v>11.839365000000001</c:v>
                </c:pt>
                <c:pt idx="1">
                  <c:v>13.799884</c:v>
                </c:pt>
                <c:pt idx="2">
                  <c:v>15.910092000000001</c:v>
                </c:pt>
                <c:pt idx="3">
                  <c:v>17.808703999999999</c:v>
                </c:pt>
                <c:pt idx="4">
                  <c:v>19.914663999999998</c:v>
                </c:pt>
                <c:pt idx="5">
                  <c:v>20.44725</c:v>
                </c:pt>
                <c:pt idx="6">
                  <c:v>24.033702000000002</c:v>
                </c:pt>
                <c:pt idx="7">
                  <c:v>28.353287999999999</c:v>
                </c:pt>
                <c:pt idx="8">
                  <c:v>32.163446999999998</c:v>
                </c:pt>
                <c:pt idx="9">
                  <c:v>36.908828999999997</c:v>
                </c:pt>
                <c:pt idx="10">
                  <c:v>40.676800999999998</c:v>
                </c:pt>
                <c:pt idx="11">
                  <c:v>46.699385999999997</c:v>
                </c:pt>
                <c:pt idx="12">
                  <c:v>52.807198</c:v>
                </c:pt>
                <c:pt idx="13">
                  <c:v>61.022300999999999</c:v>
                </c:pt>
                <c:pt idx="14">
                  <c:v>70.271231</c:v>
                </c:pt>
                <c:pt idx="15">
                  <c:v>81.920045999999999</c:v>
                </c:pt>
                <c:pt idx="16">
                  <c:v>99.235669999999999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GSYH!$A$102</c:f>
              <c:strCache>
                <c:ptCount val="1"/>
                <c:pt idx="0">
                  <c:v>Gaziantep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GSYH!$B$102:$R$102</c:f>
              <c:numCache>
                <c:formatCode>General</c:formatCode>
                <c:ptCount val="17"/>
                <c:pt idx="0">
                  <c:v>8.2459340000000001</c:v>
                </c:pt>
                <c:pt idx="1">
                  <c:v>9.4227059999999998</c:v>
                </c:pt>
                <c:pt idx="2">
                  <c:v>11.175587</c:v>
                </c:pt>
                <c:pt idx="3">
                  <c:v>12.213036000000001</c:v>
                </c:pt>
                <c:pt idx="4">
                  <c:v>13.458118000000001</c:v>
                </c:pt>
                <c:pt idx="5">
                  <c:v>13.313098999999999</c:v>
                </c:pt>
                <c:pt idx="6">
                  <c:v>15.957447</c:v>
                </c:pt>
                <c:pt idx="7">
                  <c:v>20.031948</c:v>
                </c:pt>
                <c:pt idx="8">
                  <c:v>24.520146</c:v>
                </c:pt>
                <c:pt idx="9">
                  <c:v>29.901857</c:v>
                </c:pt>
                <c:pt idx="10">
                  <c:v>34.505859000000001</c:v>
                </c:pt>
                <c:pt idx="11">
                  <c:v>41.106824000000003</c:v>
                </c:pt>
                <c:pt idx="12">
                  <c:v>45.50235</c:v>
                </c:pt>
                <c:pt idx="13">
                  <c:v>54.805379000000002</c:v>
                </c:pt>
                <c:pt idx="14">
                  <c:v>67.402191000000002</c:v>
                </c:pt>
                <c:pt idx="15">
                  <c:v>76.814931999999999</c:v>
                </c:pt>
                <c:pt idx="16">
                  <c:v>99.273775999999998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GSYH!$A$103</c:f>
              <c:strCache>
                <c:ptCount val="1"/>
                <c:pt idx="0">
                  <c:v>Kahramanmaraş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GSYH!$B$103:$R$103</c:f>
              <c:numCache>
                <c:formatCode>General</c:formatCode>
                <c:ptCount val="17"/>
                <c:pt idx="0">
                  <c:v>5.2463850000000001</c:v>
                </c:pt>
                <c:pt idx="1">
                  <c:v>6.0604230000000001</c:v>
                </c:pt>
                <c:pt idx="2">
                  <c:v>6.3277580000000002</c:v>
                </c:pt>
                <c:pt idx="3">
                  <c:v>7.3303390000000004</c:v>
                </c:pt>
                <c:pt idx="4">
                  <c:v>8.4779060000000008</c:v>
                </c:pt>
                <c:pt idx="5">
                  <c:v>8.8146459999999998</c:v>
                </c:pt>
                <c:pt idx="6">
                  <c:v>10.487429000000001</c:v>
                </c:pt>
                <c:pt idx="7">
                  <c:v>11.851364</c:v>
                </c:pt>
                <c:pt idx="8">
                  <c:v>12.88523</c:v>
                </c:pt>
                <c:pt idx="9">
                  <c:v>15.318073999999999</c:v>
                </c:pt>
                <c:pt idx="10">
                  <c:v>16.807292</c:v>
                </c:pt>
                <c:pt idx="11">
                  <c:v>19.969422000000002</c:v>
                </c:pt>
                <c:pt idx="12">
                  <c:v>22.358898</c:v>
                </c:pt>
                <c:pt idx="13">
                  <c:v>26.497395999999998</c:v>
                </c:pt>
                <c:pt idx="14">
                  <c:v>32.630465999999998</c:v>
                </c:pt>
                <c:pt idx="15">
                  <c:v>39.056021000000001</c:v>
                </c:pt>
                <c:pt idx="16">
                  <c:v>45.767085999999999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GSYH!$A$104</c:f>
              <c:strCache>
                <c:ptCount val="1"/>
                <c:pt idx="0">
                  <c:v>Şanlıurfa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GSYH!$B$100:$R$100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GSYH!$B$104:$R$104</c:f>
              <c:numCache>
                <c:formatCode>General</c:formatCode>
                <c:ptCount val="17"/>
                <c:pt idx="0">
                  <c:v>5.2013569999999998</c:v>
                </c:pt>
                <c:pt idx="1">
                  <c:v>5.8793189999999997</c:v>
                </c:pt>
                <c:pt idx="2">
                  <c:v>6.7216610000000001</c:v>
                </c:pt>
                <c:pt idx="3">
                  <c:v>7.3562700000000003</c:v>
                </c:pt>
                <c:pt idx="4">
                  <c:v>8.1488130000000005</c:v>
                </c:pt>
                <c:pt idx="5">
                  <c:v>8.4566239999999997</c:v>
                </c:pt>
                <c:pt idx="6">
                  <c:v>10.880212999999999</c:v>
                </c:pt>
                <c:pt idx="7">
                  <c:v>12.759632999999999</c:v>
                </c:pt>
                <c:pt idx="8">
                  <c:v>14.01721</c:v>
                </c:pt>
                <c:pt idx="9">
                  <c:v>16.275300000000001</c:v>
                </c:pt>
                <c:pt idx="10">
                  <c:v>17.955210999999998</c:v>
                </c:pt>
                <c:pt idx="11">
                  <c:v>21.270349</c:v>
                </c:pt>
                <c:pt idx="12">
                  <c:v>23.387165</c:v>
                </c:pt>
                <c:pt idx="13">
                  <c:v>27.959184</c:v>
                </c:pt>
                <c:pt idx="14">
                  <c:v>31.693746999999998</c:v>
                </c:pt>
                <c:pt idx="15">
                  <c:v>35.886211000000003</c:v>
                </c:pt>
                <c:pt idx="16">
                  <c:v>42.769537999999997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4192288"/>
        <c:axId val="-2064189024"/>
      </c:scatterChart>
      <c:valAx>
        <c:axId val="-2064192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064189024"/>
        <c:crosses val="autoZero"/>
        <c:crossBetween val="midCat"/>
      </c:valAx>
      <c:valAx>
        <c:axId val="-2064189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064192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'Kişi başına GSYH'!$A$102</c:f>
              <c:strCache>
                <c:ptCount val="1"/>
                <c:pt idx="0">
                  <c:v>Adana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GSYH'!$B$102:$R$102</c:f>
              <c:numCache>
                <c:formatCode>General</c:formatCode>
                <c:ptCount val="17"/>
                <c:pt idx="0">
                  <c:v>11.839365000000001</c:v>
                </c:pt>
                <c:pt idx="1">
                  <c:v>13.799884</c:v>
                </c:pt>
                <c:pt idx="2">
                  <c:v>15.910092000000001</c:v>
                </c:pt>
                <c:pt idx="3">
                  <c:v>17.808703999999999</c:v>
                </c:pt>
                <c:pt idx="4">
                  <c:v>19.914663999999998</c:v>
                </c:pt>
                <c:pt idx="5">
                  <c:v>20.44725</c:v>
                </c:pt>
                <c:pt idx="6">
                  <c:v>24.033702000000002</c:v>
                </c:pt>
                <c:pt idx="7">
                  <c:v>28.353287999999999</c:v>
                </c:pt>
                <c:pt idx="8">
                  <c:v>32.163446999999998</c:v>
                </c:pt>
                <c:pt idx="9">
                  <c:v>36.908828999999997</c:v>
                </c:pt>
                <c:pt idx="10">
                  <c:v>40.676800999999998</c:v>
                </c:pt>
                <c:pt idx="11">
                  <c:v>46.699385999999997</c:v>
                </c:pt>
                <c:pt idx="12">
                  <c:v>52.807198</c:v>
                </c:pt>
                <c:pt idx="13">
                  <c:v>61.022300999999999</c:v>
                </c:pt>
                <c:pt idx="14">
                  <c:v>70.271231</c:v>
                </c:pt>
                <c:pt idx="15">
                  <c:v>81.920045999999999</c:v>
                </c:pt>
                <c:pt idx="16">
                  <c:v>99.235669999999999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'Kişi başına GSYH'!$A$103</c:f>
              <c:strCache>
                <c:ptCount val="1"/>
                <c:pt idx="0">
                  <c:v>Gaziantep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GSYH'!$B$103:$R$103</c:f>
              <c:numCache>
                <c:formatCode>General</c:formatCode>
                <c:ptCount val="17"/>
                <c:pt idx="0">
                  <c:v>8.2459340000000001</c:v>
                </c:pt>
                <c:pt idx="1">
                  <c:v>9.4227059999999998</c:v>
                </c:pt>
                <c:pt idx="2">
                  <c:v>11.175587</c:v>
                </c:pt>
                <c:pt idx="3">
                  <c:v>12.213036000000001</c:v>
                </c:pt>
                <c:pt idx="4">
                  <c:v>13.458118000000001</c:v>
                </c:pt>
                <c:pt idx="5">
                  <c:v>13.313098999999999</c:v>
                </c:pt>
                <c:pt idx="6">
                  <c:v>15.957447</c:v>
                </c:pt>
                <c:pt idx="7">
                  <c:v>20.031948</c:v>
                </c:pt>
                <c:pt idx="8">
                  <c:v>24.520146</c:v>
                </c:pt>
                <c:pt idx="9">
                  <c:v>29.901857</c:v>
                </c:pt>
                <c:pt idx="10">
                  <c:v>34.505859000000001</c:v>
                </c:pt>
                <c:pt idx="11">
                  <c:v>41.106824000000003</c:v>
                </c:pt>
                <c:pt idx="12">
                  <c:v>45.50235</c:v>
                </c:pt>
                <c:pt idx="13">
                  <c:v>54.805379000000002</c:v>
                </c:pt>
                <c:pt idx="14">
                  <c:v>67.402191000000002</c:v>
                </c:pt>
                <c:pt idx="15">
                  <c:v>76.814931999999999</c:v>
                </c:pt>
                <c:pt idx="16">
                  <c:v>99.273775999999998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'Kişi başına GSYH'!$A$104</c:f>
              <c:strCache>
                <c:ptCount val="1"/>
                <c:pt idx="0">
                  <c:v>Kahramanmaraş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GSYH'!$B$104:$R$104</c:f>
              <c:numCache>
                <c:formatCode>General</c:formatCode>
                <c:ptCount val="17"/>
                <c:pt idx="0">
                  <c:v>5.2463850000000001</c:v>
                </c:pt>
                <c:pt idx="1">
                  <c:v>6.0604230000000001</c:v>
                </c:pt>
                <c:pt idx="2">
                  <c:v>6.3277580000000002</c:v>
                </c:pt>
                <c:pt idx="3">
                  <c:v>7.3303390000000004</c:v>
                </c:pt>
                <c:pt idx="4">
                  <c:v>8.4779060000000008</c:v>
                </c:pt>
                <c:pt idx="5">
                  <c:v>8.8146459999999998</c:v>
                </c:pt>
                <c:pt idx="6">
                  <c:v>10.487429000000001</c:v>
                </c:pt>
                <c:pt idx="7">
                  <c:v>11.851364</c:v>
                </c:pt>
                <c:pt idx="8">
                  <c:v>12.88523</c:v>
                </c:pt>
                <c:pt idx="9">
                  <c:v>15.318073999999999</c:v>
                </c:pt>
                <c:pt idx="10">
                  <c:v>16.807292</c:v>
                </c:pt>
                <c:pt idx="11">
                  <c:v>19.969422000000002</c:v>
                </c:pt>
                <c:pt idx="12">
                  <c:v>22.358898</c:v>
                </c:pt>
                <c:pt idx="13">
                  <c:v>26.497395999999998</c:v>
                </c:pt>
                <c:pt idx="14">
                  <c:v>32.630465999999998</c:v>
                </c:pt>
                <c:pt idx="15">
                  <c:v>39.056021000000001</c:v>
                </c:pt>
                <c:pt idx="16">
                  <c:v>45.767085999999999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'Kişi başına GSYH'!$A$105</c:f>
              <c:strCache>
                <c:ptCount val="1"/>
                <c:pt idx="0">
                  <c:v>Şanlıurfa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'Kişi başına GSYH'!$B$101:$R$101</c:f>
              <c:numCache>
                <c:formatCode>General</c:formatCod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</c:numCache>
            </c:numRef>
          </c:xVal>
          <c:yVal>
            <c:numRef>
              <c:f>'Kişi başına GSYH'!$B$105:$R$105</c:f>
              <c:numCache>
                <c:formatCode>General</c:formatCode>
                <c:ptCount val="17"/>
                <c:pt idx="0">
                  <c:v>5.2013569999999998</c:v>
                </c:pt>
                <c:pt idx="1">
                  <c:v>5.8793189999999997</c:v>
                </c:pt>
                <c:pt idx="2">
                  <c:v>6.7216610000000001</c:v>
                </c:pt>
                <c:pt idx="3">
                  <c:v>7.3562700000000003</c:v>
                </c:pt>
                <c:pt idx="4">
                  <c:v>8.1488130000000005</c:v>
                </c:pt>
                <c:pt idx="5">
                  <c:v>8.4566239999999997</c:v>
                </c:pt>
                <c:pt idx="6">
                  <c:v>10.880212999999999</c:v>
                </c:pt>
                <c:pt idx="7">
                  <c:v>12.759632999999999</c:v>
                </c:pt>
                <c:pt idx="8">
                  <c:v>14.01721</c:v>
                </c:pt>
                <c:pt idx="9">
                  <c:v>16.275300000000001</c:v>
                </c:pt>
                <c:pt idx="10">
                  <c:v>17.955210999999998</c:v>
                </c:pt>
                <c:pt idx="11">
                  <c:v>21.270349</c:v>
                </c:pt>
                <c:pt idx="12">
                  <c:v>23.387165</c:v>
                </c:pt>
                <c:pt idx="13">
                  <c:v>27.959184</c:v>
                </c:pt>
                <c:pt idx="14">
                  <c:v>31.693746999999998</c:v>
                </c:pt>
                <c:pt idx="15">
                  <c:v>35.886211000000003</c:v>
                </c:pt>
                <c:pt idx="16">
                  <c:v>42.769537999999997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4191744"/>
        <c:axId val="-2064191200"/>
      </c:scatterChart>
      <c:valAx>
        <c:axId val="-206419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064191200"/>
        <c:crosses val="autoZero"/>
        <c:crossBetween val="midCat"/>
      </c:valAx>
      <c:valAx>
        <c:axId val="-206419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0641917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866995073891626"/>
          <c:y val="7.2009291521486649E-2"/>
          <c:w val="0.7857142857142857"/>
          <c:h val="0.85598141695702668"/>
        </c:manualLayout>
      </c:layout>
      <c:lineChart>
        <c:grouping val="standard"/>
        <c:varyColors val="0"/>
        <c:ser>
          <c:idx val="0"/>
          <c:order val="0"/>
          <c:spPr>
            <a:ln w="38100" algn="ctr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Sheet1!$A$1:$AK$1</c:f>
              <c:numCache>
                <c:formatCode>General</c:formatCode>
                <c:ptCount val="37"/>
                <c:pt idx="0">
                  <c:v>12518.144233999999</c:v>
                </c:pt>
                <c:pt idx="1">
                  <c:v>11086.406447000001</c:v>
                </c:pt>
                <c:pt idx="2">
                  <c:v>12555.129950999999</c:v>
                </c:pt>
                <c:pt idx="3">
                  <c:v>11879.452323000001</c:v>
                </c:pt>
                <c:pt idx="4">
                  <c:v>12288.062236</c:v>
                </c:pt>
                <c:pt idx="5">
                  <c:v>10932.347299000001</c:v>
                </c:pt>
                <c:pt idx="6">
                  <c:v>11389.505301000001</c:v>
                </c:pt>
                <c:pt idx="7">
                  <c:v>8162.103341</c:v>
                </c:pt>
                <c:pt idx="8">
                  <c:v>8727.6585780000005</c:v>
                </c:pt>
                <c:pt idx="9">
                  <c:v>8286.2384550000006</c:v>
                </c:pt>
                <c:pt idx="10">
                  <c:v>8672.7977609999998</c:v>
                </c:pt>
                <c:pt idx="11">
                  <c:v>8677.7583090000007</c:v>
                </c:pt>
                <c:pt idx="12">
                  <c:v>7971.1147730000002</c:v>
                </c:pt>
                <c:pt idx="13">
                  <c:v>7746.6588019999999</c:v>
                </c:pt>
                <c:pt idx="14">
                  <c:v>9545.7041750000008</c:v>
                </c:pt>
                <c:pt idx="15">
                  <c:v>9159.5361499999999</c:v>
                </c:pt>
                <c:pt idx="16">
                  <c:v>9227.1027520000007</c:v>
                </c:pt>
                <c:pt idx="17">
                  <c:v>7954.9544519999999</c:v>
                </c:pt>
                <c:pt idx="18">
                  <c:v>10213.170021</c:v>
                </c:pt>
                <c:pt idx="19">
                  <c:v>7931.2505489999994</c:v>
                </c:pt>
                <c:pt idx="20">
                  <c:v>9107.3912939999991</c:v>
                </c:pt>
                <c:pt idx="21">
                  <c:v>9935.3671300000005</c:v>
                </c:pt>
                <c:pt idx="22">
                  <c:v>9863.6151719999998</c:v>
                </c:pt>
                <c:pt idx="23">
                  <c:v>10625.060663</c:v>
                </c:pt>
                <c:pt idx="24">
                  <c:v>10143.953722999999</c:v>
                </c:pt>
                <c:pt idx="25">
                  <c:v>9611.9327140000005</c:v>
                </c:pt>
                <c:pt idx="26">
                  <c:v>10652.757893999998</c:v>
                </c:pt>
                <c:pt idx="27">
                  <c:v>7348.6346859999994</c:v>
                </c:pt>
                <c:pt idx="28">
                  <c:v>7344.3375340000002</c:v>
                </c:pt>
                <c:pt idx="29">
                  <c:v>9539.4032850000003</c:v>
                </c:pt>
                <c:pt idx="30">
                  <c:v>10369.093965</c:v>
                </c:pt>
                <c:pt idx="31">
                  <c:v>11856.667111999999</c:v>
                </c:pt>
                <c:pt idx="32">
                  <c:v>12379.694507999999</c:v>
                </c:pt>
                <c:pt idx="33">
                  <c:v>12202.191469000001</c:v>
                </c:pt>
                <c:pt idx="34">
                  <c:v>12659.305628</c:v>
                </c:pt>
                <c:pt idx="35">
                  <c:v>12806.827684</c:v>
                </c:pt>
                <c:pt idx="36">
                  <c:v>9872.1402980000003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EFE-4A01-8526-3DD0244044EB}"/>
            </c:ext>
          </c:extLst>
        </c:ser>
        <c:ser>
          <c:idx val="1"/>
          <c:order val="1"/>
          <c:spPr>
            <a:ln w="38100" algn="ctr">
              <a:solidFill>
                <a:schemeClr val="accent2"/>
              </a:solidFill>
              <a:prstDash val="solid"/>
            </a:ln>
          </c:spPr>
          <c:marker>
            <c:symbol val="none"/>
          </c:marker>
          <c:val>
            <c:numRef>
              <c:f>Sheet1!$A$2:$AK$2</c:f>
              <c:numCache>
                <c:formatCode>General</c:formatCode>
                <c:ptCount val="37"/>
                <c:pt idx="0">
                  <c:v>6227.813247</c:v>
                </c:pt>
                <c:pt idx="1">
                  <c:v>6806.6033360000001</c:v>
                </c:pt>
                <c:pt idx="2">
                  <c:v>8221.3124019999996</c:v>
                </c:pt>
                <c:pt idx="3">
                  <c:v>7329.1330259999995</c:v>
                </c:pt>
                <c:pt idx="4">
                  <c:v>7469.304153</c:v>
                </c:pt>
                <c:pt idx="5">
                  <c:v>6768.4696709999998</c:v>
                </c:pt>
                <c:pt idx="6">
                  <c:v>7350.6794330000002</c:v>
                </c:pt>
                <c:pt idx="7">
                  <c:v>6711.191871</c:v>
                </c:pt>
                <c:pt idx="8">
                  <c:v>7737.4169819999997</c:v>
                </c:pt>
                <c:pt idx="9">
                  <c:v>8332.0741369999996</c:v>
                </c:pt>
                <c:pt idx="10">
                  <c:v>8091.9740710000005</c:v>
                </c:pt>
                <c:pt idx="11">
                  <c:v>7157.4984759999998</c:v>
                </c:pt>
                <c:pt idx="12">
                  <c:v>6640.7001870000004</c:v>
                </c:pt>
                <c:pt idx="13">
                  <c:v>6951.4403890000003</c:v>
                </c:pt>
                <c:pt idx="14">
                  <c:v>8163.5577439999997</c:v>
                </c:pt>
                <c:pt idx="15">
                  <c:v>7363.404716</c:v>
                </c:pt>
                <c:pt idx="16">
                  <c:v>8242.2638499999994</c:v>
                </c:pt>
                <c:pt idx="17">
                  <c:v>5848.9707490000001</c:v>
                </c:pt>
                <c:pt idx="18">
                  <c:v>8011.9797369999997</c:v>
                </c:pt>
                <c:pt idx="19">
                  <c:v>6806.2580880000005</c:v>
                </c:pt>
                <c:pt idx="20">
                  <c:v>7572.2556930000001</c:v>
                </c:pt>
                <c:pt idx="21">
                  <c:v>7937.4551509999992</c:v>
                </c:pt>
                <c:pt idx="22">
                  <c:v>7797.5856449999992</c:v>
                </c:pt>
                <c:pt idx="23">
                  <c:v>7491.76775</c:v>
                </c:pt>
                <c:pt idx="24">
                  <c:v>6914.7481200000002</c:v>
                </c:pt>
                <c:pt idx="25">
                  <c:v>7136.9642460000005</c:v>
                </c:pt>
                <c:pt idx="26">
                  <c:v>6599.6091539999998</c:v>
                </c:pt>
                <c:pt idx="27">
                  <c:v>4031.6929139999997</c:v>
                </c:pt>
                <c:pt idx="28">
                  <c:v>4954.1396320000003</c:v>
                </c:pt>
                <c:pt idx="29">
                  <c:v>6602.8276900000001</c:v>
                </c:pt>
                <c:pt idx="30">
                  <c:v>7347.6489900000006</c:v>
                </c:pt>
                <c:pt idx="31">
                  <c:v>6230.2726979999998</c:v>
                </c:pt>
                <c:pt idx="32">
                  <c:v>7971.0056320000003</c:v>
                </c:pt>
                <c:pt idx="33">
                  <c:v>8828.4096040000004</c:v>
                </c:pt>
                <c:pt idx="34">
                  <c:v>7890.4331030000003</c:v>
                </c:pt>
                <c:pt idx="35">
                  <c:v>8359.1192169999995</c:v>
                </c:pt>
                <c:pt idx="36">
                  <c:v>7165.2691430000004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EFE-4A01-8526-3DD024404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64190112"/>
        <c:axId val="-2064193920"/>
      </c:lineChart>
      <c:catAx>
        <c:axId val="-2064190112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-2064193920"/>
        <c:crosses val="min"/>
        <c:auto val="0"/>
        <c:lblAlgn val="ctr"/>
        <c:lblOffset val="100"/>
        <c:noMultiLvlLbl val="0"/>
      </c:catAx>
      <c:valAx>
        <c:axId val="-2064193920"/>
        <c:scaling>
          <c:orientation val="minMax"/>
          <c:max val="16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2064190112"/>
        <c:crosses val="min"/>
        <c:crossBetween val="midCat"/>
        <c:majorUnit val="4000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E6BB5-0606-4FF1-8F55-4C856F879520}" type="datetimeFigureOut">
              <a:rPr lang="tr-TR" smtClean="0"/>
              <a:t>29.07.2022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AD067-E62F-4E0B-978E-30782434F39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26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61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62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9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63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64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50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66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63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CBD-2142-432B-9628-267721B34B48}" type="slidenum">
              <a:rPr lang="tr-TR" smtClean="0">
                <a:solidFill>
                  <a:prstClr val="black"/>
                </a:solidFill>
              </a:rPr>
              <a:pPr/>
              <a:t>67</a:t>
            </a:fld>
            <a:endParaRPr 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2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Nesne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ikdörtgen 5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tr-TR" noProof="0" dirty="0" smtClean="0"/>
              <a:t>Asıl alt başlık stilini düzenlemek için tıklatın</a:t>
            </a:r>
            <a:endParaRPr lang="tr-TR" noProof="0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17286940-BB50-483C-B1B4-B9FC1265AEE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39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272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878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769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390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33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0205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899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3285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973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18429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39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458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13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035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039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915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621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410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995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779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888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01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9178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492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0914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230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367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580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124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504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380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15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21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427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943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35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280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705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513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1977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677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2128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735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28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8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94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34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730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990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776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223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570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5279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6993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8581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463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8622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194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0424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3619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298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88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6253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1502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76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1438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6863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0988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086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915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962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733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400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12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4684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94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3492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987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3978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602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319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982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257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048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833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432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29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480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621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419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8023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72862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8197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049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57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662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282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34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091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355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7084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0088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141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93101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8861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5218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3378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599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5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 3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</a:t>
            </a:r>
            <a:r>
              <a:rPr lang="tr-TR" dirty="0" smtClean="0"/>
              <a:t>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5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7117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47946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116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03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2308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669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4136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0559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0949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33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81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604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0620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7129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5456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1399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8241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9301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5628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8516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126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50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2304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7892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7854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6042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9824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3662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8428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870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07131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1887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57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720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9223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2848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5681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99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4291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456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02347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2306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6110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54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9884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7401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4113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01107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488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2720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32024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1560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8582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5651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93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6467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72260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1074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4655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2364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5024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4887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2974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2262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252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20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246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7719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5186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8186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2427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2456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810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5064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2409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9651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170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7365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450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42348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5381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55410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6173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5082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6247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0229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4468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512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89245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89243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7611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07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6322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4499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0756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9507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5248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6796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36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9486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119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00168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55187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2271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2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7"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ikdörtgen 3" hidden="1"/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tr-TR" noProof="0" dirty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tr-TR" dirty="0" smtClean="0"/>
              <a:t>Asıl metin stillerini düzenlemek için tıklatın</a:t>
            </a:r>
          </a:p>
          <a:p>
            <a:pPr lvl="1"/>
            <a:r>
              <a:rPr lang="tr-TR" noProof="0" dirty="0" smtClean="0"/>
              <a:t>İkinci</a:t>
            </a:r>
            <a:r>
              <a:rPr lang="tr-TR" dirty="0" smtClean="0"/>
              <a:t>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err="1" smtClean="0"/>
              <a:t>Sl</a:t>
            </a:r>
            <a:r>
              <a:rPr lang="tr-TR" dirty="0" err="1" smtClean="0"/>
              <a:t>ayt</a:t>
            </a:r>
            <a:r>
              <a:rPr lang="en-GB" dirty="0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51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82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447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79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434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14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59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14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41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44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77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7/29/2022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577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40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38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42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64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251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30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18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9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28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63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76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13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9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03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832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90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70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64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9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338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3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81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968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48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721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294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98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13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602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1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99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5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760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112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15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535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76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76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469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047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074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667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443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583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510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640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777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48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941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097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256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871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0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19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513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87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788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98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50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568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648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747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397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7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11" Type="http://schemas.openxmlformats.org/officeDocument/2006/relationships/image" Target="../media/image2.png"/><Relationship Id="rId5" Type="http://schemas.openxmlformats.org/officeDocument/2006/relationships/theme" Target="../theme/theme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0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theme" Target="../theme/theme22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theme" Target="../theme/theme23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theme" Target="../theme/theme24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theme" Target="../theme/theme27.xml"/><Relationship Id="rId5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theme" Target="../theme/theme28.xml"/><Relationship Id="rId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theme" Target="../theme/theme29.xml"/><Relationship Id="rId5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theme" Target="../theme/theme3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theme" Target="../theme/theme31.xml"/><Relationship Id="rId5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5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5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theme" Target="../theme/theme32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theme" Target="../theme/theme33.xml"/><Relationship Id="rId5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6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theme" Target="../theme/theme34.xml"/><Relationship Id="rId5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8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theme" Target="../theme/theme35.xml"/><Relationship Id="rId5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7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theme" Target="../theme/theme36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theme" Target="../theme/theme37.xml"/><Relationship Id="rId5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3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6" Type="http://schemas.openxmlformats.org/officeDocument/2006/relationships/theme" Target="../theme/theme38.xml"/><Relationship Id="rId5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8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theme" Target="../theme/theme39.xml"/><Relationship Id="rId5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9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theme" Target="../theme/theme40.xml"/><Relationship Id="rId5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0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theme" Target="../theme/theme41.xml"/><Relationship Id="rId5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203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0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theme" Target="../theme/theme42.xml"/><Relationship Id="rId5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8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1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theme" Target="../theme/theme43.xml"/><Relationship Id="rId5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13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1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theme" Target="../theme/theme44.xml"/><Relationship Id="rId5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8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theme" Target="../theme/theme45.xml"/><Relationship Id="rId5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2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theme" Target="../theme/theme46.xml"/><Relationship Id="rId5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theme" Target="../theme/theme47.xml"/><Relationship Id="rId5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3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3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theme" Target="../theme/theme48.xml"/><Relationship Id="rId5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theme" Target="../theme/theme49.xml"/><Relationship Id="rId5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theme" Target="../theme/theme50.xml"/><Relationship Id="rId5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theme" Target="../theme/theme51.xml"/><Relationship Id="rId5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53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theme" Target="../theme/theme52.xml"/><Relationship Id="rId5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8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6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60.xml"/><Relationship Id="rId6" Type="http://schemas.openxmlformats.org/officeDocument/2006/relationships/theme" Target="../theme/theme53.xml"/><Relationship Id="rId5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63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6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theme" Target="../theme/theme54.xml"/><Relationship Id="rId5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8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7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theme" Target="../theme/theme55.xml"/><Relationship Id="rId5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7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7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theme" Target="../theme/theme56.xml"/><Relationship Id="rId5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8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80.xml"/><Relationship Id="rId6" Type="http://schemas.openxmlformats.org/officeDocument/2006/relationships/theme" Target="../theme/theme57.xml"/><Relationship Id="rId5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83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8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theme" Target="../theme/theme58.xml"/><Relationship Id="rId5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88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9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theme" Target="../theme/theme59.xml"/><Relationship Id="rId5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Nesne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1588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ikdörtgen 1" hidden="1"/>
          <p:cNvSpPr/>
          <p:nvPr>
            <p:custDataLst>
              <p:tags r:id="rId8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 dirty="0">
              <a:solidFill>
                <a:srgbClr val="000000"/>
              </a:solidFill>
              <a:sym typeface="Tahoma" panose="020B0604030504040204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1F318D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" name="Picture 9" descr="bar"/>
          <p:cNvPicPr>
            <a:picLocks noChangeAspect="1" noChangeArrowheads="1"/>
          </p:cNvPicPr>
          <p:nvPr/>
        </p:nvPicPr>
        <p:blipFill>
          <a:blip r:embed="rId11" cstate="print"/>
          <a:srcRect l="-209" t="59564"/>
          <a:stretch>
            <a:fillRect/>
          </a:stretch>
        </p:blipFill>
        <p:spPr bwMode="auto">
          <a:xfrm>
            <a:off x="-19050" y="538165"/>
            <a:ext cx="9163050" cy="1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dirty="0" err="1" smtClean="0"/>
              <a:t>Click</a:t>
            </a:r>
            <a:r>
              <a:rPr lang="tr-TR" noProof="0" dirty="0" smtClean="0"/>
              <a:t> to </a:t>
            </a:r>
            <a:r>
              <a:rPr lang="tr-TR" noProof="0" dirty="0" err="1" smtClean="0"/>
              <a:t>edit</a:t>
            </a:r>
            <a:r>
              <a:rPr lang="tr-TR" noProof="0" dirty="0" smtClean="0"/>
              <a:t> Master </a:t>
            </a:r>
            <a:r>
              <a:rPr lang="tr-TR" noProof="0" dirty="0" err="1" smtClean="0"/>
              <a:t>title</a:t>
            </a:r>
            <a:r>
              <a:rPr lang="tr-TR" noProof="0" dirty="0" smtClean="0"/>
              <a:t> </a:t>
            </a:r>
            <a:r>
              <a:rPr lang="tr-TR" noProof="0" dirty="0" err="1" smtClean="0"/>
              <a:t>style</a:t>
            </a:r>
            <a:endParaRPr lang="tr-TR" noProof="0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52600"/>
            <a:ext cx="8534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dirty="0" err="1" smtClean="0"/>
              <a:t>Click</a:t>
            </a:r>
            <a:r>
              <a:rPr lang="tr-TR" noProof="0" dirty="0" smtClean="0"/>
              <a:t> to </a:t>
            </a:r>
            <a:r>
              <a:rPr lang="tr-TR" noProof="0" dirty="0" err="1" smtClean="0"/>
              <a:t>edit</a:t>
            </a:r>
            <a:r>
              <a:rPr lang="tr-TR" noProof="0" dirty="0" smtClean="0"/>
              <a:t> Master </a:t>
            </a:r>
            <a:r>
              <a:rPr lang="tr-TR" noProof="0" dirty="0" err="1" smtClean="0"/>
              <a:t>text</a:t>
            </a:r>
            <a:r>
              <a:rPr lang="tr-TR" noProof="0" dirty="0" smtClean="0"/>
              <a:t> </a:t>
            </a:r>
            <a:r>
              <a:rPr lang="tr-TR" noProof="0" dirty="0" err="1" smtClean="0"/>
              <a:t>styles</a:t>
            </a:r>
            <a:endParaRPr lang="tr-TR" noProof="0" dirty="0" smtClean="0"/>
          </a:p>
          <a:p>
            <a:pPr lvl="1"/>
            <a:r>
              <a:rPr lang="tr-TR" noProof="0" dirty="0" smtClean="0"/>
              <a:t>Second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2"/>
            <a:r>
              <a:rPr lang="tr-TR" noProof="0" dirty="0" smtClean="0"/>
              <a:t>Third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3"/>
            <a:r>
              <a:rPr lang="tr-TR" noProof="0" dirty="0" err="1" smtClean="0"/>
              <a:t>Fourth</a:t>
            </a:r>
            <a:r>
              <a:rPr lang="tr-TR" noProof="0" dirty="0" smtClean="0"/>
              <a:t> </a:t>
            </a:r>
            <a:r>
              <a:rPr lang="tr-TR" noProof="0" dirty="0" err="1" smtClean="0"/>
              <a:t>level</a:t>
            </a:r>
            <a:endParaRPr lang="tr-TR" noProof="0" dirty="0" smtClean="0"/>
          </a:p>
          <a:p>
            <a:pPr lvl="4"/>
            <a:r>
              <a:rPr lang="tr-TR" noProof="0" dirty="0" err="1" smtClean="0"/>
              <a:t>Fifth</a:t>
            </a:r>
            <a:r>
              <a:rPr lang="tr-TR" noProof="0" dirty="0" smtClean="0"/>
              <a:t> </a:t>
            </a:r>
            <a:r>
              <a:rPr lang="tr-TR" noProof="0" dirty="0" err="1" smtClean="0"/>
              <a:t>level</a:t>
            </a:r>
            <a:endParaRPr lang="tr-TR" noProof="0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2"/>
            <a:ext cx="838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CBDDEB"/>
                </a:solidFill>
                <a:latin typeface="+mj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 smtClean="0"/>
              <a:t>S</a:t>
            </a:r>
            <a:r>
              <a:rPr lang="tr-TR" dirty="0" err="1" smtClean="0"/>
              <a:t>layt</a:t>
            </a:r>
            <a:r>
              <a:rPr lang="en-GB" dirty="0" smtClean="0"/>
              <a:t> </a:t>
            </a:r>
            <a:fld id="{C39B09D5-369E-45D8-98BF-F8D06858155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>
            <a:off x="8267700" y="95252"/>
            <a:ext cx="0" cy="347663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33" name="Picture 18" descr="Untitled-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66675"/>
            <a:ext cx="12192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608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1F318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1F318D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60000"/>
        </a:buClr>
        <a:buSzPct val="8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318D"/>
        </a:buClr>
        <a:buSzPct val="90000"/>
        <a:buFont typeface="Wingdings" pitchFamily="2" charset="2"/>
        <a:buChar char="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78560"/>
            <a:ext cx="898652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309496"/>
            <a:ext cx="8211184" cy="146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8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4" r:id="rId1"/>
    <p:sldLayoutId id="2147484645" r:id="rId2"/>
    <p:sldLayoutId id="2147484646" r:id="rId3"/>
    <p:sldLayoutId id="2147484647" r:id="rId4"/>
    <p:sldLayoutId id="214748464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8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0" r:id="rId1"/>
    <p:sldLayoutId id="2147484951" r:id="rId2"/>
    <p:sldLayoutId id="2147484952" r:id="rId3"/>
    <p:sldLayoutId id="2147484953" r:id="rId4"/>
    <p:sldLayoutId id="214748495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8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6" r:id="rId1"/>
    <p:sldLayoutId id="2147484957" r:id="rId2"/>
    <p:sldLayoutId id="2147484958" r:id="rId3"/>
    <p:sldLayoutId id="2147484959" r:id="rId4"/>
    <p:sldLayoutId id="21474849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2" r:id="rId1"/>
    <p:sldLayoutId id="2147484963" r:id="rId2"/>
    <p:sldLayoutId id="2147484964" r:id="rId3"/>
    <p:sldLayoutId id="2147484965" r:id="rId4"/>
    <p:sldLayoutId id="214748496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3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8" r:id="rId1"/>
    <p:sldLayoutId id="2147484969" r:id="rId2"/>
    <p:sldLayoutId id="2147484970" r:id="rId3"/>
    <p:sldLayoutId id="2147484971" r:id="rId4"/>
    <p:sldLayoutId id="214748497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5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4" r:id="rId1"/>
    <p:sldLayoutId id="2147484975" r:id="rId2"/>
    <p:sldLayoutId id="2147484976" r:id="rId3"/>
    <p:sldLayoutId id="2147484977" r:id="rId4"/>
    <p:sldLayoutId id="21474849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2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0" r:id="rId1"/>
    <p:sldLayoutId id="2147484981" r:id="rId2"/>
    <p:sldLayoutId id="2147484982" r:id="rId3"/>
    <p:sldLayoutId id="2147484983" r:id="rId4"/>
    <p:sldLayoutId id="214748498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9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3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2" r:id="rId1"/>
    <p:sldLayoutId id="2147484993" r:id="rId2"/>
    <p:sldLayoutId id="2147484994" r:id="rId3"/>
    <p:sldLayoutId id="2147484995" r:id="rId4"/>
    <p:sldLayoutId id="214748499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0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8" r:id="rId1"/>
    <p:sldLayoutId id="2147484999" r:id="rId2"/>
    <p:sldLayoutId id="2147485000" r:id="rId3"/>
    <p:sldLayoutId id="2147485001" r:id="rId4"/>
    <p:sldLayoutId id="21474850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06678"/>
            <a:ext cx="8711565" cy="101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" y="1698117"/>
            <a:ext cx="8606790" cy="3553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8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53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4" r:id="rId1"/>
    <p:sldLayoutId id="2147485005" r:id="rId2"/>
    <p:sldLayoutId id="2147485006" r:id="rId3"/>
    <p:sldLayoutId id="2147485007" r:id="rId4"/>
    <p:sldLayoutId id="214748500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4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0" r:id="rId1"/>
    <p:sldLayoutId id="2147485011" r:id="rId2"/>
    <p:sldLayoutId id="2147485012" r:id="rId3"/>
    <p:sldLayoutId id="2147485013" r:id="rId4"/>
    <p:sldLayoutId id="21474850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7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8" r:id="rId1"/>
    <p:sldLayoutId id="2147485029" r:id="rId2"/>
    <p:sldLayoutId id="2147485030" r:id="rId3"/>
    <p:sldLayoutId id="2147485031" r:id="rId4"/>
    <p:sldLayoutId id="214748503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8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4" r:id="rId1"/>
    <p:sldLayoutId id="2147485035" r:id="rId2"/>
    <p:sldLayoutId id="2147485036" r:id="rId3"/>
    <p:sldLayoutId id="2147485037" r:id="rId4"/>
    <p:sldLayoutId id="214748503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21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2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07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2" r:id="rId1"/>
    <p:sldLayoutId id="2147485053" r:id="rId2"/>
    <p:sldLayoutId id="2147485054" r:id="rId3"/>
    <p:sldLayoutId id="2147485055" r:id="rId4"/>
    <p:sldLayoutId id="21474850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0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8" r:id="rId1"/>
    <p:sldLayoutId id="2147485059" r:id="rId2"/>
    <p:sldLayoutId id="2147485060" r:id="rId3"/>
    <p:sldLayoutId id="2147485061" r:id="rId4"/>
    <p:sldLayoutId id="214748506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7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4" r:id="rId1"/>
    <p:sldLayoutId id="2147485065" r:id="rId2"/>
    <p:sldLayoutId id="2147485066" r:id="rId3"/>
    <p:sldLayoutId id="2147485067" r:id="rId4"/>
    <p:sldLayoutId id="214748506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4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06678"/>
            <a:ext cx="8711565" cy="101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" y="1698117"/>
            <a:ext cx="8606790" cy="3553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7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6" r:id="rId1"/>
    <p:sldLayoutId id="2147485077" r:id="rId2"/>
    <p:sldLayoutId id="2147485078" r:id="rId3"/>
    <p:sldLayoutId id="2147485079" r:id="rId4"/>
    <p:sldLayoutId id="214748508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1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5083" r:id="rId2"/>
    <p:sldLayoutId id="2147485084" r:id="rId3"/>
    <p:sldLayoutId id="2147485085" r:id="rId4"/>
    <p:sldLayoutId id="214748508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9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58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6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8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9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2" r:id="rId1"/>
    <p:sldLayoutId id="2147485113" r:id="rId2"/>
    <p:sldLayoutId id="2147485114" r:id="rId3"/>
    <p:sldLayoutId id="2147485115" r:id="rId4"/>
    <p:sldLayoutId id="214748511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35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8" r:id="rId1"/>
    <p:sldLayoutId id="2147485119" r:id="rId2"/>
    <p:sldLayoutId id="2147485120" r:id="rId3"/>
    <p:sldLayoutId id="2147485121" r:id="rId4"/>
    <p:sldLayoutId id="214748512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8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4" r:id="rId1"/>
    <p:sldLayoutId id="2147485125" r:id="rId2"/>
    <p:sldLayoutId id="2147485126" r:id="rId3"/>
    <p:sldLayoutId id="2147485127" r:id="rId4"/>
    <p:sldLayoutId id="214748512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8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0" r:id="rId1"/>
    <p:sldLayoutId id="2147485131" r:id="rId2"/>
    <p:sldLayoutId id="2147485132" r:id="rId3"/>
    <p:sldLayoutId id="2147485133" r:id="rId4"/>
    <p:sldLayoutId id="214748513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06678"/>
            <a:ext cx="8711565" cy="1016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7845" y="1698117"/>
            <a:ext cx="8606790" cy="3553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2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8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6" r:id="rId1"/>
    <p:sldLayoutId id="2147485137" r:id="rId2"/>
    <p:sldLayoutId id="2147485138" r:id="rId3"/>
    <p:sldLayoutId id="2147485139" r:id="rId4"/>
    <p:sldLayoutId id="214748514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9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2" r:id="rId1"/>
    <p:sldLayoutId id="2147485143" r:id="rId2"/>
    <p:sldLayoutId id="2147485144" r:id="rId3"/>
    <p:sldLayoutId id="2147485145" r:id="rId4"/>
    <p:sldLayoutId id="214748514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2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8" r:id="rId1"/>
    <p:sldLayoutId id="2147485149" r:id="rId2"/>
    <p:sldLayoutId id="2147485150" r:id="rId3"/>
    <p:sldLayoutId id="2147485151" r:id="rId4"/>
    <p:sldLayoutId id="214748515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4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4" r:id="rId1"/>
    <p:sldLayoutId id="2147485155" r:id="rId2"/>
    <p:sldLayoutId id="2147485156" r:id="rId3"/>
    <p:sldLayoutId id="2147485157" r:id="rId4"/>
    <p:sldLayoutId id="214748515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9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0" r:id="rId1"/>
    <p:sldLayoutId id="2147485161" r:id="rId2"/>
    <p:sldLayoutId id="2147485162" r:id="rId3"/>
    <p:sldLayoutId id="2147485163" r:id="rId4"/>
    <p:sldLayoutId id="214748516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16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6" r:id="rId1"/>
    <p:sldLayoutId id="2147485167" r:id="rId2"/>
    <p:sldLayoutId id="2147485168" r:id="rId3"/>
    <p:sldLayoutId id="2147485169" r:id="rId4"/>
    <p:sldLayoutId id="214748517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9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5173" r:id="rId2"/>
    <p:sldLayoutId id="2147485174" r:id="rId3"/>
    <p:sldLayoutId id="2147485175" r:id="rId4"/>
    <p:sldLayoutId id="214748517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1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8" r:id="rId1"/>
    <p:sldLayoutId id="2147485179" r:id="rId2"/>
    <p:sldLayoutId id="2147485180" r:id="rId3"/>
    <p:sldLayoutId id="2147485181" r:id="rId4"/>
    <p:sldLayoutId id="214748518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7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4" r:id="rId1"/>
    <p:sldLayoutId id="2147485185" r:id="rId2"/>
    <p:sldLayoutId id="2147485186" r:id="rId3"/>
    <p:sldLayoutId id="2147485187" r:id="rId4"/>
    <p:sldLayoutId id="214748518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48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0" r:id="rId1"/>
    <p:sldLayoutId id="2147485191" r:id="rId2"/>
    <p:sldLayoutId id="2147485192" r:id="rId3"/>
    <p:sldLayoutId id="2147485193" r:id="rId4"/>
    <p:sldLayoutId id="214748519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702945"/>
            <a:ext cx="8986520" cy="10623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264665"/>
            <a:ext cx="8486775" cy="2337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9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33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197" r:id="rId2"/>
    <p:sldLayoutId id="2147485198" r:id="rId3"/>
    <p:sldLayoutId id="2147485199" r:id="rId4"/>
    <p:sldLayoutId id="214748520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0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2" r:id="rId1"/>
    <p:sldLayoutId id="2147485203" r:id="rId2"/>
    <p:sldLayoutId id="2147485204" r:id="rId3"/>
    <p:sldLayoutId id="2147485205" r:id="rId4"/>
    <p:sldLayoutId id="214748520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6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209" r:id="rId2"/>
    <p:sldLayoutId id="2147485210" r:id="rId3"/>
    <p:sldLayoutId id="2147485211" r:id="rId4"/>
    <p:sldLayoutId id="214748521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0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3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6" r:id="rId1"/>
    <p:sldLayoutId id="2147485227" r:id="rId2"/>
    <p:sldLayoutId id="2147485228" r:id="rId3"/>
    <p:sldLayoutId id="2147485229" r:id="rId4"/>
    <p:sldLayoutId id="214748523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5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25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  <p:sldLayoutId id="2147485240" r:id="rId3"/>
    <p:sldLayoutId id="2147485241" r:id="rId4"/>
    <p:sldLayoutId id="214748524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4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4" r:id="rId1"/>
    <p:sldLayoutId id="2147485245" r:id="rId2"/>
    <p:sldLayoutId id="2147485246" r:id="rId3"/>
    <p:sldLayoutId id="2147485247" r:id="rId4"/>
    <p:sldLayoutId id="214748524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7637" y="832230"/>
            <a:ext cx="894872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2293"/>
            <a:ext cx="8376919" cy="1842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0" r:id="rId1"/>
    <p:sldLayoutId id="2147485251" r:id="rId2"/>
    <p:sldLayoutId id="2147485252" r:id="rId3"/>
    <p:sldLayoutId id="2147485253" r:id="rId4"/>
    <p:sldLayoutId id="214748525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78560"/>
            <a:ext cx="898652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1078"/>
            <a:ext cx="8376919" cy="1843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9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78560"/>
            <a:ext cx="898652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3540" y="1571078"/>
            <a:ext cx="8376919" cy="1843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9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78560"/>
            <a:ext cx="898652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309496"/>
            <a:ext cx="8211184" cy="146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3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2" r:id="rId1"/>
    <p:sldLayoutId id="2147484633" r:id="rId2"/>
    <p:sldLayoutId id="2147484634" r:id="rId3"/>
    <p:sldLayoutId id="2147484635" r:id="rId4"/>
    <p:sldLayoutId id="214748463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33400"/>
          </a:xfrm>
          <a:custGeom>
            <a:avLst/>
            <a:gdLst/>
            <a:ahLst/>
            <a:cxnLst/>
            <a:rect l="l" t="t" r="r" b="b"/>
            <a:pathLst>
              <a:path w="9144000" h="533400">
                <a:moveTo>
                  <a:pt x="9144000" y="0"/>
                </a:moveTo>
                <a:lnTo>
                  <a:pt x="0" y="0"/>
                </a:lnTo>
                <a:lnTo>
                  <a:pt x="0" y="533400"/>
                </a:lnTo>
                <a:lnTo>
                  <a:pt x="9144000" y="5334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08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0" y="537972"/>
            <a:ext cx="9143935" cy="1478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g object 18"/>
          <p:cNvSpPr/>
          <p:nvPr/>
        </p:nvSpPr>
        <p:spPr>
          <a:xfrm>
            <a:off x="8268461" y="96773"/>
            <a:ext cx="0" cy="347980"/>
          </a:xfrm>
          <a:custGeom>
            <a:avLst/>
            <a:gdLst/>
            <a:ahLst/>
            <a:cxnLst/>
            <a:rect l="l" t="t" r="r" b="b"/>
            <a:pathLst>
              <a:path h="347980">
                <a:moveTo>
                  <a:pt x="0" y="0"/>
                </a:moveTo>
                <a:lnTo>
                  <a:pt x="0" y="347472"/>
                </a:lnTo>
              </a:path>
            </a:pathLst>
          </a:custGeom>
          <a:ln w="3200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g object 19"/>
          <p:cNvSpPr/>
          <p:nvPr/>
        </p:nvSpPr>
        <p:spPr>
          <a:xfrm>
            <a:off x="228600" y="67056"/>
            <a:ext cx="1219200" cy="431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678560"/>
            <a:ext cx="898652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8739" y="1309496"/>
            <a:ext cx="8211184" cy="1466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1F308D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5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9.xml"/><Relationship Id="rId16" Type="http://schemas.openxmlformats.org/officeDocument/2006/relationships/image" Target="../media/image17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em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migazete.gov.tr/eskiler/2021/04/20210430M1-1.htm" TargetMode="External"/><Relationship Id="rId1" Type="http://schemas.openxmlformats.org/officeDocument/2006/relationships/slideLayout" Target="../slideLayouts/slideLayout2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tags" Target="../tags/tag22.xml"/><Relationship Id="rId18" Type="http://schemas.openxmlformats.org/officeDocument/2006/relationships/tags" Target="../tags/tag27.xml"/><Relationship Id="rId26" Type="http://schemas.openxmlformats.org/officeDocument/2006/relationships/tags" Target="../tags/tag35.xml"/><Relationship Id="rId39" Type="http://schemas.openxmlformats.org/officeDocument/2006/relationships/tags" Target="../tags/tag48.xml"/><Relationship Id="rId21" Type="http://schemas.openxmlformats.org/officeDocument/2006/relationships/tags" Target="../tags/tag30.xml"/><Relationship Id="rId34" Type="http://schemas.openxmlformats.org/officeDocument/2006/relationships/tags" Target="../tags/tag43.xml"/><Relationship Id="rId42" Type="http://schemas.openxmlformats.org/officeDocument/2006/relationships/notesSlide" Target="../notesSlides/notesSlide1.xml"/><Relationship Id="rId47" Type="http://schemas.openxmlformats.org/officeDocument/2006/relationships/chart" Target="../charts/chart3.xml"/><Relationship Id="rId50" Type="http://schemas.openxmlformats.org/officeDocument/2006/relationships/chart" Target="../charts/chart6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6" Type="http://schemas.openxmlformats.org/officeDocument/2006/relationships/tags" Target="../tags/tag25.xml"/><Relationship Id="rId29" Type="http://schemas.openxmlformats.org/officeDocument/2006/relationships/tags" Target="../tags/tag38.xml"/><Relationship Id="rId11" Type="http://schemas.openxmlformats.org/officeDocument/2006/relationships/tags" Target="../tags/tag20.xml"/><Relationship Id="rId24" Type="http://schemas.openxmlformats.org/officeDocument/2006/relationships/tags" Target="../tags/tag33.xml"/><Relationship Id="rId32" Type="http://schemas.openxmlformats.org/officeDocument/2006/relationships/tags" Target="../tags/tag41.xml"/><Relationship Id="rId37" Type="http://schemas.openxmlformats.org/officeDocument/2006/relationships/tags" Target="../tags/tag46.xml"/><Relationship Id="rId40" Type="http://schemas.openxmlformats.org/officeDocument/2006/relationships/tags" Target="../tags/tag49.xml"/><Relationship Id="rId45" Type="http://schemas.openxmlformats.org/officeDocument/2006/relationships/chart" Target="../charts/chart1.xml"/><Relationship Id="rId5" Type="http://schemas.openxmlformats.org/officeDocument/2006/relationships/tags" Target="../tags/tag14.xml"/><Relationship Id="rId15" Type="http://schemas.openxmlformats.org/officeDocument/2006/relationships/tags" Target="../tags/tag24.xml"/><Relationship Id="rId23" Type="http://schemas.openxmlformats.org/officeDocument/2006/relationships/tags" Target="../tags/tag32.xml"/><Relationship Id="rId28" Type="http://schemas.openxmlformats.org/officeDocument/2006/relationships/tags" Target="../tags/tag37.xml"/><Relationship Id="rId36" Type="http://schemas.openxmlformats.org/officeDocument/2006/relationships/tags" Target="../tags/tag45.xml"/><Relationship Id="rId49" Type="http://schemas.openxmlformats.org/officeDocument/2006/relationships/chart" Target="../charts/chart5.xml"/><Relationship Id="rId10" Type="http://schemas.openxmlformats.org/officeDocument/2006/relationships/tags" Target="../tags/tag19.xml"/><Relationship Id="rId19" Type="http://schemas.openxmlformats.org/officeDocument/2006/relationships/tags" Target="../tags/tag28.xml"/><Relationship Id="rId31" Type="http://schemas.openxmlformats.org/officeDocument/2006/relationships/tags" Target="../tags/tag40.xml"/><Relationship Id="rId44" Type="http://schemas.openxmlformats.org/officeDocument/2006/relationships/image" Target="../media/image7.emf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tags" Target="../tags/tag23.xml"/><Relationship Id="rId22" Type="http://schemas.openxmlformats.org/officeDocument/2006/relationships/tags" Target="../tags/tag31.xml"/><Relationship Id="rId27" Type="http://schemas.openxmlformats.org/officeDocument/2006/relationships/tags" Target="../tags/tag36.xml"/><Relationship Id="rId30" Type="http://schemas.openxmlformats.org/officeDocument/2006/relationships/tags" Target="../tags/tag39.xml"/><Relationship Id="rId35" Type="http://schemas.openxmlformats.org/officeDocument/2006/relationships/tags" Target="../tags/tag44.xml"/><Relationship Id="rId43" Type="http://schemas.openxmlformats.org/officeDocument/2006/relationships/oleObject" Target="../embeddings/oleObject7.bin"/><Relationship Id="rId48" Type="http://schemas.openxmlformats.org/officeDocument/2006/relationships/chart" Target="../charts/chart4.xml"/><Relationship Id="rId8" Type="http://schemas.openxmlformats.org/officeDocument/2006/relationships/tags" Target="../tags/tag17.xml"/><Relationship Id="rId3" Type="http://schemas.openxmlformats.org/officeDocument/2006/relationships/tags" Target="../tags/tag12.xml"/><Relationship Id="rId12" Type="http://schemas.openxmlformats.org/officeDocument/2006/relationships/tags" Target="../tags/tag21.xml"/><Relationship Id="rId17" Type="http://schemas.openxmlformats.org/officeDocument/2006/relationships/tags" Target="../tags/tag26.xml"/><Relationship Id="rId25" Type="http://schemas.openxmlformats.org/officeDocument/2006/relationships/tags" Target="../tags/tag34.xml"/><Relationship Id="rId33" Type="http://schemas.openxmlformats.org/officeDocument/2006/relationships/tags" Target="../tags/tag42.xml"/><Relationship Id="rId38" Type="http://schemas.openxmlformats.org/officeDocument/2006/relationships/tags" Target="../tags/tag47.xml"/><Relationship Id="rId46" Type="http://schemas.openxmlformats.org/officeDocument/2006/relationships/chart" Target="../charts/chart2.xml"/><Relationship Id="rId20" Type="http://schemas.openxmlformats.org/officeDocument/2006/relationships/tags" Target="../tags/tag29.xml"/><Relationship Id="rId41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tags" Target="../tags/tag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2.xml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26" Type="http://schemas.openxmlformats.org/officeDocument/2006/relationships/tags" Target="../tags/tag75.xml"/><Relationship Id="rId3" Type="http://schemas.openxmlformats.org/officeDocument/2006/relationships/tags" Target="../tags/tag52.xml"/><Relationship Id="rId21" Type="http://schemas.openxmlformats.org/officeDocument/2006/relationships/tags" Target="../tags/tag70.xml"/><Relationship Id="rId34" Type="http://schemas.openxmlformats.org/officeDocument/2006/relationships/chart" Target="../charts/chart7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tags" Target="../tags/tag66.xml"/><Relationship Id="rId25" Type="http://schemas.openxmlformats.org/officeDocument/2006/relationships/tags" Target="../tags/tag74.xml"/><Relationship Id="rId33" Type="http://schemas.openxmlformats.org/officeDocument/2006/relationships/image" Target="../media/image7.emf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20" Type="http://schemas.openxmlformats.org/officeDocument/2006/relationships/tags" Target="../tags/tag69.xml"/><Relationship Id="rId29" Type="http://schemas.openxmlformats.org/officeDocument/2006/relationships/tags" Target="../tags/tag78.xml"/><Relationship Id="rId1" Type="http://schemas.openxmlformats.org/officeDocument/2006/relationships/vmlDrawing" Target="../drawings/vmlDrawing9.v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24" Type="http://schemas.openxmlformats.org/officeDocument/2006/relationships/tags" Target="../tags/tag73.xml"/><Relationship Id="rId32" Type="http://schemas.openxmlformats.org/officeDocument/2006/relationships/oleObject" Target="../embeddings/oleObject9.bin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23" Type="http://schemas.openxmlformats.org/officeDocument/2006/relationships/tags" Target="../tags/tag72.xml"/><Relationship Id="rId28" Type="http://schemas.openxmlformats.org/officeDocument/2006/relationships/tags" Target="../tags/tag77.xml"/><Relationship Id="rId10" Type="http://schemas.openxmlformats.org/officeDocument/2006/relationships/tags" Target="../tags/tag59.xml"/><Relationship Id="rId19" Type="http://schemas.openxmlformats.org/officeDocument/2006/relationships/tags" Target="../tags/tag68.xml"/><Relationship Id="rId31" Type="http://schemas.openxmlformats.org/officeDocument/2006/relationships/notesSlide" Target="../notesSlides/notesSlide3.xml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Relationship Id="rId22" Type="http://schemas.openxmlformats.org/officeDocument/2006/relationships/tags" Target="../tags/tag71.xml"/><Relationship Id="rId27" Type="http://schemas.openxmlformats.org/officeDocument/2006/relationships/tags" Target="../tags/tag76.xml"/><Relationship Id="rId30" Type="http://schemas.openxmlformats.org/officeDocument/2006/relationships/slideLayout" Target="../slideLayouts/slideLayout2.xml"/><Relationship Id="rId35" Type="http://schemas.openxmlformats.org/officeDocument/2006/relationships/chart" Target="../charts/chart8.xml"/><Relationship Id="rId8" Type="http://schemas.openxmlformats.org/officeDocument/2006/relationships/tags" Target="../tags/tag5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oleObject" Target="../embeddings/oleObject10.bin"/><Relationship Id="rId3" Type="http://schemas.openxmlformats.org/officeDocument/2006/relationships/tags" Target="../tags/tag80.xml"/><Relationship Id="rId21" Type="http://schemas.openxmlformats.org/officeDocument/2006/relationships/chart" Target="../charts/chart10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79.xml"/><Relationship Id="rId16" Type="http://schemas.openxmlformats.org/officeDocument/2006/relationships/slideLayout" Target="../slideLayouts/slideLayout2.xml"/><Relationship Id="rId20" Type="http://schemas.openxmlformats.org/officeDocument/2006/relationships/chart" Target="../charts/chart9.xml"/><Relationship Id="rId1" Type="http://schemas.openxmlformats.org/officeDocument/2006/relationships/vmlDrawing" Target="../drawings/vmlDrawing10.v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chart" Target="../charts/chart13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chart" Target="../charts/chart12.xml"/><Relationship Id="rId10" Type="http://schemas.openxmlformats.org/officeDocument/2006/relationships/tags" Target="../tags/tag87.xml"/><Relationship Id="rId19" Type="http://schemas.openxmlformats.org/officeDocument/2006/relationships/image" Target="../media/image7.emf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chart" Target="../charts/char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1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13" Type="http://schemas.openxmlformats.org/officeDocument/2006/relationships/tags" Target="../tags/tag105.xml"/><Relationship Id="rId18" Type="http://schemas.openxmlformats.org/officeDocument/2006/relationships/tags" Target="../tags/tag110.xml"/><Relationship Id="rId26" Type="http://schemas.openxmlformats.org/officeDocument/2006/relationships/tags" Target="../tags/tag118.xml"/><Relationship Id="rId3" Type="http://schemas.openxmlformats.org/officeDocument/2006/relationships/tags" Target="../tags/tag95.xml"/><Relationship Id="rId21" Type="http://schemas.openxmlformats.org/officeDocument/2006/relationships/tags" Target="../tags/tag113.xml"/><Relationship Id="rId7" Type="http://schemas.openxmlformats.org/officeDocument/2006/relationships/tags" Target="../tags/tag99.xml"/><Relationship Id="rId12" Type="http://schemas.openxmlformats.org/officeDocument/2006/relationships/tags" Target="../tags/tag104.xml"/><Relationship Id="rId17" Type="http://schemas.openxmlformats.org/officeDocument/2006/relationships/tags" Target="../tags/tag109.xml"/><Relationship Id="rId25" Type="http://schemas.openxmlformats.org/officeDocument/2006/relationships/tags" Target="../tags/tag117.xml"/><Relationship Id="rId2" Type="http://schemas.openxmlformats.org/officeDocument/2006/relationships/tags" Target="../tags/tag94.xml"/><Relationship Id="rId16" Type="http://schemas.openxmlformats.org/officeDocument/2006/relationships/tags" Target="../tags/tag108.xml"/><Relationship Id="rId20" Type="http://schemas.openxmlformats.org/officeDocument/2006/relationships/tags" Target="../tags/tag112.xml"/><Relationship Id="rId29" Type="http://schemas.openxmlformats.org/officeDocument/2006/relationships/oleObject" Target="../embeddings/oleObject12.bin"/><Relationship Id="rId1" Type="http://schemas.openxmlformats.org/officeDocument/2006/relationships/vmlDrawing" Target="../drawings/vmlDrawing12.vml"/><Relationship Id="rId6" Type="http://schemas.openxmlformats.org/officeDocument/2006/relationships/tags" Target="../tags/tag98.xml"/><Relationship Id="rId11" Type="http://schemas.openxmlformats.org/officeDocument/2006/relationships/tags" Target="../tags/tag103.xml"/><Relationship Id="rId24" Type="http://schemas.openxmlformats.org/officeDocument/2006/relationships/tags" Target="../tags/tag116.xml"/><Relationship Id="rId32" Type="http://schemas.openxmlformats.org/officeDocument/2006/relationships/chart" Target="../charts/chart15.xml"/><Relationship Id="rId5" Type="http://schemas.openxmlformats.org/officeDocument/2006/relationships/tags" Target="../tags/tag97.xml"/><Relationship Id="rId15" Type="http://schemas.openxmlformats.org/officeDocument/2006/relationships/tags" Target="../tags/tag107.xml"/><Relationship Id="rId23" Type="http://schemas.openxmlformats.org/officeDocument/2006/relationships/tags" Target="../tags/tag115.xml"/><Relationship Id="rId28" Type="http://schemas.openxmlformats.org/officeDocument/2006/relationships/notesSlide" Target="../notesSlides/notesSlide5.xml"/><Relationship Id="rId10" Type="http://schemas.openxmlformats.org/officeDocument/2006/relationships/tags" Target="../tags/tag102.xml"/><Relationship Id="rId19" Type="http://schemas.openxmlformats.org/officeDocument/2006/relationships/tags" Target="../tags/tag111.xml"/><Relationship Id="rId31" Type="http://schemas.openxmlformats.org/officeDocument/2006/relationships/chart" Target="../charts/chart14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4" Type="http://schemas.openxmlformats.org/officeDocument/2006/relationships/tags" Target="../tags/tag106.xml"/><Relationship Id="rId22" Type="http://schemas.openxmlformats.org/officeDocument/2006/relationships/tags" Target="../tags/tag114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7.emf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tags" Target="../tags/tag130.xml"/><Relationship Id="rId18" Type="http://schemas.openxmlformats.org/officeDocument/2006/relationships/tags" Target="../tags/tag135.xml"/><Relationship Id="rId26" Type="http://schemas.openxmlformats.org/officeDocument/2006/relationships/tags" Target="../tags/tag143.xml"/><Relationship Id="rId39" Type="http://schemas.openxmlformats.org/officeDocument/2006/relationships/slideLayout" Target="../slideLayouts/slideLayout2.xml"/><Relationship Id="rId21" Type="http://schemas.openxmlformats.org/officeDocument/2006/relationships/tags" Target="../tags/tag138.xml"/><Relationship Id="rId34" Type="http://schemas.openxmlformats.org/officeDocument/2006/relationships/tags" Target="../tags/tag151.xml"/><Relationship Id="rId42" Type="http://schemas.openxmlformats.org/officeDocument/2006/relationships/image" Target="../media/image7.emf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6" Type="http://schemas.openxmlformats.org/officeDocument/2006/relationships/tags" Target="../tags/tag133.xml"/><Relationship Id="rId20" Type="http://schemas.openxmlformats.org/officeDocument/2006/relationships/tags" Target="../tags/tag137.xml"/><Relationship Id="rId29" Type="http://schemas.openxmlformats.org/officeDocument/2006/relationships/tags" Target="../tags/tag146.xml"/><Relationship Id="rId41" Type="http://schemas.openxmlformats.org/officeDocument/2006/relationships/oleObject" Target="../embeddings/oleObject13.bin"/><Relationship Id="rId1" Type="http://schemas.openxmlformats.org/officeDocument/2006/relationships/vmlDrawing" Target="../drawings/vmlDrawing13.vml"/><Relationship Id="rId6" Type="http://schemas.openxmlformats.org/officeDocument/2006/relationships/tags" Target="../tags/tag123.xml"/><Relationship Id="rId11" Type="http://schemas.openxmlformats.org/officeDocument/2006/relationships/tags" Target="../tags/tag128.xml"/><Relationship Id="rId24" Type="http://schemas.openxmlformats.org/officeDocument/2006/relationships/tags" Target="../tags/tag141.xml"/><Relationship Id="rId32" Type="http://schemas.openxmlformats.org/officeDocument/2006/relationships/tags" Target="../tags/tag149.xml"/><Relationship Id="rId37" Type="http://schemas.openxmlformats.org/officeDocument/2006/relationships/tags" Target="../tags/tag154.xml"/><Relationship Id="rId40" Type="http://schemas.openxmlformats.org/officeDocument/2006/relationships/notesSlide" Target="../notesSlides/notesSlide6.xml"/><Relationship Id="rId5" Type="http://schemas.openxmlformats.org/officeDocument/2006/relationships/tags" Target="../tags/tag122.xml"/><Relationship Id="rId15" Type="http://schemas.openxmlformats.org/officeDocument/2006/relationships/tags" Target="../tags/tag132.xml"/><Relationship Id="rId23" Type="http://schemas.openxmlformats.org/officeDocument/2006/relationships/tags" Target="../tags/tag140.xml"/><Relationship Id="rId28" Type="http://schemas.openxmlformats.org/officeDocument/2006/relationships/tags" Target="../tags/tag145.xml"/><Relationship Id="rId36" Type="http://schemas.openxmlformats.org/officeDocument/2006/relationships/tags" Target="../tags/tag153.xml"/><Relationship Id="rId10" Type="http://schemas.openxmlformats.org/officeDocument/2006/relationships/tags" Target="../tags/tag127.xml"/><Relationship Id="rId19" Type="http://schemas.openxmlformats.org/officeDocument/2006/relationships/tags" Target="../tags/tag136.xml"/><Relationship Id="rId31" Type="http://schemas.openxmlformats.org/officeDocument/2006/relationships/tags" Target="../tags/tag148.xml"/><Relationship Id="rId4" Type="http://schemas.openxmlformats.org/officeDocument/2006/relationships/tags" Target="../tags/tag121.xml"/><Relationship Id="rId9" Type="http://schemas.openxmlformats.org/officeDocument/2006/relationships/tags" Target="../tags/tag126.xml"/><Relationship Id="rId14" Type="http://schemas.openxmlformats.org/officeDocument/2006/relationships/tags" Target="../tags/tag131.xml"/><Relationship Id="rId22" Type="http://schemas.openxmlformats.org/officeDocument/2006/relationships/tags" Target="../tags/tag139.xml"/><Relationship Id="rId27" Type="http://schemas.openxmlformats.org/officeDocument/2006/relationships/tags" Target="../tags/tag144.xml"/><Relationship Id="rId30" Type="http://schemas.openxmlformats.org/officeDocument/2006/relationships/tags" Target="../tags/tag147.xml"/><Relationship Id="rId35" Type="http://schemas.openxmlformats.org/officeDocument/2006/relationships/tags" Target="../tags/tag152.xml"/><Relationship Id="rId43" Type="http://schemas.openxmlformats.org/officeDocument/2006/relationships/chart" Target="../charts/chart16.xml"/><Relationship Id="rId8" Type="http://schemas.openxmlformats.org/officeDocument/2006/relationships/tags" Target="../tags/tag125.xml"/><Relationship Id="rId3" Type="http://schemas.openxmlformats.org/officeDocument/2006/relationships/tags" Target="../tags/tag120.xml"/><Relationship Id="rId12" Type="http://schemas.openxmlformats.org/officeDocument/2006/relationships/tags" Target="../tags/tag129.xml"/><Relationship Id="rId17" Type="http://schemas.openxmlformats.org/officeDocument/2006/relationships/tags" Target="../tags/tag134.xml"/><Relationship Id="rId25" Type="http://schemas.openxmlformats.org/officeDocument/2006/relationships/tags" Target="../tags/tag142.xml"/><Relationship Id="rId33" Type="http://schemas.openxmlformats.org/officeDocument/2006/relationships/tags" Target="../tags/tag150.xml"/><Relationship Id="rId38" Type="http://schemas.openxmlformats.org/officeDocument/2006/relationships/tags" Target="../tags/tag155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13" Type="http://schemas.openxmlformats.org/officeDocument/2006/relationships/tags" Target="../tags/tag167.xml"/><Relationship Id="rId18" Type="http://schemas.openxmlformats.org/officeDocument/2006/relationships/chart" Target="../charts/chart17.xml"/><Relationship Id="rId3" Type="http://schemas.openxmlformats.org/officeDocument/2006/relationships/tags" Target="../tags/tag157.xml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image" Target="../media/image7.emf"/><Relationship Id="rId2" Type="http://schemas.openxmlformats.org/officeDocument/2006/relationships/tags" Target="../tags/tag156.xml"/><Relationship Id="rId16" Type="http://schemas.openxmlformats.org/officeDocument/2006/relationships/oleObject" Target="../embeddings/oleObject14.bin"/><Relationship Id="rId20" Type="http://schemas.openxmlformats.org/officeDocument/2006/relationships/chart" Target="../charts/chart19.xml"/><Relationship Id="rId1" Type="http://schemas.openxmlformats.org/officeDocument/2006/relationships/vmlDrawing" Target="../drawings/vmlDrawing14.v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5" Type="http://schemas.openxmlformats.org/officeDocument/2006/relationships/tags" Target="../tags/tag159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64.xml"/><Relationship Id="rId19" Type="http://schemas.openxmlformats.org/officeDocument/2006/relationships/chart" Target="../charts/chart18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tags" Target="../tags/tag16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2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0.xml"/><Relationship Id="rId1" Type="http://schemas.openxmlformats.org/officeDocument/2006/relationships/vmlDrawing" Target="../drawings/vmlDrawing16.vml"/><Relationship Id="rId6" Type="http://schemas.openxmlformats.org/officeDocument/2006/relationships/chart" Target="../charts/chart21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6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7.bin"/></Relationships>
</file>

<file path=ppt/slides/_rels/slide75.xml.rels><?xml version="1.0" encoding="UTF-8" standalone="yes"?>
<Relationships xmlns="http://schemas.openxmlformats.org/package/2006/relationships"><Relationship Id="rId13" Type="http://schemas.openxmlformats.org/officeDocument/2006/relationships/tags" Target="../tags/tag183.xml"/><Relationship Id="rId18" Type="http://schemas.openxmlformats.org/officeDocument/2006/relationships/tags" Target="../tags/tag188.xml"/><Relationship Id="rId26" Type="http://schemas.openxmlformats.org/officeDocument/2006/relationships/tags" Target="../tags/tag196.xml"/><Relationship Id="rId39" Type="http://schemas.openxmlformats.org/officeDocument/2006/relationships/slideLayout" Target="../slideLayouts/slideLayout2.xml"/><Relationship Id="rId21" Type="http://schemas.openxmlformats.org/officeDocument/2006/relationships/tags" Target="../tags/tag191.xml"/><Relationship Id="rId34" Type="http://schemas.openxmlformats.org/officeDocument/2006/relationships/tags" Target="../tags/tag204.xml"/><Relationship Id="rId42" Type="http://schemas.openxmlformats.org/officeDocument/2006/relationships/chart" Target="../charts/chart26.xml"/><Relationship Id="rId7" Type="http://schemas.openxmlformats.org/officeDocument/2006/relationships/tags" Target="../tags/tag177.xml"/><Relationship Id="rId2" Type="http://schemas.openxmlformats.org/officeDocument/2006/relationships/tags" Target="../tags/tag172.xml"/><Relationship Id="rId16" Type="http://schemas.openxmlformats.org/officeDocument/2006/relationships/tags" Target="../tags/tag186.xml"/><Relationship Id="rId20" Type="http://schemas.openxmlformats.org/officeDocument/2006/relationships/tags" Target="../tags/tag190.xml"/><Relationship Id="rId29" Type="http://schemas.openxmlformats.org/officeDocument/2006/relationships/tags" Target="../tags/tag199.xml"/><Relationship Id="rId41" Type="http://schemas.openxmlformats.org/officeDocument/2006/relationships/image" Target="../media/image7.emf"/><Relationship Id="rId1" Type="http://schemas.openxmlformats.org/officeDocument/2006/relationships/vmlDrawing" Target="../drawings/vmlDrawing18.vml"/><Relationship Id="rId6" Type="http://schemas.openxmlformats.org/officeDocument/2006/relationships/tags" Target="../tags/tag176.xml"/><Relationship Id="rId11" Type="http://schemas.openxmlformats.org/officeDocument/2006/relationships/tags" Target="../tags/tag181.xml"/><Relationship Id="rId24" Type="http://schemas.openxmlformats.org/officeDocument/2006/relationships/tags" Target="../tags/tag194.xml"/><Relationship Id="rId32" Type="http://schemas.openxmlformats.org/officeDocument/2006/relationships/tags" Target="../tags/tag202.xml"/><Relationship Id="rId37" Type="http://schemas.openxmlformats.org/officeDocument/2006/relationships/tags" Target="../tags/tag207.xml"/><Relationship Id="rId40" Type="http://schemas.openxmlformats.org/officeDocument/2006/relationships/oleObject" Target="../embeddings/oleObject18.bin"/><Relationship Id="rId5" Type="http://schemas.openxmlformats.org/officeDocument/2006/relationships/tags" Target="../tags/tag175.xml"/><Relationship Id="rId15" Type="http://schemas.openxmlformats.org/officeDocument/2006/relationships/tags" Target="../tags/tag185.xml"/><Relationship Id="rId23" Type="http://schemas.openxmlformats.org/officeDocument/2006/relationships/tags" Target="../tags/tag193.xml"/><Relationship Id="rId28" Type="http://schemas.openxmlformats.org/officeDocument/2006/relationships/tags" Target="../tags/tag198.xml"/><Relationship Id="rId36" Type="http://schemas.openxmlformats.org/officeDocument/2006/relationships/tags" Target="../tags/tag206.xml"/><Relationship Id="rId10" Type="http://schemas.openxmlformats.org/officeDocument/2006/relationships/tags" Target="../tags/tag180.xml"/><Relationship Id="rId19" Type="http://schemas.openxmlformats.org/officeDocument/2006/relationships/tags" Target="../tags/tag189.xml"/><Relationship Id="rId31" Type="http://schemas.openxmlformats.org/officeDocument/2006/relationships/tags" Target="../tags/tag201.xml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tags" Target="../tags/tag184.xml"/><Relationship Id="rId22" Type="http://schemas.openxmlformats.org/officeDocument/2006/relationships/tags" Target="../tags/tag192.xml"/><Relationship Id="rId27" Type="http://schemas.openxmlformats.org/officeDocument/2006/relationships/tags" Target="../tags/tag197.xml"/><Relationship Id="rId30" Type="http://schemas.openxmlformats.org/officeDocument/2006/relationships/tags" Target="../tags/tag200.xml"/><Relationship Id="rId35" Type="http://schemas.openxmlformats.org/officeDocument/2006/relationships/tags" Target="../tags/tag205.xml"/><Relationship Id="rId43" Type="http://schemas.openxmlformats.org/officeDocument/2006/relationships/chart" Target="../charts/chart27.xml"/><Relationship Id="rId8" Type="http://schemas.openxmlformats.org/officeDocument/2006/relationships/tags" Target="../tags/tag178.xml"/><Relationship Id="rId3" Type="http://schemas.openxmlformats.org/officeDocument/2006/relationships/tags" Target="../tags/tag173.xml"/><Relationship Id="rId12" Type="http://schemas.openxmlformats.org/officeDocument/2006/relationships/tags" Target="../tags/tag182.xml"/><Relationship Id="rId17" Type="http://schemas.openxmlformats.org/officeDocument/2006/relationships/tags" Target="../tags/tag187.xml"/><Relationship Id="rId25" Type="http://schemas.openxmlformats.org/officeDocument/2006/relationships/tags" Target="../tags/tag195.xml"/><Relationship Id="rId33" Type="http://schemas.openxmlformats.org/officeDocument/2006/relationships/tags" Target="../tags/tag203.xml"/><Relationship Id="rId38" Type="http://schemas.openxmlformats.org/officeDocument/2006/relationships/tags" Target="../tags/tag208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tags" Target="../tags/tag220.xml"/><Relationship Id="rId18" Type="http://schemas.openxmlformats.org/officeDocument/2006/relationships/chart" Target="../charts/chart29.xml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tags" Target="../tags/tag219.xml"/><Relationship Id="rId17" Type="http://schemas.openxmlformats.org/officeDocument/2006/relationships/chart" Target="../charts/chart28.xml"/><Relationship Id="rId2" Type="http://schemas.openxmlformats.org/officeDocument/2006/relationships/tags" Target="../tags/tag209.xml"/><Relationship Id="rId16" Type="http://schemas.openxmlformats.org/officeDocument/2006/relationships/image" Target="../media/image7.emf"/><Relationship Id="rId1" Type="http://schemas.openxmlformats.org/officeDocument/2006/relationships/vmlDrawing" Target="../drawings/vmlDrawing19.vml"/><Relationship Id="rId6" Type="http://schemas.openxmlformats.org/officeDocument/2006/relationships/tags" Target="../tags/tag213.xml"/><Relationship Id="rId11" Type="http://schemas.openxmlformats.org/officeDocument/2006/relationships/tags" Target="../tags/tag218.xml"/><Relationship Id="rId5" Type="http://schemas.openxmlformats.org/officeDocument/2006/relationships/tags" Target="../tags/tag212.xml"/><Relationship Id="rId15" Type="http://schemas.openxmlformats.org/officeDocument/2006/relationships/oleObject" Target="../embeddings/oleObject19.bin"/><Relationship Id="rId10" Type="http://schemas.openxmlformats.org/officeDocument/2006/relationships/tags" Target="../tags/tag217.xml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tags" Target="../tags/tag258.xm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42" Type="http://schemas.openxmlformats.org/officeDocument/2006/relationships/oleObject" Target="../embeddings/oleObject20.bin"/><Relationship Id="rId7" Type="http://schemas.openxmlformats.org/officeDocument/2006/relationships/tags" Target="../tags/tag226.xml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41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tags" Target="../tags/tag256.xml"/><Relationship Id="rId40" Type="http://schemas.openxmlformats.org/officeDocument/2006/relationships/tags" Target="../tags/tag259.xm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tags" Target="../tags/tag25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4" Type="http://schemas.openxmlformats.org/officeDocument/2006/relationships/chart" Target="../charts/chart3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Relationship Id="rId43" Type="http://schemas.openxmlformats.org/officeDocument/2006/relationships/image" Target="../media/image7.emf"/><Relationship Id="rId8" Type="http://schemas.openxmlformats.org/officeDocument/2006/relationships/tags" Target="../tags/tag227.xml"/><Relationship Id="rId3" Type="http://schemas.openxmlformats.org/officeDocument/2006/relationships/tags" Target="../tags/tag222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tags" Target="../tags/tag25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Nesne 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1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6 Başlık"/>
          <p:cNvSpPr txBox="1">
            <a:spLocks/>
          </p:cNvSpPr>
          <p:nvPr/>
        </p:nvSpPr>
        <p:spPr>
          <a:xfrm>
            <a:off x="537358" y="2468965"/>
            <a:ext cx="8318863" cy="19681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3600" b="1" dirty="0" smtClean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Akademik Danışmanlar Projesi</a:t>
            </a:r>
            <a:r>
              <a:rPr lang="tr-TR" sz="3200" b="1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tr-TR" sz="3200" b="1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endParaRPr lang="tr-TR" sz="1200" b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6"/>
          <p:cNvSpPr txBox="1">
            <a:spLocks noChangeArrowheads="1"/>
          </p:cNvSpPr>
          <p:nvPr/>
        </p:nvSpPr>
        <p:spPr bwMode="auto">
          <a:xfrm>
            <a:off x="2388867" y="4325159"/>
            <a:ext cx="6400800" cy="47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None/>
              <a:defRPr sz="3200" b="1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tr-TR" sz="2800" i="1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 İli</a:t>
            </a:r>
          </a:p>
        </p:txBody>
      </p:sp>
      <p:sp>
        <p:nvSpPr>
          <p:cNvPr id="3" name="Dikdörtgen 2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" y="724299"/>
            <a:ext cx="2451130" cy="104400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sp>
        <p:nvSpPr>
          <p:cNvPr id="2" name="Dikdörtgen 1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FFFFFF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4025630" y="157538"/>
            <a:ext cx="2407273" cy="11335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54" y="619510"/>
            <a:ext cx="1063756" cy="1063756"/>
          </a:xfrm>
          <a:prstGeom prst="rect">
            <a:avLst/>
          </a:prstGeom>
        </p:spPr>
      </p:pic>
      <p:pic>
        <p:nvPicPr>
          <p:cNvPr id="3232" name="Picture 16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86" y="6169741"/>
            <a:ext cx="540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" y="6157920"/>
            <a:ext cx="504000" cy="504000"/>
          </a:xfrm>
          <a:prstGeom prst="rect">
            <a:avLst/>
          </a:prstGeom>
        </p:spPr>
      </p:pic>
      <p:pic>
        <p:nvPicPr>
          <p:cNvPr id="16" name="Resim 15" descr="GSO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63"/>
          <a:stretch/>
        </p:blipFill>
        <p:spPr bwMode="auto">
          <a:xfrm>
            <a:off x="3396130" y="6167422"/>
            <a:ext cx="540000" cy="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Resim 16" descr="https://www.gtb.org.tr/logo/logo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90"/>
          <a:stretch/>
        </p:blipFill>
        <p:spPr bwMode="auto">
          <a:xfrm>
            <a:off x="4068000" y="6115678"/>
            <a:ext cx="540000" cy="5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35" name="Picture 16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720" y="6115732"/>
            <a:ext cx="540000" cy="60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6" name="Picture 16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08" y="6153865"/>
            <a:ext cx="540000" cy="51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7" name="Picture 16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03" y="6129344"/>
            <a:ext cx="540000" cy="51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39" name="Picture 16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664" y="6185795"/>
            <a:ext cx="1101174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0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İç </a:t>
            </a:r>
            <a:r>
              <a:rPr spc="-5" dirty="0"/>
              <a:t>talep göstergesi perakende satışlar ikinci çeyrekte güçlü seyretmektedir.  </a:t>
            </a:r>
            <a:r>
              <a:rPr b="0" spc="-5" dirty="0">
                <a:latin typeface="Tahoma"/>
                <a:cs typeface="Tahoma"/>
              </a:rPr>
              <a:t>Perakende </a:t>
            </a:r>
            <a:r>
              <a:rPr b="0" dirty="0">
                <a:latin typeface="Tahoma"/>
                <a:cs typeface="Tahoma"/>
              </a:rPr>
              <a:t>Satış </a:t>
            </a:r>
            <a:r>
              <a:rPr b="0" spc="-5" dirty="0">
                <a:latin typeface="Tahoma"/>
                <a:cs typeface="Tahoma"/>
              </a:rPr>
              <a:t>Hacim Endeksi aylık olarak Nisan </a:t>
            </a:r>
            <a:r>
              <a:rPr b="0" dirty="0">
                <a:latin typeface="Tahoma"/>
                <a:cs typeface="Tahoma"/>
              </a:rPr>
              <a:t>ayında </a:t>
            </a:r>
            <a:r>
              <a:rPr b="0" spc="-5" dirty="0">
                <a:latin typeface="Tahoma"/>
                <a:cs typeface="Tahoma"/>
              </a:rPr>
              <a:t>%2,3, Mayıs </a:t>
            </a:r>
            <a:r>
              <a:rPr b="0" dirty="0">
                <a:latin typeface="Tahoma"/>
                <a:cs typeface="Tahoma"/>
              </a:rPr>
              <a:t>ayında ise </a:t>
            </a:r>
            <a:r>
              <a:rPr b="0" spc="-5" dirty="0">
                <a:latin typeface="Tahoma"/>
                <a:cs typeface="Tahoma"/>
              </a:rPr>
              <a:t>%1,9  artmıştır.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02892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99461" y="1833117"/>
            <a:ext cx="45472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Perakende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satış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hacmi (Ocak 2020 –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Mayıs</a:t>
            </a:r>
            <a:r>
              <a:rPr sz="16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5027" y="2662427"/>
            <a:ext cx="3564890" cy="2867025"/>
            <a:chOff x="605027" y="2662427"/>
            <a:chExt cx="3564890" cy="2867025"/>
          </a:xfrm>
        </p:grpSpPr>
        <p:sp>
          <p:nvSpPr>
            <p:cNvPr id="7" name="object 7"/>
            <p:cNvSpPr/>
            <p:nvPr/>
          </p:nvSpPr>
          <p:spPr>
            <a:xfrm>
              <a:off x="605027" y="2666999"/>
              <a:ext cx="3546475" cy="2857500"/>
            </a:xfrm>
            <a:custGeom>
              <a:avLst/>
              <a:gdLst/>
              <a:ahLst/>
              <a:cxnLst/>
              <a:rect l="l" t="t" r="r" b="b"/>
              <a:pathLst>
                <a:path w="3546475" h="2857500">
                  <a:moveTo>
                    <a:pt x="50292" y="2857500"/>
                  </a:moveTo>
                  <a:lnTo>
                    <a:pt x="50292" y="0"/>
                  </a:lnTo>
                </a:path>
                <a:path w="3546475" h="2857500">
                  <a:moveTo>
                    <a:pt x="0" y="2857500"/>
                  </a:moveTo>
                  <a:lnTo>
                    <a:pt x="50292" y="2857500"/>
                  </a:lnTo>
                </a:path>
                <a:path w="3546475" h="2857500">
                  <a:moveTo>
                    <a:pt x="0" y="2449068"/>
                  </a:moveTo>
                  <a:lnTo>
                    <a:pt x="50292" y="2449068"/>
                  </a:lnTo>
                </a:path>
                <a:path w="3546475" h="2857500">
                  <a:moveTo>
                    <a:pt x="0" y="2040636"/>
                  </a:moveTo>
                  <a:lnTo>
                    <a:pt x="50292" y="2040636"/>
                  </a:lnTo>
                </a:path>
                <a:path w="3546475" h="2857500">
                  <a:moveTo>
                    <a:pt x="0" y="1632204"/>
                  </a:moveTo>
                  <a:lnTo>
                    <a:pt x="50292" y="1632204"/>
                  </a:lnTo>
                </a:path>
                <a:path w="3546475" h="2857500">
                  <a:moveTo>
                    <a:pt x="0" y="1225295"/>
                  </a:moveTo>
                  <a:lnTo>
                    <a:pt x="50292" y="1225295"/>
                  </a:lnTo>
                </a:path>
                <a:path w="3546475" h="2857500">
                  <a:moveTo>
                    <a:pt x="0" y="816863"/>
                  </a:moveTo>
                  <a:lnTo>
                    <a:pt x="50292" y="816863"/>
                  </a:lnTo>
                </a:path>
                <a:path w="3546475" h="2857500">
                  <a:moveTo>
                    <a:pt x="0" y="408432"/>
                  </a:moveTo>
                  <a:lnTo>
                    <a:pt x="50292" y="408432"/>
                  </a:lnTo>
                </a:path>
                <a:path w="3546475" h="2857500">
                  <a:moveTo>
                    <a:pt x="0" y="0"/>
                  </a:moveTo>
                  <a:lnTo>
                    <a:pt x="50292" y="0"/>
                  </a:lnTo>
                </a:path>
                <a:path w="3546475" h="2857500">
                  <a:moveTo>
                    <a:pt x="50292" y="2857500"/>
                  </a:moveTo>
                  <a:lnTo>
                    <a:pt x="3546348" y="28575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56081" y="2984753"/>
              <a:ext cx="3495040" cy="2261870"/>
            </a:xfrm>
            <a:custGeom>
              <a:avLst/>
              <a:gdLst/>
              <a:ahLst/>
              <a:cxnLst/>
              <a:rect l="l" t="t" r="r" b="b"/>
              <a:pathLst>
                <a:path w="3495040" h="2261870">
                  <a:moveTo>
                    <a:pt x="0" y="1045464"/>
                  </a:moveTo>
                  <a:lnTo>
                    <a:pt x="124968" y="976884"/>
                  </a:lnTo>
                  <a:lnTo>
                    <a:pt x="249936" y="1405128"/>
                  </a:lnTo>
                  <a:lnTo>
                    <a:pt x="373380" y="2261616"/>
                  </a:lnTo>
                  <a:lnTo>
                    <a:pt x="498348" y="2001012"/>
                  </a:lnTo>
                  <a:lnTo>
                    <a:pt x="623316" y="1242060"/>
                  </a:lnTo>
                  <a:lnTo>
                    <a:pt x="748284" y="952500"/>
                  </a:lnTo>
                  <a:lnTo>
                    <a:pt x="873252" y="1037844"/>
                  </a:lnTo>
                  <a:lnTo>
                    <a:pt x="998219" y="952500"/>
                  </a:lnTo>
                  <a:lnTo>
                    <a:pt x="1123188" y="838200"/>
                  </a:lnTo>
                  <a:lnTo>
                    <a:pt x="1248156" y="751332"/>
                  </a:lnTo>
                  <a:lnTo>
                    <a:pt x="1373124" y="911352"/>
                  </a:lnTo>
                  <a:lnTo>
                    <a:pt x="1498092" y="787908"/>
                  </a:lnTo>
                  <a:lnTo>
                    <a:pt x="1623060" y="673608"/>
                  </a:lnTo>
                  <a:lnTo>
                    <a:pt x="1748028" y="490728"/>
                  </a:lnTo>
                  <a:lnTo>
                    <a:pt x="1872995" y="763524"/>
                  </a:lnTo>
                  <a:lnTo>
                    <a:pt x="1996440" y="972312"/>
                  </a:lnTo>
                  <a:lnTo>
                    <a:pt x="2121408" y="371856"/>
                  </a:lnTo>
                  <a:lnTo>
                    <a:pt x="2246376" y="281940"/>
                  </a:lnTo>
                  <a:lnTo>
                    <a:pt x="2371344" y="249936"/>
                  </a:lnTo>
                  <a:lnTo>
                    <a:pt x="2496312" y="179832"/>
                  </a:lnTo>
                  <a:lnTo>
                    <a:pt x="2621280" y="135636"/>
                  </a:lnTo>
                  <a:lnTo>
                    <a:pt x="2746247" y="106680"/>
                  </a:lnTo>
                  <a:lnTo>
                    <a:pt x="2871216" y="245363"/>
                  </a:lnTo>
                  <a:lnTo>
                    <a:pt x="2996184" y="323088"/>
                  </a:lnTo>
                  <a:lnTo>
                    <a:pt x="3121152" y="274320"/>
                  </a:lnTo>
                  <a:lnTo>
                    <a:pt x="3246120" y="237744"/>
                  </a:lnTo>
                  <a:lnTo>
                    <a:pt x="3371088" y="106680"/>
                  </a:lnTo>
                  <a:lnTo>
                    <a:pt x="3494531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3857" y="5413375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857" y="500494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0647" y="4596765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0647" y="4188332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0647" y="3779596"/>
            <a:ext cx="27495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0647" y="3371850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0647" y="2963417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0647" y="2555240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0800" y="5564835"/>
            <a:ext cx="370586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20109" y="2734183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142,2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8066" y="623697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577" y="6138773"/>
            <a:ext cx="34944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Endeks (mevsim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takvim etkilerinden</a:t>
            </a:r>
            <a:r>
              <a:rPr sz="12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arındırılmış)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715255" y="2648711"/>
            <a:ext cx="3610610" cy="2880360"/>
            <a:chOff x="4715255" y="2648711"/>
            <a:chExt cx="3610610" cy="2880360"/>
          </a:xfrm>
        </p:grpSpPr>
        <p:sp>
          <p:nvSpPr>
            <p:cNvPr id="22" name="object 22"/>
            <p:cNvSpPr/>
            <p:nvPr/>
          </p:nvSpPr>
          <p:spPr>
            <a:xfrm>
              <a:off x="4715255" y="2666999"/>
              <a:ext cx="3590925" cy="2857500"/>
            </a:xfrm>
            <a:custGeom>
              <a:avLst/>
              <a:gdLst/>
              <a:ahLst/>
              <a:cxnLst/>
              <a:rect l="l" t="t" r="r" b="b"/>
              <a:pathLst>
                <a:path w="3590925" h="2857500">
                  <a:moveTo>
                    <a:pt x="50292" y="2857500"/>
                  </a:moveTo>
                  <a:lnTo>
                    <a:pt x="50292" y="0"/>
                  </a:lnTo>
                </a:path>
                <a:path w="3590925" h="2857500">
                  <a:moveTo>
                    <a:pt x="0" y="2857500"/>
                  </a:moveTo>
                  <a:lnTo>
                    <a:pt x="50292" y="2857500"/>
                  </a:lnTo>
                </a:path>
                <a:path w="3590925" h="2857500">
                  <a:moveTo>
                    <a:pt x="0" y="2500884"/>
                  </a:moveTo>
                  <a:lnTo>
                    <a:pt x="50292" y="2500884"/>
                  </a:lnTo>
                </a:path>
                <a:path w="3590925" h="2857500">
                  <a:moveTo>
                    <a:pt x="0" y="2142744"/>
                  </a:moveTo>
                  <a:lnTo>
                    <a:pt x="50292" y="2142744"/>
                  </a:lnTo>
                </a:path>
                <a:path w="3590925" h="2857500">
                  <a:moveTo>
                    <a:pt x="0" y="1786127"/>
                  </a:moveTo>
                  <a:lnTo>
                    <a:pt x="50292" y="1786127"/>
                  </a:lnTo>
                </a:path>
                <a:path w="3590925" h="2857500">
                  <a:moveTo>
                    <a:pt x="0" y="1429512"/>
                  </a:moveTo>
                  <a:lnTo>
                    <a:pt x="50292" y="1429512"/>
                  </a:lnTo>
                </a:path>
                <a:path w="3590925" h="2857500">
                  <a:moveTo>
                    <a:pt x="0" y="1071372"/>
                  </a:moveTo>
                  <a:lnTo>
                    <a:pt x="50292" y="1071372"/>
                  </a:lnTo>
                </a:path>
                <a:path w="3590925" h="2857500">
                  <a:moveTo>
                    <a:pt x="0" y="714755"/>
                  </a:moveTo>
                  <a:lnTo>
                    <a:pt x="50292" y="714755"/>
                  </a:lnTo>
                </a:path>
                <a:path w="3590925" h="2857500">
                  <a:moveTo>
                    <a:pt x="0" y="356615"/>
                  </a:moveTo>
                  <a:lnTo>
                    <a:pt x="50292" y="356615"/>
                  </a:lnTo>
                </a:path>
                <a:path w="3590925" h="2857500">
                  <a:moveTo>
                    <a:pt x="0" y="0"/>
                  </a:moveTo>
                  <a:lnTo>
                    <a:pt x="50292" y="0"/>
                  </a:lnTo>
                </a:path>
                <a:path w="3590925" h="2857500">
                  <a:moveTo>
                    <a:pt x="50292" y="1429512"/>
                  </a:moveTo>
                  <a:lnTo>
                    <a:pt x="3590544" y="142951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766309" y="2667761"/>
              <a:ext cx="3540760" cy="2813685"/>
            </a:xfrm>
            <a:custGeom>
              <a:avLst/>
              <a:gdLst/>
              <a:ahLst/>
              <a:cxnLst/>
              <a:rect l="l" t="t" r="r" b="b"/>
              <a:pathLst>
                <a:path w="3540759" h="2813685">
                  <a:moveTo>
                    <a:pt x="0" y="1478280"/>
                  </a:moveTo>
                  <a:lnTo>
                    <a:pt x="126491" y="1321308"/>
                  </a:lnTo>
                  <a:lnTo>
                    <a:pt x="252984" y="2063495"/>
                  </a:lnTo>
                  <a:lnTo>
                    <a:pt x="377951" y="2813304"/>
                  </a:lnTo>
                  <a:lnTo>
                    <a:pt x="504443" y="899160"/>
                  </a:lnTo>
                  <a:lnTo>
                    <a:pt x="630936" y="0"/>
                  </a:lnTo>
                  <a:lnTo>
                    <a:pt x="757427" y="978407"/>
                  </a:lnTo>
                  <a:lnTo>
                    <a:pt x="883919" y="1556004"/>
                  </a:lnTo>
                  <a:lnTo>
                    <a:pt x="1010412" y="1299971"/>
                  </a:lnTo>
                  <a:lnTo>
                    <a:pt x="1136903" y="1263395"/>
                  </a:lnTo>
                  <a:lnTo>
                    <a:pt x="1263395" y="1306068"/>
                  </a:lnTo>
                  <a:lnTo>
                    <a:pt x="1389888" y="1648968"/>
                  </a:lnTo>
                  <a:lnTo>
                    <a:pt x="1516379" y="1249680"/>
                  </a:lnTo>
                  <a:lnTo>
                    <a:pt x="1642872" y="1263395"/>
                  </a:lnTo>
                  <a:lnTo>
                    <a:pt x="1769364" y="1170432"/>
                  </a:lnTo>
                  <a:lnTo>
                    <a:pt x="1895856" y="1799844"/>
                  </a:lnTo>
                  <a:lnTo>
                    <a:pt x="2022347" y="1720595"/>
                  </a:lnTo>
                  <a:lnTo>
                    <a:pt x="2148840" y="542543"/>
                  </a:lnTo>
                  <a:lnTo>
                    <a:pt x="2275332" y="1306068"/>
                  </a:lnTo>
                  <a:lnTo>
                    <a:pt x="2401823" y="1385315"/>
                  </a:lnTo>
                  <a:lnTo>
                    <a:pt x="2528316" y="1335024"/>
                  </a:lnTo>
                  <a:lnTo>
                    <a:pt x="2654808" y="1371600"/>
                  </a:lnTo>
                  <a:lnTo>
                    <a:pt x="2781299" y="1392936"/>
                  </a:lnTo>
                  <a:lnTo>
                    <a:pt x="2907791" y="1600200"/>
                  </a:lnTo>
                  <a:lnTo>
                    <a:pt x="3034284" y="1528571"/>
                  </a:lnTo>
                  <a:lnTo>
                    <a:pt x="3160775" y="1363980"/>
                  </a:lnTo>
                  <a:lnTo>
                    <a:pt x="3287267" y="1377695"/>
                  </a:lnTo>
                  <a:lnTo>
                    <a:pt x="3413760" y="1263395"/>
                  </a:lnTo>
                  <a:lnTo>
                    <a:pt x="3540251" y="1292352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389246" y="5413375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89246" y="5056123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89246" y="4698872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72432" y="4341063"/>
            <a:ext cx="16319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27550" y="3984117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27550" y="3626866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44365" y="3269741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44365" y="291249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44365" y="255524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61587" y="5564835"/>
            <a:ext cx="375031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73593" y="3709161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229605" y="623697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6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63285" y="6138773"/>
            <a:ext cx="1216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Aylık değişim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90567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71" y="1026033"/>
            <a:ext cx="79736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Mayıs ayında </a:t>
            </a:r>
            <a:r>
              <a:rPr dirty="0"/>
              <a:t>en </a:t>
            </a:r>
            <a:r>
              <a:rPr spc="-5" dirty="0"/>
              <a:t>yüksek aylık artış </a:t>
            </a:r>
            <a:r>
              <a:rPr dirty="0"/>
              <a:t>otomotiv </a:t>
            </a:r>
            <a:r>
              <a:rPr spc="-5" dirty="0"/>
              <a:t>yakıt satışlarındadır.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Gıda, içecek </a:t>
            </a:r>
            <a:r>
              <a:rPr b="0" dirty="0">
                <a:latin typeface="Tahoma"/>
                <a:cs typeface="Tahoma"/>
              </a:rPr>
              <a:t>ve </a:t>
            </a:r>
            <a:r>
              <a:rPr b="0" spc="-5" dirty="0">
                <a:latin typeface="Tahoma"/>
                <a:cs typeface="Tahoma"/>
              </a:rPr>
              <a:t>tütün satışları %2,8 </a:t>
            </a:r>
            <a:r>
              <a:rPr b="0" dirty="0">
                <a:latin typeface="Tahoma"/>
                <a:cs typeface="Tahoma"/>
              </a:rPr>
              <a:t>artarken, </a:t>
            </a:r>
            <a:r>
              <a:rPr b="0" spc="-5" dirty="0">
                <a:latin typeface="Tahoma"/>
                <a:cs typeface="Tahoma"/>
              </a:rPr>
              <a:t>gıda dışı satışlar %0,3</a:t>
            </a:r>
            <a:r>
              <a:rPr b="0" spc="15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azalmıştır.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34895"/>
            <a:ext cx="9144000" cy="585470"/>
          </a:xfrm>
          <a:custGeom>
            <a:avLst/>
            <a:gdLst/>
            <a:ahLst/>
            <a:cxnLst/>
            <a:rect l="l" t="t" r="r" b="b"/>
            <a:pathLst>
              <a:path w="9144000" h="585469">
                <a:moveTo>
                  <a:pt x="0" y="0"/>
                </a:moveTo>
                <a:lnTo>
                  <a:pt x="0" y="585215"/>
                </a:lnTo>
                <a:lnTo>
                  <a:pt x="9143999" y="585215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7024" y="1867026"/>
            <a:ext cx="74898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19450" marR="5080" indent="-3207385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Sektörlere göre perakende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satış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hacmi (mevsim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takvim etkilerinden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arındırılmış)  Mayıs</a:t>
            </a:r>
            <a:r>
              <a:rPr sz="16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1541" y="2763011"/>
            <a:ext cx="8169275" cy="2796540"/>
            <a:chOff x="141541" y="2763011"/>
            <a:chExt cx="8169275" cy="2796540"/>
          </a:xfrm>
        </p:grpSpPr>
        <p:sp>
          <p:nvSpPr>
            <p:cNvPr id="7" name="object 7"/>
            <p:cNvSpPr/>
            <p:nvPr/>
          </p:nvSpPr>
          <p:spPr>
            <a:xfrm>
              <a:off x="262128" y="4140708"/>
              <a:ext cx="292735" cy="1033780"/>
            </a:xfrm>
            <a:custGeom>
              <a:avLst/>
              <a:gdLst/>
              <a:ahLst/>
              <a:cxnLst/>
              <a:rect l="l" t="t" r="r" b="b"/>
              <a:pathLst>
                <a:path w="292734" h="1033779">
                  <a:moveTo>
                    <a:pt x="292608" y="0"/>
                  </a:moveTo>
                  <a:lnTo>
                    <a:pt x="0" y="0"/>
                  </a:lnTo>
                  <a:lnTo>
                    <a:pt x="0" y="1033272"/>
                  </a:lnTo>
                  <a:lnTo>
                    <a:pt x="292608" y="1033272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54736" y="5076444"/>
              <a:ext cx="291465" cy="97790"/>
            </a:xfrm>
            <a:custGeom>
              <a:avLst/>
              <a:gdLst/>
              <a:ahLst/>
              <a:cxnLst/>
              <a:rect l="l" t="t" r="r" b="b"/>
              <a:pathLst>
                <a:path w="291465" h="97789">
                  <a:moveTo>
                    <a:pt x="291083" y="0"/>
                  </a:moveTo>
                  <a:lnTo>
                    <a:pt x="0" y="0"/>
                  </a:lnTo>
                  <a:lnTo>
                    <a:pt x="0" y="97535"/>
                  </a:lnTo>
                  <a:lnTo>
                    <a:pt x="291083" y="97535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894331" y="4905755"/>
              <a:ext cx="291465" cy="268605"/>
            </a:xfrm>
            <a:custGeom>
              <a:avLst/>
              <a:gdLst/>
              <a:ahLst/>
              <a:cxnLst/>
              <a:rect l="l" t="t" r="r" b="b"/>
              <a:pathLst>
                <a:path w="291464" h="268604">
                  <a:moveTo>
                    <a:pt x="291084" y="0"/>
                  </a:moveTo>
                  <a:lnTo>
                    <a:pt x="0" y="0"/>
                  </a:lnTo>
                  <a:lnTo>
                    <a:pt x="0" y="268224"/>
                  </a:lnTo>
                  <a:lnTo>
                    <a:pt x="291084" y="268224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185415" y="5029200"/>
              <a:ext cx="292735" cy="144780"/>
            </a:xfrm>
            <a:custGeom>
              <a:avLst/>
              <a:gdLst/>
              <a:ahLst/>
              <a:cxnLst/>
              <a:rect l="l" t="t" r="r" b="b"/>
              <a:pathLst>
                <a:path w="292735" h="144779">
                  <a:moveTo>
                    <a:pt x="292607" y="0"/>
                  </a:moveTo>
                  <a:lnTo>
                    <a:pt x="0" y="0"/>
                  </a:lnTo>
                  <a:lnTo>
                    <a:pt x="0" y="144780"/>
                  </a:lnTo>
                  <a:lnTo>
                    <a:pt x="292607" y="144780"/>
                  </a:lnTo>
                  <a:lnTo>
                    <a:pt x="29260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711196" y="3486911"/>
              <a:ext cx="291465" cy="1687195"/>
            </a:xfrm>
            <a:custGeom>
              <a:avLst/>
              <a:gdLst/>
              <a:ahLst/>
              <a:cxnLst/>
              <a:rect l="l" t="t" r="r" b="b"/>
              <a:pathLst>
                <a:path w="291464" h="1687195">
                  <a:moveTo>
                    <a:pt x="291084" y="0"/>
                  </a:moveTo>
                  <a:lnTo>
                    <a:pt x="0" y="0"/>
                  </a:lnTo>
                  <a:lnTo>
                    <a:pt x="0" y="1687068"/>
                  </a:lnTo>
                  <a:lnTo>
                    <a:pt x="291084" y="1687068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002280" y="5173979"/>
              <a:ext cx="291465" cy="15240"/>
            </a:xfrm>
            <a:custGeom>
              <a:avLst/>
              <a:gdLst/>
              <a:ahLst/>
              <a:cxnLst/>
              <a:rect l="l" t="t" r="r" b="b"/>
              <a:pathLst>
                <a:path w="291464" h="15239">
                  <a:moveTo>
                    <a:pt x="291083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291083" y="15240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526536" y="2834639"/>
              <a:ext cx="291465" cy="2339340"/>
            </a:xfrm>
            <a:custGeom>
              <a:avLst/>
              <a:gdLst/>
              <a:ahLst/>
              <a:cxnLst/>
              <a:rect l="l" t="t" r="r" b="b"/>
              <a:pathLst>
                <a:path w="291464" h="2339340">
                  <a:moveTo>
                    <a:pt x="291084" y="0"/>
                  </a:moveTo>
                  <a:lnTo>
                    <a:pt x="0" y="0"/>
                  </a:lnTo>
                  <a:lnTo>
                    <a:pt x="0" y="2339340"/>
                  </a:lnTo>
                  <a:lnTo>
                    <a:pt x="291084" y="2339340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817619" y="4911851"/>
              <a:ext cx="291465" cy="262255"/>
            </a:xfrm>
            <a:custGeom>
              <a:avLst/>
              <a:gdLst/>
              <a:ahLst/>
              <a:cxnLst/>
              <a:rect l="l" t="t" r="r" b="b"/>
              <a:pathLst>
                <a:path w="291464" h="262254">
                  <a:moveTo>
                    <a:pt x="291083" y="0"/>
                  </a:moveTo>
                  <a:lnTo>
                    <a:pt x="0" y="0"/>
                  </a:lnTo>
                  <a:lnTo>
                    <a:pt x="0" y="262128"/>
                  </a:lnTo>
                  <a:lnTo>
                    <a:pt x="291083" y="262128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341875" y="4587239"/>
              <a:ext cx="292735" cy="586740"/>
            </a:xfrm>
            <a:custGeom>
              <a:avLst/>
              <a:gdLst/>
              <a:ahLst/>
              <a:cxnLst/>
              <a:rect l="l" t="t" r="r" b="b"/>
              <a:pathLst>
                <a:path w="292735" h="586739">
                  <a:moveTo>
                    <a:pt x="292608" y="0"/>
                  </a:moveTo>
                  <a:lnTo>
                    <a:pt x="0" y="0"/>
                  </a:lnTo>
                  <a:lnTo>
                    <a:pt x="0" y="586740"/>
                  </a:lnTo>
                  <a:lnTo>
                    <a:pt x="292608" y="586740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634483" y="5173979"/>
              <a:ext cx="291465" cy="318770"/>
            </a:xfrm>
            <a:custGeom>
              <a:avLst/>
              <a:gdLst/>
              <a:ahLst/>
              <a:cxnLst/>
              <a:rect l="l" t="t" r="r" b="b"/>
              <a:pathLst>
                <a:path w="291464" h="318770">
                  <a:moveTo>
                    <a:pt x="291083" y="0"/>
                  </a:moveTo>
                  <a:lnTo>
                    <a:pt x="0" y="0"/>
                  </a:lnTo>
                  <a:lnTo>
                    <a:pt x="0" y="318516"/>
                  </a:lnTo>
                  <a:lnTo>
                    <a:pt x="291083" y="318516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158739" y="2763011"/>
              <a:ext cx="291465" cy="2411095"/>
            </a:xfrm>
            <a:custGeom>
              <a:avLst/>
              <a:gdLst/>
              <a:ahLst/>
              <a:cxnLst/>
              <a:rect l="l" t="t" r="r" b="b"/>
              <a:pathLst>
                <a:path w="291464" h="2411095">
                  <a:moveTo>
                    <a:pt x="291084" y="0"/>
                  </a:moveTo>
                  <a:lnTo>
                    <a:pt x="0" y="0"/>
                  </a:lnTo>
                  <a:lnTo>
                    <a:pt x="0" y="2410968"/>
                  </a:lnTo>
                  <a:lnTo>
                    <a:pt x="291084" y="2410968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449824" y="5173979"/>
              <a:ext cx="291465" cy="82550"/>
            </a:xfrm>
            <a:custGeom>
              <a:avLst/>
              <a:gdLst/>
              <a:ahLst/>
              <a:cxnLst/>
              <a:rect l="l" t="t" r="r" b="b"/>
              <a:pathLst>
                <a:path w="291464" h="82550">
                  <a:moveTo>
                    <a:pt x="291084" y="0"/>
                  </a:moveTo>
                  <a:lnTo>
                    <a:pt x="0" y="0"/>
                  </a:lnTo>
                  <a:lnTo>
                    <a:pt x="0" y="82296"/>
                  </a:lnTo>
                  <a:lnTo>
                    <a:pt x="291084" y="82296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974080" y="3698747"/>
              <a:ext cx="291465" cy="1475740"/>
            </a:xfrm>
            <a:custGeom>
              <a:avLst/>
              <a:gdLst/>
              <a:ahLst/>
              <a:cxnLst/>
              <a:rect l="l" t="t" r="r" b="b"/>
              <a:pathLst>
                <a:path w="291464" h="1475739">
                  <a:moveTo>
                    <a:pt x="291084" y="0"/>
                  </a:moveTo>
                  <a:lnTo>
                    <a:pt x="0" y="0"/>
                  </a:lnTo>
                  <a:lnTo>
                    <a:pt x="0" y="1475232"/>
                  </a:lnTo>
                  <a:lnTo>
                    <a:pt x="291084" y="1475232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265163" y="4814316"/>
              <a:ext cx="292735" cy="360045"/>
            </a:xfrm>
            <a:custGeom>
              <a:avLst/>
              <a:gdLst/>
              <a:ahLst/>
              <a:cxnLst/>
              <a:rect l="l" t="t" r="r" b="b"/>
              <a:pathLst>
                <a:path w="292734" h="360045">
                  <a:moveTo>
                    <a:pt x="292608" y="0"/>
                  </a:moveTo>
                  <a:lnTo>
                    <a:pt x="0" y="0"/>
                  </a:lnTo>
                  <a:lnTo>
                    <a:pt x="0" y="359663"/>
                  </a:lnTo>
                  <a:lnTo>
                    <a:pt x="292608" y="359663"/>
                  </a:lnTo>
                  <a:lnTo>
                    <a:pt x="29260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790944" y="4556760"/>
              <a:ext cx="291465" cy="617220"/>
            </a:xfrm>
            <a:custGeom>
              <a:avLst/>
              <a:gdLst/>
              <a:ahLst/>
              <a:cxnLst/>
              <a:rect l="l" t="t" r="r" b="b"/>
              <a:pathLst>
                <a:path w="291465" h="617220">
                  <a:moveTo>
                    <a:pt x="291083" y="0"/>
                  </a:moveTo>
                  <a:lnTo>
                    <a:pt x="0" y="0"/>
                  </a:lnTo>
                  <a:lnTo>
                    <a:pt x="0" y="617219"/>
                  </a:lnTo>
                  <a:lnTo>
                    <a:pt x="291083" y="617219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082027" y="5173979"/>
              <a:ext cx="291465" cy="386080"/>
            </a:xfrm>
            <a:custGeom>
              <a:avLst/>
              <a:gdLst/>
              <a:ahLst/>
              <a:cxnLst/>
              <a:rect l="l" t="t" r="r" b="b"/>
              <a:pathLst>
                <a:path w="291465" h="386079">
                  <a:moveTo>
                    <a:pt x="291083" y="0"/>
                  </a:moveTo>
                  <a:lnTo>
                    <a:pt x="0" y="0"/>
                  </a:lnTo>
                  <a:lnTo>
                    <a:pt x="0" y="385572"/>
                  </a:lnTo>
                  <a:lnTo>
                    <a:pt x="291083" y="385572"/>
                  </a:lnTo>
                  <a:lnTo>
                    <a:pt x="29108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606284" y="4623816"/>
              <a:ext cx="291465" cy="550545"/>
            </a:xfrm>
            <a:custGeom>
              <a:avLst/>
              <a:gdLst/>
              <a:ahLst/>
              <a:cxnLst/>
              <a:rect l="l" t="t" r="r" b="b"/>
              <a:pathLst>
                <a:path w="291465" h="550545">
                  <a:moveTo>
                    <a:pt x="291084" y="0"/>
                  </a:moveTo>
                  <a:lnTo>
                    <a:pt x="0" y="0"/>
                  </a:lnTo>
                  <a:lnTo>
                    <a:pt x="0" y="550163"/>
                  </a:lnTo>
                  <a:lnTo>
                    <a:pt x="291084" y="550163"/>
                  </a:lnTo>
                  <a:lnTo>
                    <a:pt x="2910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897368" y="4773167"/>
              <a:ext cx="292735" cy="401320"/>
            </a:xfrm>
            <a:custGeom>
              <a:avLst/>
              <a:gdLst/>
              <a:ahLst/>
              <a:cxnLst/>
              <a:rect l="l" t="t" r="r" b="b"/>
              <a:pathLst>
                <a:path w="292734" h="401320">
                  <a:moveTo>
                    <a:pt x="292607" y="0"/>
                  </a:moveTo>
                  <a:lnTo>
                    <a:pt x="0" y="0"/>
                  </a:lnTo>
                  <a:lnTo>
                    <a:pt x="0" y="400811"/>
                  </a:lnTo>
                  <a:lnTo>
                    <a:pt x="292607" y="400811"/>
                  </a:lnTo>
                  <a:lnTo>
                    <a:pt x="29260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146304" y="5173979"/>
              <a:ext cx="8159750" cy="0"/>
            </a:xfrm>
            <a:custGeom>
              <a:avLst/>
              <a:gdLst/>
              <a:ahLst/>
              <a:cxnLst/>
              <a:rect l="l" t="t" r="r" b="b"/>
              <a:pathLst>
                <a:path w="8159750">
                  <a:moveTo>
                    <a:pt x="0" y="0"/>
                  </a:moveTo>
                  <a:lnTo>
                    <a:pt x="815949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736460" y="6534098"/>
            <a:ext cx="696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ü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z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nde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153873" y="5829134"/>
          <a:ext cx="8079104" cy="71947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5555"/>
                <a:gridCol w="1112520"/>
                <a:gridCol w="899795"/>
                <a:gridCol w="826770"/>
                <a:gridCol w="771525"/>
                <a:gridCol w="810260"/>
                <a:gridCol w="872489"/>
                <a:gridCol w="749300"/>
                <a:gridCol w="770890"/>
              </a:tblGrid>
              <a:tr h="177030">
                <a:tc>
                  <a:txBody>
                    <a:bodyPr/>
                    <a:lstStyle/>
                    <a:p>
                      <a:pPr marR="455930" algn="ctr">
                        <a:lnSpc>
                          <a:spcPts val="129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Perakende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1130" algn="r">
                        <a:lnSpc>
                          <a:spcPts val="129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G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ı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640" algn="ctr">
                        <a:lnSpc>
                          <a:spcPts val="1295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Gıda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dışı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5720" algn="ctr">
                        <a:lnSpc>
                          <a:spcPts val="1295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Bilgisayar,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ts val="1295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Elektrikli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129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Tekstil,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ts val="1295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Tıbbi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129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Posta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4615" algn="ctr">
                        <a:lnSpc>
                          <a:spcPts val="1295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Otomotiv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83000">
                <a:tc>
                  <a:txBody>
                    <a:bodyPr/>
                    <a:lstStyle/>
                    <a:p>
                      <a:pPr marR="498475" algn="ctr">
                        <a:lnSpc>
                          <a:spcPts val="134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ticaret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20650" algn="r">
                        <a:lnSpc>
                          <a:spcPts val="134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içec</a:t>
                      </a:r>
                      <a:r>
                        <a:rPr sz="1200" spc="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ts val="1340"/>
                        </a:lnSpc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(otomotiv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kitap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ve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eşya</a:t>
                      </a:r>
                      <a:r>
                        <a:rPr sz="12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ve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670" algn="ctr">
                        <a:lnSpc>
                          <a:spcPts val="134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giyim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ve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8415" algn="ctr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ürünler</a:t>
                      </a:r>
                      <a:r>
                        <a:rPr sz="12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ve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yoluyla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3980" algn="ctr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yakıtı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ts val="134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ve</a:t>
                      </a:r>
                      <a:r>
                        <a:rPr sz="12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tütün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yakıtı</a:t>
                      </a:r>
                      <a:r>
                        <a:rPr sz="12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" dirty="0">
                          <a:latin typeface="Arial"/>
                          <a:cs typeface="Arial"/>
                        </a:rPr>
                        <a:t>hariç)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iletişim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mobilya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ayakkabı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9055" algn="ctr">
                        <a:lnSpc>
                          <a:spcPts val="134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kozmetik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1340"/>
                        </a:lnSpc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veya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76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91440" algn="ctr">
                        <a:lnSpc>
                          <a:spcPts val="129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aygıtları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129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internet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8" name="object 28"/>
          <p:cNvSpPr txBox="1"/>
          <p:nvPr/>
        </p:nvSpPr>
        <p:spPr>
          <a:xfrm>
            <a:off x="7591170" y="4399915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6075" y="3915536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82574" y="4852542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22779" y="4682744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14752" y="4804917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694558" y="3263010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005708" y="5199126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510534" y="2608834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45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74942" y="4331589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46957" y="4687316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5,1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86092" y="5569102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26763" y="4363034"/>
            <a:ext cx="3238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637913" y="5502350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-6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142738" y="2536901"/>
            <a:ext cx="3238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95390" y="4588891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453888" y="5265801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58966" y="3472688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927593" y="4547742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205740" y="2642616"/>
            <a:ext cx="1180465" cy="3081020"/>
            <a:chOff x="205740" y="2642616"/>
            <a:chExt cx="1180465" cy="3081020"/>
          </a:xfrm>
        </p:grpSpPr>
        <p:sp>
          <p:nvSpPr>
            <p:cNvPr id="47" name="object 47"/>
            <p:cNvSpPr/>
            <p:nvPr/>
          </p:nvSpPr>
          <p:spPr>
            <a:xfrm>
              <a:off x="205740" y="2642616"/>
              <a:ext cx="215265" cy="161925"/>
            </a:xfrm>
            <a:custGeom>
              <a:avLst/>
              <a:gdLst/>
              <a:ahLst/>
              <a:cxnLst/>
              <a:rect l="l" t="t" r="r" b="b"/>
              <a:pathLst>
                <a:path w="215265" h="161925">
                  <a:moveTo>
                    <a:pt x="214884" y="0"/>
                  </a:moveTo>
                  <a:lnTo>
                    <a:pt x="0" y="0"/>
                  </a:lnTo>
                  <a:lnTo>
                    <a:pt x="0" y="161544"/>
                  </a:lnTo>
                  <a:lnTo>
                    <a:pt x="214884" y="161544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205740" y="2877312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1375409" y="3313938"/>
              <a:ext cx="635" cy="2399665"/>
            </a:xfrm>
            <a:custGeom>
              <a:avLst/>
              <a:gdLst/>
              <a:ahLst/>
              <a:cxnLst/>
              <a:rect l="l" t="t" r="r" b="b"/>
              <a:pathLst>
                <a:path w="634" h="2399665">
                  <a:moveTo>
                    <a:pt x="508" y="0"/>
                  </a:moveTo>
                  <a:lnTo>
                    <a:pt x="0" y="2399487"/>
                  </a:lnTo>
                </a:path>
              </a:pathLst>
            </a:custGeom>
            <a:ln w="19811">
              <a:solidFill>
                <a:srgbClr val="40404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458825" y="2570987"/>
            <a:ext cx="120078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Yıllık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değişim</a:t>
            </a:r>
            <a:r>
              <a:rPr sz="12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 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Aylık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değişim</a:t>
            </a:r>
            <a:r>
              <a:rPr sz="12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70653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47471"/>
            <a:ext cx="75114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İkinci çeyreğe </a:t>
            </a:r>
            <a:r>
              <a:rPr dirty="0"/>
              <a:t>ait </a:t>
            </a:r>
            <a:r>
              <a:rPr spc="-5" dirty="0"/>
              <a:t>diğer </a:t>
            </a:r>
            <a:r>
              <a:rPr dirty="0"/>
              <a:t>öncü </a:t>
            </a:r>
            <a:r>
              <a:rPr spc="-5" dirty="0"/>
              <a:t>göstergeler ise aşağı yönlüdür.  </a:t>
            </a:r>
            <a:r>
              <a:rPr b="0" spc="-5" dirty="0">
                <a:latin typeface="Tahoma"/>
                <a:cs typeface="Tahoma"/>
              </a:rPr>
              <a:t>Elektrik tüketiminin yıllık artışı düşmekte, Bileşik Öncü Göstergeler Endeksi  gerilemektedir.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96617" y="2232406"/>
            <a:ext cx="13341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Elektrik</a:t>
            </a:r>
            <a:r>
              <a:rPr sz="1400" spc="-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Tüketimi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90" y="5944920"/>
            <a:ext cx="4779645" cy="365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0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MBÖNCÜ-SÜE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Haziran ayı, elektrik tüketimi ise 24 Temmuz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tarihi</a:t>
            </a:r>
            <a:r>
              <a:rPr sz="1000" spc="2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itibarıyladır.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890" y="6284467"/>
            <a:ext cx="8839835" cy="48005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10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** MBÖNCÜ-SÜE’yi oluşturan göstergeler: Elektrik üretim miktarı, satış miktarı ile ağırlıklandırılmış hazine ihalesi faiz oranı, ara malları ithalatı, TCMB İktisadi 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Yönelim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Anketi - mamul mal stok miktarı ile ilgili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soru,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toplam istihdam miktarı ile ilgili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soru,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iç piyasadan alınan yeni siparişlerin miktarı ile ilgili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soru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ve ihracat  piyasalarından alınan yeni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sipariş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miktarı ile ilgili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soru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722120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73072" y="1752092"/>
            <a:ext cx="52025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Öncü Göstergeler (Ocak 2020 –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Haziran/Temmuz*</a:t>
            </a:r>
            <a:r>
              <a:rPr sz="1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9119" y="2500883"/>
            <a:ext cx="3728085" cy="2359660"/>
            <a:chOff x="579119" y="2500883"/>
            <a:chExt cx="3728085" cy="2359660"/>
          </a:xfrm>
        </p:grpSpPr>
        <p:sp>
          <p:nvSpPr>
            <p:cNvPr id="9" name="object 9"/>
            <p:cNvSpPr/>
            <p:nvPr/>
          </p:nvSpPr>
          <p:spPr>
            <a:xfrm>
              <a:off x="579119" y="2505455"/>
              <a:ext cx="3709670" cy="2350135"/>
            </a:xfrm>
            <a:custGeom>
              <a:avLst/>
              <a:gdLst/>
              <a:ahLst/>
              <a:cxnLst/>
              <a:rect l="l" t="t" r="r" b="b"/>
              <a:pathLst>
                <a:path w="3709670" h="2350135">
                  <a:moveTo>
                    <a:pt x="51815" y="2350008"/>
                  </a:moveTo>
                  <a:lnTo>
                    <a:pt x="51815" y="0"/>
                  </a:lnTo>
                </a:path>
                <a:path w="3709670" h="2350135">
                  <a:moveTo>
                    <a:pt x="0" y="2350008"/>
                  </a:moveTo>
                  <a:lnTo>
                    <a:pt x="51815" y="2350008"/>
                  </a:lnTo>
                </a:path>
                <a:path w="3709670" h="2350135">
                  <a:moveTo>
                    <a:pt x="0" y="1958340"/>
                  </a:moveTo>
                  <a:lnTo>
                    <a:pt x="51815" y="1958340"/>
                  </a:lnTo>
                </a:path>
                <a:path w="3709670" h="2350135">
                  <a:moveTo>
                    <a:pt x="0" y="1566672"/>
                  </a:moveTo>
                  <a:lnTo>
                    <a:pt x="51815" y="1566672"/>
                  </a:lnTo>
                </a:path>
                <a:path w="3709670" h="2350135">
                  <a:moveTo>
                    <a:pt x="0" y="1175004"/>
                  </a:moveTo>
                  <a:lnTo>
                    <a:pt x="51815" y="1175004"/>
                  </a:lnTo>
                </a:path>
                <a:path w="3709670" h="2350135">
                  <a:moveTo>
                    <a:pt x="0" y="783336"/>
                  </a:moveTo>
                  <a:lnTo>
                    <a:pt x="51815" y="783336"/>
                  </a:lnTo>
                </a:path>
                <a:path w="3709670" h="2350135">
                  <a:moveTo>
                    <a:pt x="0" y="391668"/>
                  </a:moveTo>
                  <a:lnTo>
                    <a:pt x="51815" y="391668"/>
                  </a:lnTo>
                </a:path>
                <a:path w="3709670" h="2350135">
                  <a:moveTo>
                    <a:pt x="0" y="0"/>
                  </a:moveTo>
                  <a:lnTo>
                    <a:pt x="51815" y="0"/>
                  </a:lnTo>
                </a:path>
                <a:path w="3709670" h="2350135">
                  <a:moveTo>
                    <a:pt x="51815" y="1566672"/>
                  </a:moveTo>
                  <a:lnTo>
                    <a:pt x="3709416" y="156667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30173" y="2747009"/>
              <a:ext cx="3657600" cy="1981200"/>
            </a:xfrm>
            <a:custGeom>
              <a:avLst/>
              <a:gdLst/>
              <a:ahLst/>
              <a:cxnLst/>
              <a:rect l="l" t="t" r="r" b="b"/>
              <a:pathLst>
                <a:path w="3657600" h="1981200">
                  <a:moveTo>
                    <a:pt x="0" y="1200912"/>
                  </a:moveTo>
                  <a:lnTo>
                    <a:pt x="121920" y="1196339"/>
                  </a:lnTo>
                  <a:lnTo>
                    <a:pt x="243839" y="1335023"/>
                  </a:lnTo>
                  <a:lnTo>
                    <a:pt x="365760" y="1929383"/>
                  </a:lnTo>
                  <a:lnTo>
                    <a:pt x="487680" y="1981200"/>
                  </a:lnTo>
                  <a:lnTo>
                    <a:pt x="609600" y="1412747"/>
                  </a:lnTo>
                  <a:lnTo>
                    <a:pt x="731520" y="1345691"/>
                  </a:lnTo>
                  <a:lnTo>
                    <a:pt x="853439" y="1187195"/>
                  </a:lnTo>
                  <a:lnTo>
                    <a:pt x="975360" y="996695"/>
                  </a:lnTo>
                  <a:lnTo>
                    <a:pt x="1097280" y="1130808"/>
                  </a:lnTo>
                  <a:lnTo>
                    <a:pt x="1219200" y="1101852"/>
                  </a:lnTo>
                  <a:lnTo>
                    <a:pt x="1341120" y="1210056"/>
                  </a:lnTo>
                  <a:lnTo>
                    <a:pt x="1463039" y="1243583"/>
                  </a:lnTo>
                  <a:lnTo>
                    <a:pt x="1584959" y="1188720"/>
                  </a:lnTo>
                  <a:lnTo>
                    <a:pt x="1706880" y="708660"/>
                  </a:lnTo>
                  <a:lnTo>
                    <a:pt x="1828800" y="0"/>
                  </a:lnTo>
                  <a:lnTo>
                    <a:pt x="1950720" y="271272"/>
                  </a:lnTo>
                  <a:lnTo>
                    <a:pt x="2072639" y="620267"/>
                  </a:lnTo>
                  <a:lnTo>
                    <a:pt x="2194560" y="865632"/>
                  </a:lnTo>
                  <a:lnTo>
                    <a:pt x="2316480" y="623315"/>
                  </a:lnTo>
                  <a:lnTo>
                    <a:pt x="2438400" y="1135379"/>
                  </a:lnTo>
                  <a:lnTo>
                    <a:pt x="2560320" y="992123"/>
                  </a:lnTo>
                  <a:lnTo>
                    <a:pt x="2682240" y="996695"/>
                  </a:lnTo>
                  <a:lnTo>
                    <a:pt x="2804160" y="944879"/>
                  </a:lnTo>
                  <a:lnTo>
                    <a:pt x="2926079" y="1089659"/>
                  </a:lnTo>
                  <a:lnTo>
                    <a:pt x="3048000" y="1123188"/>
                  </a:lnTo>
                  <a:lnTo>
                    <a:pt x="3169920" y="1214627"/>
                  </a:lnTo>
                  <a:lnTo>
                    <a:pt x="3291840" y="1306067"/>
                  </a:lnTo>
                  <a:lnTo>
                    <a:pt x="3413760" y="1284732"/>
                  </a:lnTo>
                  <a:lnTo>
                    <a:pt x="3535679" y="1249679"/>
                  </a:lnTo>
                  <a:lnTo>
                    <a:pt x="3657600" y="168402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53085" y="4744973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3085" y="4352925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1769" y="3961003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8559" y="356895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8559" y="317703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8559" y="278510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8559" y="239306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5502" y="4896103"/>
            <a:ext cx="386778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0945" y="5686805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3152" y="5589219"/>
            <a:ext cx="1087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Yıllık %</a:t>
            </a:r>
            <a:r>
              <a:rPr sz="1200" spc="-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881371" y="2500883"/>
            <a:ext cx="3474720" cy="2359660"/>
            <a:chOff x="4881371" y="2500883"/>
            <a:chExt cx="3474720" cy="2359660"/>
          </a:xfrm>
        </p:grpSpPr>
        <p:sp>
          <p:nvSpPr>
            <p:cNvPr id="22" name="object 22"/>
            <p:cNvSpPr/>
            <p:nvPr/>
          </p:nvSpPr>
          <p:spPr>
            <a:xfrm>
              <a:off x="4881371" y="2505455"/>
              <a:ext cx="3474720" cy="2350135"/>
            </a:xfrm>
            <a:custGeom>
              <a:avLst/>
              <a:gdLst/>
              <a:ahLst/>
              <a:cxnLst/>
              <a:rect l="l" t="t" r="r" b="b"/>
              <a:pathLst>
                <a:path w="3474720" h="2350135">
                  <a:moveTo>
                    <a:pt x="3424428" y="2350008"/>
                  </a:moveTo>
                  <a:lnTo>
                    <a:pt x="3424428" y="0"/>
                  </a:lnTo>
                </a:path>
                <a:path w="3474720" h="2350135">
                  <a:moveTo>
                    <a:pt x="3424428" y="2350008"/>
                  </a:moveTo>
                  <a:lnTo>
                    <a:pt x="3474720" y="2350008"/>
                  </a:lnTo>
                </a:path>
                <a:path w="3474720" h="2350135">
                  <a:moveTo>
                    <a:pt x="3424428" y="2057400"/>
                  </a:moveTo>
                  <a:lnTo>
                    <a:pt x="3474720" y="2057400"/>
                  </a:lnTo>
                </a:path>
                <a:path w="3474720" h="2350135">
                  <a:moveTo>
                    <a:pt x="3424428" y="1763268"/>
                  </a:moveTo>
                  <a:lnTo>
                    <a:pt x="3474720" y="1763268"/>
                  </a:lnTo>
                </a:path>
                <a:path w="3474720" h="2350135">
                  <a:moveTo>
                    <a:pt x="3424428" y="1469136"/>
                  </a:moveTo>
                  <a:lnTo>
                    <a:pt x="3474720" y="1469136"/>
                  </a:lnTo>
                </a:path>
                <a:path w="3474720" h="2350135">
                  <a:moveTo>
                    <a:pt x="3424428" y="1175004"/>
                  </a:moveTo>
                  <a:lnTo>
                    <a:pt x="3474720" y="1175004"/>
                  </a:lnTo>
                </a:path>
                <a:path w="3474720" h="2350135">
                  <a:moveTo>
                    <a:pt x="3424428" y="880872"/>
                  </a:moveTo>
                  <a:lnTo>
                    <a:pt x="3474720" y="880872"/>
                  </a:lnTo>
                </a:path>
                <a:path w="3474720" h="2350135">
                  <a:moveTo>
                    <a:pt x="3424428" y="586740"/>
                  </a:moveTo>
                  <a:lnTo>
                    <a:pt x="3474720" y="586740"/>
                  </a:lnTo>
                </a:path>
                <a:path w="3474720" h="2350135">
                  <a:moveTo>
                    <a:pt x="3424428" y="294132"/>
                  </a:moveTo>
                  <a:lnTo>
                    <a:pt x="3474720" y="294132"/>
                  </a:lnTo>
                </a:path>
                <a:path w="3474720" h="2350135">
                  <a:moveTo>
                    <a:pt x="3424428" y="0"/>
                  </a:moveTo>
                  <a:lnTo>
                    <a:pt x="3474720" y="0"/>
                  </a:lnTo>
                </a:path>
                <a:path w="3474720" h="2350135">
                  <a:moveTo>
                    <a:pt x="50291" y="2350008"/>
                  </a:moveTo>
                  <a:lnTo>
                    <a:pt x="50291" y="0"/>
                  </a:lnTo>
                </a:path>
                <a:path w="3474720" h="2350135">
                  <a:moveTo>
                    <a:pt x="0" y="2350008"/>
                  </a:moveTo>
                  <a:lnTo>
                    <a:pt x="50291" y="2350008"/>
                  </a:lnTo>
                </a:path>
                <a:path w="3474720" h="2350135">
                  <a:moveTo>
                    <a:pt x="0" y="2057400"/>
                  </a:moveTo>
                  <a:lnTo>
                    <a:pt x="50291" y="2057400"/>
                  </a:lnTo>
                </a:path>
                <a:path w="3474720" h="2350135">
                  <a:moveTo>
                    <a:pt x="0" y="1763268"/>
                  </a:moveTo>
                  <a:lnTo>
                    <a:pt x="50291" y="1763268"/>
                  </a:lnTo>
                </a:path>
                <a:path w="3474720" h="2350135">
                  <a:moveTo>
                    <a:pt x="0" y="1469136"/>
                  </a:moveTo>
                  <a:lnTo>
                    <a:pt x="50291" y="1469136"/>
                  </a:lnTo>
                </a:path>
                <a:path w="3474720" h="2350135">
                  <a:moveTo>
                    <a:pt x="0" y="1175004"/>
                  </a:moveTo>
                  <a:lnTo>
                    <a:pt x="50291" y="1175004"/>
                  </a:lnTo>
                </a:path>
                <a:path w="3474720" h="2350135">
                  <a:moveTo>
                    <a:pt x="0" y="880872"/>
                  </a:moveTo>
                  <a:lnTo>
                    <a:pt x="50291" y="880872"/>
                  </a:lnTo>
                </a:path>
                <a:path w="3474720" h="2350135">
                  <a:moveTo>
                    <a:pt x="0" y="586740"/>
                  </a:moveTo>
                  <a:lnTo>
                    <a:pt x="50291" y="586740"/>
                  </a:lnTo>
                </a:path>
                <a:path w="3474720" h="2350135">
                  <a:moveTo>
                    <a:pt x="0" y="294132"/>
                  </a:moveTo>
                  <a:lnTo>
                    <a:pt x="50291" y="294132"/>
                  </a:lnTo>
                </a:path>
                <a:path w="3474720" h="2350135">
                  <a:moveTo>
                    <a:pt x="0" y="0"/>
                  </a:moveTo>
                  <a:lnTo>
                    <a:pt x="50291" y="0"/>
                  </a:lnTo>
                </a:path>
                <a:path w="3474720" h="2350135">
                  <a:moveTo>
                    <a:pt x="50291" y="2350008"/>
                  </a:moveTo>
                  <a:lnTo>
                    <a:pt x="3424428" y="235000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932425" y="2734817"/>
              <a:ext cx="3256915" cy="1628139"/>
            </a:xfrm>
            <a:custGeom>
              <a:avLst/>
              <a:gdLst/>
              <a:ahLst/>
              <a:cxnLst/>
              <a:rect l="l" t="t" r="r" b="b"/>
              <a:pathLst>
                <a:path w="3256915" h="1628139">
                  <a:moveTo>
                    <a:pt x="0" y="751332"/>
                  </a:moveTo>
                  <a:lnTo>
                    <a:pt x="115824" y="702564"/>
                  </a:lnTo>
                  <a:lnTo>
                    <a:pt x="233172" y="1010412"/>
                  </a:lnTo>
                  <a:lnTo>
                    <a:pt x="348996" y="1627632"/>
                  </a:lnTo>
                  <a:lnTo>
                    <a:pt x="464820" y="1440180"/>
                  </a:lnTo>
                  <a:lnTo>
                    <a:pt x="582168" y="893064"/>
                  </a:lnTo>
                  <a:lnTo>
                    <a:pt x="697991" y="684276"/>
                  </a:lnTo>
                  <a:lnTo>
                    <a:pt x="813815" y="745236"/>
                  </a:lnTo>
                  <a:lnTo>
                    <a:pt x="931163" y="684276"/>
                  </a:lnTo>
                  <a:lnTo>
                    <a:pt x="1046988" y="601980"/>
                  </a:lnTo>
                  <a:lnTo>
                    <a:pt x="1162812" y="539496"/>
                  </a:lnTo>
                  <a:lnTo>
                    <a:pt x="1280160" y="655320"/>
                  </a:lnTo>
                  <a:lnTo>
                    <a:pt x="1395984" y="566928"/>
                  </a:lnTo>
                  <a:lnTo>
                    <a:pt x="1511808" y="484632"/>
                  </a:lnTo>
                  <a:lnTo>
                    <a:pt x="1629155" y="352044"/>
                  </a:lnTo>
                  <a:lnTo>
                    <a:pt x="1744979" y="548640"/>
                  </a:lnTo>
                  <a:lnTo>
                    <a:pt x="1860803" y="699516"/>
                  </a:lnTo>
                  <a:lnTo>
                    <a:pt x="1978152" y="266700"/>
                  </a:lnTo>
                  <a:lnTo>
                    <a:pt x="2093976" y="202692"/>
                  </a:lnTo>
                  <a:lnTo>
                    <a:pt x="2209800" y="178308"/>
                  </a:lnTo>
                  <a:lnTo>
                    <a:pt x="2327148" y="129540"/>
                  </a:lnTo>
                  <a:lnTo>
                    <a:pt x="2442972" y="96012"/>
                  </a:lnTo>
                  <a:lnTo>
                    <a:pt x="2558796" y="76200"/>
                  </a:lnTo>
                  <a:lnTo>
                    <a:pt x="2676144" y="175260"/>
                  </a:lnTo>
                  <a:lnTo>
                    <a:pt x="2791968" y="231648"/>
                  </a:lnTo>
                  <a:lnTo>
                    <a:pt x="2907792" y="196596"/>
                  </a:lnTo>
                  <a:lnTo>
                    <a:pt x="3025140" y="170687"/>
                  </a:lnTo>
                  <a:lnTo>
                    <a:pt x="3140964" y="76200"/>
                  </a:lnTo>
                  <a:lnTo>
                    <a:pt x="3256788" y="0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932425" y="2795777"/>
              <a:ext cx="3374390" cy="1945005"/>
            </a:xfrm>
            <a:custGeom>
              <a:avLst/>
              <a:gdLst/>
              <a:ahLst/>
              <a:cxnLst/>
              <a:rect l="l" t="t" r="r" b="b"/>
              <a:pathLst>
                <a:path w="3374390" h="1945004">
                  <a:moveTo>
                    <a:pt x="0" y="205739"/>
                  </a:moveTo>
                  <a:lnTo>
                    <a:pt x="115824" y="228600"/>
                  </a:lnTo>
                  <a:lnTo>
                    <a:pt x="233172" y="624839"/>
                  </a:lnTo>
                  <a:lnTo>
                    <a:pt x="348996" y="1944624"/>
                  </a:lnTo>
                  <a:lnTo>
                    <a:pt x="464820" y="1171956"/>
                  </a:lnTo>
                  <a:lnTo>
                    <a:pt x="582168" y="461772"/>
                  </a:lnTo>
                  <a:lnTo>
                    <a:pt x="697991" y="242316"/>
                  </a:lnTo>
                  <a:lnTo>
                    <a:pt x="813815" y="147827"/>
                  </a:lnTo>
                  <a:lnTo>
                    <a:pt x="931163" y="146304"/>
                  </a:lnTo>
                  <a:lnTo>
                    <a:pt x="1046988" y="155448"/>
                  </a:lnTo>
                  <a:lnTo>
                    <a:pt x="1162812" y="260604"/>
                  </a:lnTo>
                  <a:lnTo>
                    <a:pt x="1280160" y="172212"/>
                  </a:lnTo>
                  <a:lnTo>
                    <a:pt x="1395984" y="233172"/>
                  </a:lnTo>
                  <a:lnTo>
                    <a:pt x="1511808" y="231648"/>
                  </a:lnTo>
                  <a:lnTo>
                    <a:pt x="1629155" y="103632"/>
                  </a:lnTo>
                  <a:lnTo>
                    <a:pt x="1744979" y="230124"/>
                  </a:lnTo>
                  <a:lnTo>
                    <a:pt x="1860803" y="190500"/>
                  </a:lnTo>
                  <a:lnTo>
                    <a:pt x="1978152" y="108204"/>
                  </a:lnTo>
                  <a:lnTo>
                    <a:pt x="2093976" y="42672"/>
                  </a:lnTo>
                  <a:lnTo>
                    <a:pt x="2209800" y="0"/>
                  </a:lnTo>
                  <a:lnTo>
                    <a:pt x="2327148" y="137160"/>
                  </a:lnTo>
                  <a:lnTo>
                    <a:pt x="2442972" y="176784"/>
                  </a:lnTo>
                  <a:lnTo>
                    <a:pt x="2558796" y="83820"/>
                  </a:lnTo>
                  <a:lnTo>
                    <a:pt x="2676144" y="92963"/>
                  </a:lnTo>
                  <a:lnTo>
                    <a:pt x="2791968" y="163068"/>
                  </a:lnTo>
                  <a:lnTo>
                    <a:pt x="2907792" y="138684"/>
                  </a:lnTo>
                  <a:lnTo>
                    <a:pt x="3025140" y="187451"/>
                  </a:lnTo>
                  <a:lnTo>
                    <a:pt x="3140964" y="217932"/>
                  </a:lnTo>
                  <a:lnTo>
                    <a:pt x="3256788" y="245363"/>
                  </a:lnTo>
                  <a:lnTo>
                    <a:pt x="3374135" y="313944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437244" y="2393060"/>
            <a:ext cx="274955" cy="2560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6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6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6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27930" y="3274517"/>
            <a:ext cx="276225" cy="1678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27930" y="2393060"/>
            <a:ext cx="274955" cy="796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27779" y="4896103"/>
            <a:ext cx="346837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013197" y="5686805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013197" y="5919978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45989" y="5538622"/>
            <a:ext cx="3284854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SÜE (mevsim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takvim etkilerinden arındırılmış)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MBÖNCÜ-SÜE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(sağ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76013" y="2177923"/>
            <a:ext cx="40678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Bileşik Öncü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Göstergeler Endeksi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(MBÖNCÜ-SÜE)**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27340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37946"/>
            <a:ext cx="78403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Yüksek frekanslı veriler yılın </a:t>
            </a:r>
            <a:r>
              <a:rPr dirty="0"/>
              <a:t>en </a:t>
            </a:r>
            <a:r>
              <a:rPr spc="-5" dirty="0"/>
              <a:t>düşük seviyelerine gerilemiştir.  </a:t>
            </a:r>
            <a:r>
              <a:rPr b="0" spc="-5" dirty="0">
                <a:latin typeface="Tahoma"/>
                <a:cs typeface="Tahoma"/>
              </a:rPr>
              <a:t>OECD Haftalık Büyüme Göstergesi, </a:t>
            </a:r>
            <a:r>
              <a:rPr b="0" dirty="0">
                <a:latin typeface="Tahoma"/>
                <a:cs typeface="Tahoma"/>
              </a:rPr>
              <a:t>Ramazan </a:t>
            </a:r>
            <a:r>
              <a:rPr b="0" spc="-5" dirty="0">
                <a:latin typeface="Tahoma"/>
                <a:cs typeface="Tahoma"/>
              </a:rPr>
              <a:t>Bayramı haftası sonrasında hızla  düşmektedir.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7715" y="1988947"/>
            <a:ext cx="86099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OECD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Haftalık Büyüme Göstergesi*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(OECD </a:t>
            </a:r>
            <a:r>
              <a:rPr sz="1600" spc="-20" dirty="0">
                <a:solidFill>
                  <a:srgbClr val="FFFFFF"/>
                </a:solidFill>
                <a:latin typeface="Tahoma"/>
                <a:cs typeface="Tahoma"/>
              </a:rPr>
              <a:t>Weekly </a:t>
            </a:r>
            <a:r>
              <a:rPr sz="1600" spc="-55" dirty="0">
                <a:solidFill>
                  <a:srgbClr val="FFFFFF"/>
                </a:solidFill>
                <a:latin typeface="Tahoma"/>
                <a:cs typeface="Tahoma"/>
              </a:rPr>
              <a:t>Tracker,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 5 Ocak 2020 – 23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4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25817" y="2461069"/>
            <a:ext cx="7484745" cy="3318510"/>
            <a:chOff x="825817" y="2461069"/>
            <a:chExt cx="7484745" cy="3318510"/>
          </a:xfrm>
        </p:grpSpPr>
        <p:sp>
          <p:nvSpPr>
            <p:cNvPr id="6" name="object 6"/>
            <p:cNvSpPr/>
            <p:nvPr/>
          </p:nvSpPr>
          <p:spPr>
            <a:xfrm>
              <a:off x="830580" y="2465832"/>
              <a:ext cx="7475220" cy="2051050"/>
            </a:xfrm>
            <a:custGeom>
              <a:avLst/>
              <a:gdLst/>
              <a:ahLst/>
              <a:cxnLst/>
              <a:rect l="l" t="t" r="r" b="b"/>
              <a:pathLst>
                <a:path w="7475220" h="2051050">
                  <a:moveTo>
                    <a:pt x="4776216" y="1929383"/>
                  </a:moveTo>
                  <a:lnTo>
                    <a:pt x="4776216" y="1980183"/>
                  </a:lnTo>
                </a:path>
                <a:path w="7475220" h="2051050">
                  <a:moveTo>
                    <a:pt x="5455920" y="1929383"/>
                  </a:moveTo>
                  <a:lnTo>
                    <a:pt x="5455920" y="1980183"/>
                  </a:lnTo>
                </a:path>
                <a:path w="7475220" h="2051050">
                  <a:moveTo>
                    <a:pt x="50291" y="2051049"/>
                  </a:moveTo>
                  <a:lnTo>
                    <a:pt x="50291" y="0"/>
                  </a:lnTo>
                </a:path>
                <a:path w="7475220" h="2051050">
                  <a:moveTo>
                    <a:pt x="50800" y="1104900"/>
                  </a:moveTo>
                  <a:lnTo>
                    <a:pt x="0" y="1104900"/>
                  </a:lnTo>
                </a:path>
                <a:path w="7475220" h="2051050">
                  <a:moveTo>
                    <a:pt x="50800" y="1929383"/>
                  </a:moveTo>
                  <a:lnTo>
                    <a:pt x="0" y="1929383"/>
                  </a:lnTo>
                </a:path>
                <a:path w="7475220" h="2051050">
                  <a:moveTo>
                    <a:pt x="50800" y="1655063"/>
                  </a:moveTo>
                  <a:lnTo>
                    <a:pt x="0" y="1655063"/>
                  </a:lnTo>
                </a:path>
                <a:path w="7475220" h="2051050">
                  <a:moveTo>
                    <a:pt x="50291" y="1929383"/>
                  </a:moveTo>
                  <a:lnTo>
                    <a:pt x="50291" y="1980183"/>
                  </a:lnTo>
                </a:path>
                <a:path w="7475220" h="2051050">
                  <a:moveTo>
                    <a:pt x="50800" y="1379219"/>
                  </a:moveTo>
                  <a:lnTo>
                    <a:pt x="0" y="1379219"/>
                  </a:lnTo>
                </a:path>
                <a:path w="7475220" h="2051050">
                  <a:moveTo>
                    <a:pt x="50800" y="830579"/>
                  </a:moveTo>
                  <a:lnTo>
                    <a:pt x="0" y="830579"/>
                  </a:lnTo>
                </a:path>
                <a:path w="7475220" h="2051050">
                  <a:moveTo>
                    <a:pt x="50800" y="554735"/>
                  </a:moveTo>
                  <a:lnTo>
                    <a:pt x="0" y="554735"/>
                  </a:lnTo>
                </a:path>
                <a:path w="7475220" h="2051050">
                  <a:moveTo>
                    <a:pt x="50800" y="278891"/>
                  </a:moveTo>
                  <a:lnTo>
                    <a:pt x="0" y="278891"/>
                  </a:lnTo>
                </a:path>
                <a:path w="7475220" h="2051050">
                  <a:moveTo>
                    <a:pt x="50800" y="4571"/>
                  </a:moveTo>
                  <a:lnTo>
                    <a:pt x="0" y="4571"/>
                  </a:lnTo>
                </a:path>
                <a:path w="7475220" h="2051050">
                  <a:moveTo>
                    <a:pt x="2756916" y="1929383"/>
                  </a:moveTo>
                  <a:lnTo>
                    <a:pt x="2756916" y="1980183"/>
                  </a:lnTo>
                </a:path>
                <a:path w="7475220" h="2051050">
                  <a:moveTo>
                    <a:pt x="3422904" y="1929383"/>
                  </a:moveTo>
                  <a:lnTo>
                    <a:pt x="3422904" y="1980183"/>
                  </a:lnTo>
                </a:path>
                <a:path w="7475220" h="2051050">
                  <a:moveTo>
                    <a:pt x="723900" y="1929383"/>
                  </a:moveTo>
                  <a:lnTo>
                    <a:pt x="723900" y="1980183"/>
                  </a:lnTo>
                </a:path>
                <a:path w="7475220" h="2051050">
                  <a:moveTo>
                    <a:pt x="1395983" y="1929383"/>
                  </a:moveTo>
                  <a:lnTo>
                    <a:pt x="1395983" y="1980183"/>
                  </a:lnTo>
                </a:path>
                <a:path w="7475220" h="2051050">
                  <a:moveTo>
                    <a:pt x="2075688" y="1929383"/>
                  </a:moveTo>
                  <a:lnTo>
                    <a:pt x="2075688" y="1980183"/>
                  </a:lnTo>
                </a:path>
                <a:path w="7475220" h="2051050">
                  <a:moveTo>
                    <a:pt x="4094987" y="1929383"/>
                  </a:moveTo>
                  <a:lnTo>
                    <a:pt x="4094987" y="1980183"/>
                  </a:lnTo>
                </a:path>
                <a:path w="7475220" h="2051050">
                  <a:moveTo>
                    <a:pt x="6123432" y="1929383"/>
                  </a:moveTo>
                  <a:lnTo>
                    <a:pt x="6123432" y="1980183"/>
                  </a:lnTo>
                </a:path>
                <a:path w="7475220" h="2051050">
                  <a:moveTo>
                    <a:pt x="6793992" y="1929383"/>
                  </a:moveTo>
                  <a:lnTo>
                    <a:pt x="6793992" y="1980183"/>
                  </a:lnTo>
                </a:path>
                <a:path w="7475220" h="2051050">
                  <a:moveTo>
                    <a:pt x="7475220" y="1929383"/>
                  </a:moveTo>
                  <a:lnTo>
                    <a:pt x="7475220" y="1980183"/>
                  </a:lnTo>
                </a:path>
                <a:path w="7475220" h="2051050">
                  <a:moveTo>
                    <a:pt x="50291" y="1929383"/>
                  </a:moveTo>
                  <a:lnTo>
                    <a:pt x="7475220" y="1929383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68908" y="3191256"/>
              <a:ext cx="5436235" cy="1775460"/>
            </a:xfrm>
            <a:custGeom>
              <a:avLst/>
              <a:gdLst/>
              <a:ahLst/>
              <a:cxnLst/>
              <a:rect l="l" t="t" r="r" b="b"/>
              <a:pathLst>
                <a:path w="5436234" h="1775460">
                  <a:moveTo>
                    <a:pt x="0" y="961644"/>
                  </a:moveTo>
                  <a:lnTo>
                    <a:pt x="51815" y="1024128"/>
                  </a:lnTo>
                  <a:lnTo>
                    <a:pt x="103631" y="1086612"/>
                  </a:lnTo>
                  <a:lnTo>
                    <a:pt x="155447" y="1150620"/>
                  </a:lnTo>
                  <a:lnTo>
                    <a:pt x="207263" y="1213104"/>
                  </a:lnTo>
                  <a:lnTo>
                    <a:pt x="259079" y="1275588"/>
                  </a:lnTo>
                  <a:lnTo>
                    <a:pt x="310895" y="1338072"/>
                  </a:lnTo>
                  <a:lnTo>
                    <a:pt x="362711" y="1400556"/>
                  </a:lnTo>
                  <a:lnTo>
                    <a:pt x="414528" y="1463040"/>
                  </a:lnTo>
                  <a:lnTo>
                    <a:pt x="466343" y="1525524"/>
                  </a:lnTo>
                  <a:lnTo>
                    <a:pt x="518159" y="1588008"/>
                  </a:lnTo>
                  <a:lnTo>
                    <a:pt x="569975" y="1650492"/>
                  </a:lnTo>
                  <a:lnTo>
                    <a:pt x="621791" y="1712976"/>
                  </a:lnTo>
                  <a:lnTo>
                    <a:pt x="673608" y="1775460"/>
                  </a:lnTo>
                  <a:lnTo>
                    <a:pt x="725423" y="1705356"/>
                  </a:lnTo>
                  <a:lnTo>
                    <a:pt x="777240" y="1635252"/>
                  </a:lnTo>
                  <a:lnTo>
                    <a:pt x="829055" y="1563624"/>
                  </a:lnTo>
                  <a:lnTo>
                    <a:pt x="880872" y="1493520"/>
                  </a:lnTo>
                  <a:lnTo>
                    <a:pt x="932687" y="1423416"/>
                  </a:lnTo>
                  <a:lnTo>
                    <a:pt x="984504" y="1351788"/>
                  </a:lnTo>
                  <a:lnTo>
                    <a:pt x="1036319" y="1281684"/>
                  </a:lnTo>
                  <a:lnTo>
                    <a:pt x="1088136" y="1211580"/>
                  </a:lnTo>
                  <a:lnTo>
                    <a:pt x="1139952" y="1139952"/>
                  </a:lnTo>
                  <a:lnTo>
                    <a:pt x="1191767" y="1069848"/>
                  </a:lnTo>
                  <a:lnTo>
                    <a:pt x="1243584" y="998220"/>
                  </a:lnTo>
                  <a:lnTo>
                    <a:pt x="1295399" y="928116"/>
                  </a:lnTo>
                  <a:lnTo>
                    <a:pt x="1347216" y="858012"/>
                  </a:lnTo>
                  <a:lnTo>
                    <a:pt x="1397508" y="858012"/>
                  </a:lnTo>
                  <a:lnTo>
                    <a:pt x="1449323" y="858012"/>
                  </a:lnTo>
                  <a:lnTo>
                    <a:pt x="1501140" y="859536"/>
                  </a:lnTo>
                  <a:lnTo>
                    <a:pt x="1552955" y="859536"/>
                  </a:lnTo>
                  <a:lnTo>
                    <a:pt x="1604772" y="859536"/>
                  </a:lnTo>
                  <a:lnTo>
                    <a:pt x="1656588" y="859536"/>
                  </a:lnTo>
                  <a:lnTo>
                    <a:pt x="1708403" y="861060"/>
                  </a:lnTo>
                  <a:lnTo>
                    <a:pt x="1760219" y="861060"/>
                  </a:lnTo>
                  <a:lnTo>
                    <a:pt x="1812036" y="861060"/>
                  </a:lnTo>
                  <a:lnTo>
                    <a:pt x="1863852" y="862584"/>
                  </a:lnTo>
                  <a:lnTo>
                    <a:pt x="1915667" y="862584"/>
                  </a:lnTo>
                  <a:lnTo>
                    <a:pt x="1967484" y="862584"/>
                  </a:lnTo>
                  <a:lnTo>
                    <a:pt x="2019300" y="862584"/>
                  </a:lnTo>
                  <a:lnTo>
                    <a:pt x="2071115" y="858012"/>
                  </a:lnTo>
                  <a:lnTo>
                    <a:pt x="2122931" y="853440"/>
                  </a:lnTo>
                  <a:lnTo>
                    <a:pt x="2174747" y="848868"/>
                  </a:lnTo>
                  <a:lnTo>
                    <a:pt x="2226564" y="844296"/>
                  </a:lnTo>
                  <a:lnTo>
                    <a:pt x="2278379" y="839724"/>
                  </a:lnTo>
                  <a:lnTo>
                    <a:pt x="2330195" y="835152"/>
                  </a:lnTo>
                  <a:lnTo>
                    <a:pt x="2382012" y="830580"/>
                  </a:lnTo>
                  <a:lnTo>
                    <a:pt x="2433828" y="826008"/>
                  </a:lnTo>
                  <a:lnTo>
                    <a:pt x="2485643" y="821436"/>
                  </a:lnTo>
                  <a:lnTo>
                    <a:pt x="2537459" y="816864"/>
                  </a:lnTo>
                  <a:lnTo>
                    <a:pt x="2589276" y="812292"/>
                  </a:lnTo>
                  <a:lnTo>
                    <a:pt x="2641091" y="807720"/>
                  </a:lnTo>
                  <a:lnTo>
                    <a:pt x="2692907" y="803148"/>
                  </a:lnTo>
                  <a:lnTo>
                    <a:pt x="2744724" y="740664"/>
                  </a:lnTo>
                  <a:lnTo>
                    <a:pt x="2796540" y="679704"/>
                  </a:lnTo>
                  <a:lnTo>
                    <a:pt x="2848355" y="617220"/>
                  </a:lnTo>
                  <a:lnTo>
                    <a:pt x="2900171" y="554736"/>
                  </a:lnTo>
                  <a:lnTo>
                    <a:pt x="2951988" y="493776"/>
                  </a:lnTo>
                  <a:lnTo>
                    <a:pt x="3002279" y="431292"/>
                  </a:lnTo>
                  <a:lnTo>
                    <a:pt x="3054095" y="370332"/>
                  </a:lnTo>
                  <a:lnTo>
                    <a:pt x="3105912" y="307848"/>
                  </a:lnTo>
                  <a:lnTo>
                    <a:pt x="3157728" y="246888"/>
                  </a:lnTo>
                  <a:lnTo>
                    <a:pt x="3209543" y="184404"/>
                  </a:lnTo>
                  <a:lnTo>
                    <a:pt x="3261359" y="123444"/>
                  </a:lnTo>
                  <a:lnTo>
                    <a:pt x="3313176" y="60960"/>
                  </a:lnTo>
                  <a:lnTo>
                    <a:pt x="3364991" y="0"/>
                  </a:lnTo>
                  <a:lnTo>
                    <a:pt x="3416807" y="60960"/>
                  </a:lnTo>
                  <a:lnTo>
                    <a:pt x="3468624" y="121920"/>
                  </a:lnTo>
                  <a:lnTo>
                    <a:pt x="3520440" y="182880"/>
                  </a:lnTo>
                  <a:lnTo>
                    <a:pt x="3572255" y="243840"/>
                  </a:lnTo>
                  <a:lnTo>
                    <a:pt x="3624071" y="304800"/>
                  </a:lnTo>
                  <a:lnTo>
                    <a:pt x="3675888" y="365760"/>
                  </a:lnTo>
                  <a:lnTo>
                    <a:pt x="3727704" y="426720"/>
                  </a:lnTo>
                  <a:lnTo>
                    <a:pt x="3779519" y="487680"/>
                  </a:lnTo>
                  <a:lnTo>
                    <a:pt x="3831336" y="547116"/>
                  </a:lnTo>
                  <a:lnTo>
                    <a:pt x="3883152" y="608076"/>
                  </a:lnTo>
                  <a:lnTo>
                    <a:pt x="3934967" y="669036"/>
                  </a:lnTo>
                  <a:lnTo>
                    <a:pt x="3986783" y="729996"/>
                  </a:lnTo>
                  <a:lnTo>
                    <a:pt x="4038600" y="790956"/>
                  </a:lnTo>
                  <a:lnTo>
                    <a:pt x="4090416" y="784860"/>
                  </a:lnTo>
                  <a:lnTo>
                    <a:pt x="4142231" y="778764"/>
                  </a:lnTo>
                  <a:lnTo>
                    <a:pt x="4194047" y="771144"/>
                  </a:lnTo>
                  <a:lnTo>
                    <a:pt x="4245864" y="765048"/>
                  </a:lnTo>
                  <a:lnTo>
                    <a:pt x="4297680" y="757428"/>
                  </a:lnTo>
                  <a:lnTo>
                    <a:pt x="4349495" y="751332"/>
                  </a:lnTo>
                  <a:lnTo>
                    <a:pt x="4401312" y="743712"/>
                  </a:lnTo>
                  <a:lnTo>
                    <a:pt x="4453128" y="737616"/>
                  </a:lnTo>
                  <a:lnTo>
                    <a:pt x="4504944" y="729996"/>
                  </a:lnTo>
                  <a:lnTo>
                    <a:pt x="4555236" y="723900"/>
                  </a:lnTo>
                  <a:lnTo>
                    <a:pt x="4607052" y="717804"/>
                  </a:lnTo>
                  <a:lnTo>
                    <a:pt x="4658868" y="710184"/>
                  </a:lnTo>
                  <a:lnTo>
                    <a:pt x="4710683" y="704088"/>
                  </a:lnTo>
                  <a:lnTo>
                    <a:pt x="4762500" y="710184"/>
                  </a:lnTo>
                  <a:lnTo>
                    <a:pt x="4814316" y="717804"/>
                  </a:lnTo>
                  <a:lnTo>
                    <a:pt x="4866132" y="725424"/>
                  </a:lnTo>
                  <a:lnTo>
                    <a:pt x="4917947" y="731520"/>
                  </a:lnTo>
                  <a:lnTo>
                    <a:pt x="4969764" y="739140"/>
                  </a:lnTo>
                  <a:lnTo>
                    <a:pt x="5021580" y="746760"/>
                  </a:lnTo>
                  <a:lnTo>
                    <a:pt x="5073395" y="752856"/>
                  </a:lnTo>
                  <a:lnTo>
                    <a:pt x="5125212" y="760476"/>
                  </a:lnTo>
                  <a:lnTo>
                    <a:pt x="5177028" y="766572"/>
                  </a:lnTo>
                  <a:lnTo>
                    <a:pt x="5228844" y="774192"/>
                  </a:lnTo>
                  <a:lnTo>
                    <a:pt x="5280659" y="781812"/>
                  </a:lnTo>
                  <a:lnTo>
                    <a:pt x="5332476" y="787908"/>
                  </a:lnTo>
                  <a:lnTo>
                    <a:pt x="5384292" y="795528"/>
                  </a:lnTo>
                  <a:lnTo>
                    <a:pt x="5436108" y="803148"/>
                  </a:lnTo>
                </a:path>
              </a:pathLst>
            </a:custGeom>
            <a:ln w="18288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126236" y="4110227"/>
              <a:ext cx="85343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798319" y="4924044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471928" y="4005072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145536" y="4011168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817619" y="3950208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491227" y="3147060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163312" y="3939540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836920" y="3851148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560820" y="3950208"/>
              <a:ext cx="85344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830580" y="4660392"/>
              <a:ext cx="50800" cy="1114425"/>
            </a:xfrm>
            <a:custGeom>
              <a:avLst/>
              <a:gdLst/>
              <a:ahLst/>
              <a:cxnLst/>
              <a:rect l="l" t="t" r="r" b="b"/>
              <a:pathLst>
                <a:path w="50800" h="1114425">
                  <a:moveTo>
                    <a:pt x="50800" y="560831"/>
                  </a:moveTo>
                  <a:lnTo>
                    <a:pt x="0" y="560831"/>
                  </a:lnTo>
                </a:path>
                <a:path w="50800" h="1114425">
                  <a:moveTo>
                    <a:pt x="50800" y="1109471"/>
                  </a:moveTo>
                  <a:lnTo>
                    <a:pt x="0" y="1109471"/>
                  </a:lnTo>
                </a:path>
                <a:path w="50800" h="1114425">
                  <a:moveTo>
                    <a:pt x="50291" y="1114424"/>
                  </a:moveTo>
                  <a:lnTo>
                    <a:pt x="50291" y="0"/>
                  </a:lnTo>
                </a:path>
                <a:path w="50800" h="1114425">
                  <a:moveTo>
                    <a:pt x="50800" y="835151"/>
                  </a:moveTo>
                  <a:lnTo>
                    <a:pt x="0" y="835151"/>
                  </a:lnTo>
                </a:path>
                <a:path w="50800" h="1114425">
                  <a:moveTo>
                    <a:pt x="50800" y="284987"/>
                  </a:moveTo>
                  <a:lnTo>
                    <a:pt x="0" y="284987"/>
                  </a:lnTo>
                </a:path>
                <a:path w="50800" h="1114425">
                  <a:moveTo>
                    <a:pt x="50800" y="10667"/>
                  </a:moveTo>
                  <a:lnTo>
                    <a:pt x="0" y="1066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910590" y="3245358"/>
              <a:ext cx="6833870" cy="1978660"/>
            </a:xfrm>
            <a:custGeom>
              <a:avLst/>
              <a:gdLst/>
              <a:ahLst/>
              <a:cxnLst/>
              <a:rect l="l" t="t" r="r" b="b"/>
              <a:pathLst>
                <a:path w="6833870" h="1978660">
                  <a:moveTo>
                    <a:pt x="0" y="848867"/>
                  </a:moveTo>
                  <a:lnTo>
                    <a:pt x="51815" y="824483"/>
                  </a:lnTo>
                  <a:lnTo>
                    <a:pt x="103631" y="839723"/>
                  </a:lnTo>
                  <a:lnTo>
                    <a:pt x="155447" y="868679"/>
                  </a:lnTo>
                  <a:lnTo>
                    <a:pt x="207263" y="903731"/>
                  </a:lnTo>
                  <a:lnTo>
                    <a:pt x="259079" y="888491"/>
                  </a:lnTo>
                  <a:lnTo>
                    <a:pt x="310896" y="867155"/>
                  </a:lnTo>
                  <a:lnTo>
                    <a:pt x="362712" y="858011"/>
                  </a:lnTo>
                  <a:lnTo>
                    <a:pt x="414528" y="888491"/>
                  </a:lnTo>
                  <a:lnTo>
                    <a:pt x="466344" y="903731"/>
                  </a:lnTo>
                  <a:lnTo>
                    <a:pt x="518159" y="1313687"/>
                  </a:lnTo>
                  <a:lnTo>
                    <a:pt x="569976" y="1676399"/>
                  </a:lnTo>
                  <a:lnTo>
                    <a:pt x="621791" y="1796795"/>
                  </a:lnTo>
                  <a:lnTo>
                    <a:pt x="673607" y="1978152"/>
                  </a:lnTo>
                  <a:lnTo>
                    <a:pt x="725423" y="1766315"/>
                  </a:lnTo>
                  <a:lnTo>
                    <a:pt x="777240" y="1834895"/>
                  </a:lnTo>
                  <a:lnTo>
                    <a:pt x="829055" y="1885187"/>
                  </a:lnTo>
                  <a:lnTo>
                    <a:pt x="879347" y="1789175"/>
                  </a:lnTo>
                  <a:lnTo>
                    <a:pt x="931164" y="1551431"/>
                  </a:lnTo>
                  <a:lnTo>
                    <a:pt x="982979" y="1484375"/>
                  </a:lnTo>
                  <a:lnTo>
                    <a:pt x="1034796" y="1386839"/>
                  </a:lnTo>
                  <a:lnTo>
                    <a:pt x="1086611" y="1438655"/>
                  </a:lnTo>
                  <a:lnTo>
                    <a:pt x="1138428" y="1386839"/>
                  </a:lnTo>
                  <a:lnTo>
                    <a:pt x="1190243" y="1162811"/>
                  </a:lnTo>
                  <a:lnTo>
                    <a:pt x="1242060" y="1210055"/>
                  </a:lnTo>
                  <a:lnTo>
                    <a:pt x="1293876" y="1219199"/>
                  </a:lnTo>
                  <a:lnTo>
                    <a:pt x="1345692" y="1117091"/>
                  </a:lnTo>
                  <a:lnTo>
                    <a:pt x="1397508" y="1030223"/>
                  </a:lnTo>
                  <a:lnTo>
                    <a:pt x="1449323" y="938783"/>
                  </a:lnTo>
                  <a:lnTo>
                    <a:pt x="1501140" y="998219"/>
                  </a:lnTo>
                  <a:lnTo>
                    <a:pt x="1552955" y="844295"/>
                  </a:lnTo>
                  <a:lnTo>
                    <a:pt x="1604772" y="1007363"/>
                  </a:lnTo>
                  <a:lnTo>
                    <a:pt x="1656588" y="998219"/>
                  </a:lnTo>
                  <a:lnTo>
                    <a:pt x="1708403" y="1110995"/>
                  </a:lnTo>
                  <a:lnTo>
                    <a:pt x="1760220" y="1060703"/>
                  </a:lnTo>
                  <a:lnTo>
                    <a:pt x="1812036" y="1053083"/>
                  </a:lnTo>
                  <a:lnTo>
                    <a:pt x="1863852" y="987551"/>
                  </a:lnTo>
                  <a:lnTo>
                    <a:pt x="1915667" y="838199"/>
                  </a:lnTo>
                  <a:lnTo>
                    <a:pt x="1967484" y="856487"/>
                  </a:lnTo>
                  <a:lnTo>
                    <a:pt x="2019300" y="865631"/>
                  </a:lnTo>
                  <a:lnTo>
                    <a:pt x="2071115" y="888491"/>
                  </a:lnTo>
                  <a:lnTo>
                    <a:pt x="2122932" y="923543"/>
                  </a:lnTo>
                  <a:lnTo>
                    <a:pt x="2174748" y="803147"/>
                  </a:lnTo>
                  <a:lnTo>
                    <a:pt x="2226564" y="879347"/>
                  </a:lnTo>
                  <a:lnTo>
                    <a:pt x="2278379" y="853439"/>
                  </a:lnTo>
                  <a:lnTo>
                    <a:pt x="2330196" y="993647"/>
                  </a:lnTo>
                  <a:lnTo>
                    <a:pt x="2382012" y="867155"/>
                  </a:lnTo>
                  <a:lnTo>
                    <a:pt x="2432304" y="926591"/>
                  </a:lnTo>
                  <a:lnTo>
                    <a:pt x="2484120" y="970787"/>
                  </a:lnTo>
                  <a:lnTo>
                    <a:pt x="2535936" y="982979"/>
                  </a:lnTo>
                  <a:lnTo>
                    <a:pt x="2587752" y="1062227"/>
                  </a:lnTo>
                  <a:lnTo>
                    <a:pt x="2639568" y="1118615"/>
                  </a:lnTo>
                  <a:lnTo>
                    <a:pt x="2691384" y="969263"/>
                  </a:lnTo>
                  <a:lnTo>
                    <a:pt x="2743200" y="1068323"/>
                  </a:lnTo>
                  <a:lnTo>
                    <a:pt x="2795016" y="1016507"/>
                  </a:lnTo>
                  <a:lnTo>
                    <a:pt x="2846832" y="1197864"/>
                  </a:lnTo>
                  <a:lnTo>
                    <a:pt x="2898648" y="1007363"/>
                  </a:lnTo>
                  <a:lnTo>
                    <a:pt x="2950464" y="998219"/>
                  </a:lnTo>
                  <a:lnTo>
                    <a:pt x="3002280" y="824483"/>
                  </a:lnTo>
                  <a:lnTo>
                    <a:pt x="3054096" y="885443"/>
                  </a:lnTo>
                  <a:lnTo>
                    <a:pt x="3105912" y="932687"/>
                  </a:lnTo>
                  <a:lnTo>
                    <a:pt x="3157728" y="1011935"/>
                  </a:lnTo>
                  <a:lnTo>
                    <a:pt x="3209544" y="745235"/>
                  </a:lnTo>
                  <a:lnTo>
                    <a:pt x="3261360" y="248412"/>
                  </a:lnTo>
                  <a:lnTo>
                    <a:pt x="3313176" y="65531"/>
                  </a:lnTo>
                  <a:lnTo>
                    <a:pt x="3364992" y="45719"/>
                  </a:lnTo>
                  <a:lnTo>
                    <a:pt x="3416808" y="0"/>
                  </a:lnTo>
                  <a:lnTo>
                    <a:pt x="3468624" y="3047"/>
                  </a:lnTo>
                  <a:lnTo>
                    <a:pt x="3520440" y="80771"/>
                  </a:lnTo>
                  <a:lnTo>
                    <a:pt x="3572256" y="359663"/>
                  </a:lnTo>
                  <a:lnTo>
                    <a:pt x="3624072" y="359663"/>
                  </a:lnTo>
                  <a:lnTo>
                    <a:pt x="3675888" y="18287"/>
                  </a:lnTo>
                  <a:lnTo>
                    <a:pt x="3727704" y="135636"/>
                  </a:lnTo>
                  <a:lnTo>
                    <a:pt x="3779520" y="382523"/>
                  </a:lnTo>
                  <a:lnTo>
                    <a:pt x="3831336" y="589787"/>
                  </a:lnTo>
                  <a:lnTo>
                    <a:pt x="3883152" y="559307"/>
                  </a:lnTo>
                  <a:lnTo>
                    <a:pt x="3934968" y="521207"/>
                  </a:lnTo>
                  <a:lnTo>
                    <a:pt x="3986784" y="633983"/>
                  </a:lnTo>
                  <a:lnTo>
                    <a:pt x="4037076" y="711707"/>
                  </a:lnTo>
                  <a:lnTo>
                    <a:pt x="4088892" y="798575"/>
                  </a:lnTo>
                  <a:lnTo>
                    <a:pt x="4140708" y="754379"/>
                  </a:lnTo>
                  <a:lnTo>
                    <a:pt x="4192524" y="859535"/>
                  </a:lnTo>
                  <a:lnTo>
                    <a:pt x="4244340" y="972311"/>
                  </a:lnTo>
                  <a:lnTo>
                    <a:pt x="4296156" y="803147"/>
                  </a:lnTo>
                  <a:lnTo>
                    <a:pt x="4347972" y="760475"/>
                  </a:lnTo>
                  <a:lnTo>
                    <a:pt x="4399788" y="816863"/>
                  </a:lnTo>
                  <a:lnTo>
                    <a:pt x="4451604" y="725423"/>
                  </a:lnTo>
                  <a:lnTo>
                    <a:pt x="4503420" y="758951"/>
                  </a:lnTo>
                  <a:lnTo>
                    <a:pt x="4555236" y="729995"/>
                  </a:lnTo>
                  <a:lnTo>
                    <a:pt x="4607052" y="757427"/>
                  </a:lnTo>
                  <a:lnTo>
                    <a:pt x="4658868" y="865631"/>
                  </a:lnTo>
                  <a:lnTo>
                    <a:pt x="4710684" y="920495"/>
                  </a:lnTo>
                  <a:lnTo>
                    <a:pt x="4762500" y="806195"/>
                  </a:lnTo>
                  <a:lnTo>
                    <a:pt x="4814316" y="752855"/>
                  </a:lnTo>
                  <a:lnTo>
                    <a:pt x="4866132" y="766571"/>
                  </a:lnTo>
                  <a:lnTo>
                    <a:pt x="4917948" y="847343"/>
                  </a:lnTo>
                  <a:lnTo>
                    <a:pt x="4969764" y="704087"/>
                  </a:lnTo>
                  <a:lnTo>
                    <a:pt x="5021580" y="576071"/>
                  </a:lnTo>
                  <a:lnTo>
                    <a:pt x="5073396" y="475487"/>
                  </a:lnTo>
                  <a:lnTo>
                    <a:pt x="5125212" y="441959"/>
                  </a:lnTo>
                  <a:lnTo>
                    <a:pt x="5177028" y="438911"/>
                  </a:lnTo>
                  <a:lnTo>
                    <a:pt x="5228844" y="326136"/>
                  </a:lnTo>
                  <a:lnTo>
                    <a:pt x="5280660" y="248412"/>
                  </a:lnTo>
                  <a:lnTo>
                    <a:pt x="5332476" y="461771"/>
                  </a:lnTo>
                  <a:lnTo>
                    <a:pt x="5384292" y="655319"/>
                  </a:lnTo>
                  <a:lnTo>
                    <a:pt x="5436108" y="699515"/>
                  </a:lnTo>
                  <a:lnTo>
                    <a:pt x="5487924" y="669035"/>
                  </a:lnTo>
                  <a:lnTo>
                    <a:pt x="5539740" y="737615"/>
                  </a:lnTo>
                  <a:lnTo>
                    <a:pt x="5590032" y="771143"/>
                  </a:lnTo>
                  <a:lnTo>
                    <a:pt x="5641848" y="853439"/>
                  </a:lnTo>
                  <a:lnTo>
                    <a:pt x="5693664" y="861059"/>
                  </a:lnTo>
                  <a:lnTo>
                    <a:pt x="5745480" y="699515"/>
                  </a:lnTo>
                  <a:lnTo>
                    <a:pt x="5797295" y="858011"/>
                  </a:lnTo>
                  <a:lnTo>
                    <a:pt x="5849112" y="783335"/>
                  </a:lnTo>
                  <a:lnTo>
                    <a:pt x="5900928" y="748283"/>
                  </a:lnTo>
                  <a:lnTo>
                    <a:pt x="5952744" y="851915"/>
                  </a:lnTo>
                  <a:lnTo>
                    <a:pt x="6004560" y="851915"/>
                  </a:lnTo>
                  <a:lnTo>
                    <a:pt x="6056376" y="804671"/>
                  </a:lnTo>
                  <a:lnTo>
                    <a:pt x="6108192" y="780287"/>
                  </a:lnTo>
                  <a:lnTo>
                    <a:pt x="6160008" y="711707"/>
                  </a:lnTo>
                  <a:lnTo>
                    <a:pt x="6211824" y="574547"/>
                  </a:lnTo>
                  <a:lnTo>
                    <a:pt x="6263640" y="224027"/>
                  </a:lnTo>
                  <a:lnTo>
                    <a:pt x="6315456" y="556259"/>
                  </a:lnTo>
                  <a:lnTo>
                    <a:pt x="6367271" y="766571"/>
                  </a:lnTo>
                  <a:lnTo>
                    <a:pt x="6419088" y="765047"/>
                  </a:lnTo>
                  <a:lnTo>
                    <a:pt x="6470904" y="874775"/>
                  </a:lnTo>
                  <a:lnTo>
                    <a:pt x="6522719" y="807719"/>
                  </a:lnTo>
                  <a:lnTo>
                    <a:pt x="6574535" y="899159"/>
                  </a:lnTo>
                  <a:lnTo>
                    <a:pt x="6626352" y="934211"/>
                  </a:lnTo>
                  <a:lnTo>
                    <a:pt x="6678167" y="923543"/>
                  </a:lnTo>
                  <a:lnTo>
                    <a:pt x="6729983" y="1059179"/>
                  </a:lnTo>
                  <a:lnTo>
                    <a:pt x="6781800" y="909827"/>
                  </a:lnTo>
                  <a:lnTo>
                    <a:pt x="6833615" y="957071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911352" y="3759708"/>
              <a:ext cx="6832600" cy="1842770"/>
            </a:xfrm>
            <a:custGeom>
              <a:avLst/>
              <a:gdLst/>
              <a:ahLst/>
              <a:cxnLst/>
              <a:rect l="l" t="t" r="r" b="b"/>
              <a:pathLst>
                <a:path w="6832600" h="1842770">
                  <a:moveTo>
                    <a:pt x="0" y="483108"/>
                  </a:moveTo>
                  <a:lnTo>
                    <a:pt x="51815" y="458724"/>
                  </a:lnTo>
                  <a:lnTo>
                    <a:pt x="102107" y="480060"/>
                  </a:lnTo>
                  <a:lnTo>
                    <a:pt x="153923" y="498348"/>
                  </a:lnTo>
                  <a:lnTo>
                    <a:pt x="205739" y="515112"/>
                  </a:lnTo>
                  <a:lnTo>
                    <a:pt x="257556" y="516636"/>
                  </a:lnTo>
                  <a:lnTo>
                    <a:pt x="309372" y="502920"/>
                  </a:lnTo>
                  <a:lnTo>
                    <a:pt x="361188" y="519684"/>
                  </a:lnTo>
                  <a:lnTo>
                    <a:pt x="413003" y="493776"/>
                  </a:lnTo>
                  <a:lnTo>
                    <a:pt x="464819" y="598932"/>
                  </a:lnTo>
                  <a:lnTo>
                    <a:pt x="516635" y="1126236"/>
                  </a:lnTo>
                  <a:lnTo>
                    <a:pt x="568451" y="1516380"/>
                  </a:lnTo>
                  <a:lnTo>
                    <a:pt x="620267" y="1595628"/>
                  </a:lnTo>
                  <a:lnTo>
                    <a:pt x="672084" y="1842516"/>
                  </a:lnTo>
                  <a:lnTo>
                    <a:pt x="723899" y="1653540"/>
                  </a:lnTo>
                  <a:lnTo>
                    <a:pt x="775716" y="1738884"/>
                  </a:lnTo>
                  <a:lnTo>
                    <a:pt x="827531" y="1734312"/>
                  </a:lnTo>
                  <a:lnTo>
                    <a:pt x="879347" y="1658112"/>
                  </a:lnTo>
                  <a:lnTo>
                    <a:pt x="931164" y="1423416"/>
                  </a:lnTo>
                  <a:lnTo>
                    <a:pt x="982979" y="1348740"/>
                  </a:lnTo>
                  <a:lnTo>
                    <a:pt x="1034796" y="1181100"/>
                  </a:lnTo>
                  <a:lnTo>
                    <a:pt x="1086611" y="1344168"/>
                  </a:lnTo>
                  <a:lnTo>
                    <a:pt x="1138428" y="1141476"/>
                  </a:lnTo>
                  <a:lnTo>
                    <a:pt x="1190243" y="923544"/>
                  </a:lnTo>
                  <a:lnTo>
                    <a:pt x="1242060" y="954024"/>
                  </a:lnTo>
                  <a:lnTo>
                    <a:pt x="1293875" y="934212"/>
                  </a:lnTo>
                  <a:lnTo>
                    <a:pt x="1345692" y="886968"/>
                  </a:lnTo>
                  <a:lnTo>
                    <a:pt x="1397508" y="726948"/>
                  </a:lnTo>
                  <a:lnTo>
                    <a:pt x="1449323" y="678180"/>
                  </a:lnTo>
                  <a:lnTo>
                    <a:pt x="1501140" y="717804"/>
                  </a:lnTo>
                  <a:lnTo>
                    <a:pt x="1552955" y="576072"/>
                  </a:lnTo>
                  <a:lnTo>
                    <a:pt x="1604772" y="839724"/>
                  </a:lnTo>
                  <a:lnTo>
                    <a:pt x="1655064" y="824484"/>
                  </a:lnTo>
                  <a:lnTo>
                    <a:pt x="1706879" y="909828"/>
                  </a:lnTo>
                  <a:lnTo>
                    <a:pt x="1758696" y="879348"/>
                  </a:lnTo>
                  <a:lnTo>
                    <a:pt x="1810512" y="862584"/>
                  </a:lnTo>
                  <a:lnTo>
                    <a:pt x="1862327" y="778764"/>
                  </a:lnTo>
                  <a:lnTo>
                    <a:pt x="1914143" y="737616"/>
                  </a:lnTo>
                  <a:lnTo>
                    <a:pt x="1965960" y="726948"/>
                  </a:lnTo>
                  <a:lnTo>
                    <a:pt x="2017776" y="678180"/>
                  </a:lnTo>
                  <a:lnTo>
                    <a:pt x="2069591" y="693420"/>
                  </a:lnTo>
                  <a:lnTo>
                    <a:pt x="2121408" y="739140"/>
                  </a:lnTo>
                  <a:lnTo>
                    <a:pt x="2173224" y="611124"/>
                  </a:lnTo>
                  <a:lnTo>
                    <a:pt x="2225040" y="726948"/>
                  </a:lnTo>
                  <a:lnTo>
                    <a:pt x="2276855" y="707136"/>
                  </a:lnTo>
                  <a:lnTo>
                    <a:pt x="2328672" y="853440"/>
                  </a:lnTo>
                  <a:lnTo>
                    <a:pt x="2380488" y="792480"/>
                  </a:lnTo>
                  <a:lnTo>
                    <a:pt x="2432304" y="862584"/>
                  </a:lnTo>
                  <a:lnTo>
                    <a:pt x="2484120" y="897636"/>
                  </a:lnTo>
                  <a:lnTo>
                    <a:pt x="2535936" y="914400"/>
                  </a:lnTo>
                  <a:lnTo>
                    <a:pt x="2587752" y="970788"/>
                  </a:lnTo>
                  <a:lnTo>
                    <a:pt x="2639568" y="975360"/>
                  </a:lnTo>
                  <a:lnTo>
                    <a:pt x="2691384" y="886968"/>
                  </a:lnTo>
                  <a:lnTo>
                    <a:pt x="2743200" y="973836"/>
                  </a:lnTo>
                  <a:lnTo>
                    <a:pt x="2795016" y="1008888"/>
                  </a:lnTo>
                  <a:lnTo>
                    <a:pt x="2846832" y="1075944"/>
                  </a:lnTo>
                  <a:lnTo>
                    <a:pt x="2898648" y="871728"/>
                  </a:lnTo>
                  <a:lnTo>
                    <a:pt x="2950464" y="847344"/>
                  </a:lnTo>
                  <a:lnTo>
                    <a:pt x="3002280" y="731520"/>
                  </a:lnTo>
                  <a:lnTo>
                    <a:pt x="3054096" y="815340"/>
                  </a:lnTo>
                  <a:lnTo>
                    <a:pt x="3105912" y="807720"/>
                  </a:lnTo>
                  <a:lnTo>
                    <a:pt x="3157728" y="832104"/>
                  </a:lnTo>
                  <a:lnTo>
                    <a:pt x="3209544" y="510540"/>
                  </a:lnTo>
                  <a:lnTo>
                    <a:pt x="3259836" y="185928"/>
                  </a:lnTo>
                  <a:lnTo>
                    <a:pt x="3311652" y="10668"/>
                  </a:lnTo>
                  <a:lnTo>
                    <a:pt x="3363468" y="57912"/>
                  </a:lnTo>
                  <a:lnTo>
                    <a:pt x="3415284" y="57912"/>
                  </a:lnTo>
                  <a:lnTo>
                    <a:pt x="3467100" y="42672"/>
                  </a:lnTo>
                  <a:lnTo>
                    <a:pt x="3518916" y="106680"/>
                  </a:lnTo>
                  <a:lnTo>
                    <a:pt x="3570732" y="304800"/>
                  </a:lnTo>
                  <a:lnTo>
                    <a:pt x="3622548" y="297180"/>
                  </a:lnTo>
                  <a:lnTo>
                    <a:pt x="3674364" y="38100"/>
                  </a:lnTo>
                  <a:lnTo>
                    <a:pt x="3726180" y="64008"/>
                  </a:lnTo>
                  <a:lnTo>
                    <a:pt x="3777996" y="307848"/>
                  </a:lnTo>
                  <a:lnTo>
                    <a:pt x="3829812" y="568452"/>
                  </a:lnTo>
                  <a:lnTo>
                    <a:pt x="3881628" y="498348"/>
                  </a:lnTo>
                  <a:lnTo>
                    <a:pt x="3933444" y="384048"/>
                  </a:lnTo>
                  <a:lnTo>
                    <a:pt x="3985260" y="475488"/>
                  </a:lnTo>
                  <a:lnTo>
                    <a:pt x="4037076" y="434340"/>
                  </a:lnTo>
                  <a:lnTo>
                    <a:pt x="4088892" y="516636"/>
                  </a:lnTo>
                  <a:lnTo>
                    <a:pt x="4140708" y="605028"/>
                  </a:lnTo>
                  <a:lnTo>
                    <a:pt x="4192524" y="559308"/>
                  </a:lnTo>
                  <a:lnTo>
                    <a:pt x="4244340" y="704088"/>
                  </a:lnTo>
                  <a:lnTo>
                    <a:pt x="4296156" y="544068"/>
                  </a:lnTo>
                  <a:lnTo>
                    <a:pt x="4347972" y="484632"/>
                  </a:lnTo>
                  <a:lnTo>
                    <a:pt x="4399788" y="524256"/>
                  </a:lnTo>
                  <a:lnTo>
                    <a:pt x="4451604" y="435864"/>
                  </a:lnTo>
                  <a:lnTo>
                    <a:pt x="4503420" y="477012"/>
                  </a:lnTo>
                  <a:lnTo>
                    <a:pt x="4555236" y="435864"/>
                  </a:lnTo>
                  <a:lnTo>
                    <a:pt x="4607052" y="458724"/>
                  </a:lnTo>
                  <a:lnTo>
                    <a:pt x="4658868" y="554736"/>
                  </a:lnTo>
                  <a:lnTo>
                    <a:pt x="4710684" y="644652"/>
                  </a:lnTo>
                  <a:lnTo>
                    <a:pt x="4762500" y="461772"/>
                  </a:lnTo>
                  <a:lnTo>
                    <a:pt x="4812792" y="413004"/>
                  </a:lnTo>
                  <a:lnTo>
                    <a:pt x="4864608" y="403860"/>
                  </a:lnTo>
                  <a:lnTo>
                    <a:pt x="4916424" y="489204"/>
                  </a:lnTo>
                  <a:lnTo>
                    <a:pt x="4968240" y="387096"/>
                  </a:lnTo>
                  <a:lnTo>
                    <a:pt x="5020056" y="230124"/>
                  </a:lnTo>
                  <a:lnTo>
                    <a:pt x="5071872" y="176784"/>
                  </a:lnTo>
                  <a:lnTo>
                    <a:pt x="5123688" y="120396"/>
                  </a:lnTo>
                  <a:lnTo>
                    <a:pt x="5175504" y="134112"/>
                  </a:lnTo>
                  <a:lnTo>
                    <a:pt x="5227320" y="74676"/>
                  </a:lnTo>
                  <a:lnTo>
                    <a:pt x="5279136" y="16764"/>
                  </a:lnTo>
                  <a:lnTo>
                    <a:pt x="5330952" y="156972"/>
                  </a:lnTo>
                  <a:lnTo>
                    <a:pt x="5382768" y="394716"/>
                  </a:lnTo>
                  <a:lnTo>
                    <a:pt x="5434584" y="396240"/>
                  </a:lnTo>
                  <a:lnTo>
                    <a:pt x="5486400" y="341376"/>
                  </a:lnTo>
                  <a:lnTo>
                    <a:pt x="5538216" y="411480"/>
                  </a:lnTo>
                  <a:lnTo>
                    <a:pt x="5590032" y="437388"/>
                  </a:lnTo>
                  <a:lnTo>
                    <a:pt x="5641848" y="550164"/>
                  </a:lnTo>
                  <a:lnTo>
                    <a:pt x="5693664" y="612648"/>
                  </a:lnTo>
                  <a:lnTo>
                    <a:pt x="5745480" y="419100"/>
                  </a:lnTo>
                  <a:lnTo>
                    <a:pt x="5797296" y="557784"/>
                  </a:lnTo>
                  <a:lnTo>
                    <a:pt x="5849112" y="498348"/>
                  </a:lnTo>
                  <a:lnTo>
                    <a:pt x="5900928" y="438912"/>
                  </a:lnTo>
                  <a:lnTo>
                    <a:pt x="5952744" y="493776"/>
                  </a:lnTo>
                  <a:lnTo>
                    <a:pt x="6004559" y="557784"/>
                  </a:lnTo>
                  <a:lnTo>
                    <a:pt x="6056376" y="487680"/>
                  </a:lnTo>
                  <a:lnTo>
                    <a:pt x="6108192" y="463296"/>
                  </a:lnTo>
                  <a:lnTo>
                    <a:pt x="6160008" y="397764"/>
                  </a:lnTo>
                  <a:lnTo>
                    <a:pt x="6211824" y="294132"/>
                  </a:lnTo>
                  <a:lnTo>
                    <a:pt x="6263640" y="0"/>
                  </a:lnTo>
                  <a:lnTo>
                    <a:pt x="6315456" y="283464"/>
                  </a:lnTo>
                  <a:lnTo>
                    <a:pt x="6367272" y="432816"/>
                  </a:lnTo>
                  <a:lnTo>
                    <a:pt x="6417564" y="420624"/>
                  </a:lnTo>
                  <a:lnTo>
                    <a:pt x="6469380" y="525780"/>
                  </a:lnTo>
                  <a:lnTo>
                    <a:pt x="6521196" y="441960"/>
                  </a:lnTo>
                  <a:lnTo>
                    <a:pt x="6573012" y="539496"/>
                  </a:lnTo>
                  <a:lnTo>
                    <a:pt x="6624828" y="560832"/>
                  </a:lnTo>
                  <a:lnTo>
                    <a:pt x="6676644" y="592836"/>
                  </a:lnTo>
                  <a:lnTo>
                    <a:pt x="6728459" y="801624"/>
                  </a:lnTo>
                  <a:lnTo>
                    <a:pt x="6780276" y="579120"/>
                  </a:lnTo>
                  <a:lnTo>
                    <a:pt x="6832092" y="742188"/>
                  </a:lnTo>
                </a:path>
              </a:pathLst>
            </a:custGeom>
            <a:ln w="6095">
              <a:solidFill>
                <a:srgbClr val="80808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911352" y="2720340"/>
              <a:ext cx="6832600" cy="2123440"/>
            </a:xfrm>
            <a:custGeom>
              <a:avLst/>
              <a:gdLst/>
              <a:ahLst/>
              <a:cxnLst/>
              <a:rect l="l" t="t" r="r" b="b"/>
              <a:pathLst>
                <a:path w="6832600" h="2123440">
                  <a:moveTo>
                    <a:pt x="0" y="1208532"/>
                  </a:moveTo>
                  <a:lnTo>
                    <a:pt x="51815" y="1196340"/>
                  </a:lnTo>
                  <a:lnTo>
                    <a:pt x="102107" y="1211580"/>
                  </a:lnTo>
                  <a:lnTo>
                    <a:pt x="153923" y="1252728"/>
                  </a:lnTo>
                  <a:lnTo>
                    <a:pt x="205739" y="1271016"/>
                  </a:lnTo>
                  <a:lnTo>
                    <a:pt x="257556" y="1272540"/>
                  </a:lnTo>
                  <a:lnTo>
                    <a:pt x="309372" y="1235964"/>
                  </a:lnTo>
                  <a:lnTo>
                    <a:pt x="361188" y="1193292"/>
                  </a:lnTo>
                  <a:lnTo>
                    <a:pt x="413003" y="1252728"/>
                  </a:lnTo>
                  <a:lnTo>
                    <a:pt x="464819" y="1245108"/>
                  </a:lnTo>
                  <a:lnTo>
                    <a:pt x="516635" y="1493520"/>
                  </a:lnTo>
                  <a:lnTo>
                    <a:pt x="568451" y="1845564"/>
                  </a:lnTo>
                  <a:lnTo>
                    <a:pt x="620267" y="1996440"/>
                  </a:lnTo>
                  <a:lnTo>
                    <a:pt x="672084" y="2122932"/>
                  </a:lnTo>
                  <a:lnTo>
                    <a:pt x="723899" y="1924812"/>
                  </a:lnTo>
                  <a:lnTo>
                    <a:pt x="775716" y="1923288"/>
                  </a:lnTo>
                  <a:lnTo>
                    <a:pt x="827531" y="1996440"/>
                  </a:lnTo>
                  <a:lnTo>
                    <a:pt x="879347" y="1920240"/>
                  </a:lnTo>
                  <a:lnTo>
                    <a:pt x="931164" y="1717548"/>
                  </a:lnTo>
                  <a:lnTo>
                    <a:pt x="982979" y="1674876"/>
                  </a:lnTo>
                  <a:lnTo>
                    <a:pt x="1034796" y="1647444"/>
                  </a:lnTo>
                  <a:lnTo>
                    <a:pt x="1086611" y="1554480"/>
                  </a:lnTo>
                  <a:lnTo>
                    <a:pt x="1138428" y="1627632"/>
                  </a:lnTo>
                  <a:lnTo>
                    <a:pt x="1190243" y="1469136"/>
                  </a:lnTo>
                  <a:lnTo>
                    <a:pt x="1242060" y="1513332"/>
                  </a:lnTo>
                  <a:lnTo>
                    <a:pt x="1293875" y="1552956"/>
                  </a:lnTo>
                  <a:lnTo>
                    <a:pt x="1345692" y="1424940"/>
                  </a:lnTo>
                  <a:lnTo>
                    <a:pt x="1397508" y="1344168"/>
                  </a:lnTo>
                  <a:lnTo>
                    <a:pt x="1449323" y="1272540"/>
                  </a:lnTo>
                  <a:lnTo>
                    <a:pt x="1501140" y="1182624"/>
                  </a:lnTo>
                  <a:lnTo>
                    <a:pt x="1552955" y="1200912"/>
                  </a:lnTo>
                  <a:lnTo>
                    <a:pt x="1604772" y="1286256"/>
                  </a:lnTo>
                  <a:lnTo>
                    <a:pt x="1655064" y="1306068"/>
                  </a:lnTo>
                  <a:lnTo>
                    <a:pt x="1706879" y="1412748"/>
                  </a:lnTo>
                  <a:lnTo>
                    <a:pt x="1758696" y="1379220"/>
                  </a:lnTo>
                  <a:lnTo>
                    <a:pt x="1810512" y="1395984"/>
                  </a:lnTo>
                  <a:lnTo>
                    <a:pt x="1862327" y="1339596"/>
                  </a:lnTo>
                  <a:lnTo>
                    <a:pt x="1914143" y="1147572"/>
                  </a:lnTo>
                  <a:lnTo>
                    <a:pt x="1965960" y="1205484"/>
                  </a:lnTo>
                  <a:lnTo>
                    <a:pt x="2017776" y="1213104"/>
                  </a:lnTo>
                  <a:lnTo>
                    <a:pt x="2069591" y="1254252"/>
                  </a:lnTo>
                  <a:lnTo>
                    <a:pt x="2121408" y="1287780"/>
                  </a:lnTo>
                  <a:lnTo>
                    <a:pt x="2173224" y="1133856"/>
                  </a:lnTo>
                  <a:lnTo>
                    <a:pt x="2225040" y="1240536"/>
                  </a:lnTo>
                  <a:lnTo>
                    <a:pt x="2276855" y="1176528"/>
                  </a:lnTo>
                  <a:lnTo>
                    <a:pt x="2328672" y="1333500"/>
                  </a:lnTo>
                  <a:lnTo>
                    <a:pt x="2380488" y="1214628"/>
                  </a:lnTo>
                  <a:lnTo>
                    <a:pt x="2432304" y="1249680"/>
                  </a:lnTo>
                  <a:lnTo>
                    <a:pt x="2484120" y="1315212"/>
                  </a:lnTo>
                  <a:lnTo>
                    <a:pt x="2535936" y="1290828"/>
                  </a:lnTo>
                  <a:lnTo>
                    <a:pt x="2587752" y="1389888"/>
                  </a:lnTo>
                  <a:lnTo>
                    <a:pt x="2639568" y="1441704"/>
                  </a:lnTo>
                  <a:lnTo>
                    <a:pt x="2691384" y="1280160"/>
                  </a:lnTo>
                  <a:lnTo>
                    <a:pt x="2743200" y="1348740"/>
                  </a:lnTo>
                  <a:lnTo>
                    <a:pt x="2795016" y="1301496"/>
                  </a:lnTo>
                  <a:lnTo>
                    <a:pt x="2846832" y="1491996"/>
                  </a:lnTo>
                  <a:lnTo>
                    <a:pt x="2898648" y="1322832"/>
                  </a:lnTo>
                  <a:lnTo>
                    <a:pt x="2950464" y="1347216"/>
                  </a:lnTo>
                  <a:lnTo>
                    <a:pt x="3002280" y="1143000"/>
                  </a:lnTo>
                  <a:lnTo>
                    <a:pt x="3054096" y="1171956"/>
                  </a:lnTo>
                  <a:lnTo>
                    <a:pt x="3105912" y="1252728"/>
                  </a:lnTo>
                  <a:lnTo>
                    <a:pt x="3157728" y="1264920"/>
                  </a:lnTo>
                  <a:lnTo>
                    <a:pt x="3209544" y="990600"/>
                  </a:lnTo>
                  <a:lnTo>
                    <a:pt x="3259836" y="396239"/>
                  </a:lnTo>
                  <a:lnTo>
                    <a:pt x="3311652" y="172212"/>
                  </a:lnTo>
                  <a:lnTo>
                    <a:pt x="3363468" y="39624"/>
                  </a:lnTo>
                  <a:lnTo>
                    <a:pt x="3415284" y="60960"/>
                  </a:lnTo>
                  <a:lnTo>
                    <a:pt x="3467100" y="0"/>
                  </a:lnTo>
                  <a:lnTo>
                    <a:pt x="3518916" y="170687"/>
                  </a:lnTo>
                  <a:lnTo>
                    <a:pt x="3570732" y="498348"/>
                  </a:lnTo>
                  <a:lnTo>
                    <a:pt x="3622548" y="490727"/>
                  </a:lnTo>
                  <a:lnTo>
                    <a:pt x="3674364" y="141732"/>
                  </a:lnTo>
                  <a:lnTo>
                    <a:pt x="3726180" y="284988"/>
                  </a:lnTo>
                  <a:lnTo>
                    <a:pt x="3777996" y="565404"/>
                  </a:lnTo>
                  <a:lnTo>
                    <a:pt x="3829812" y="702563"/>
                  </a:lnTo>
                  <a:lnTo>
                    <a:pt x="3881628" y="690372"/>
                  </a:lnTo>
                  <a:lnTo>
                    <a:pt x="3933444" y="717804"/>
                  </a:lnTo>
                  <a:lnTo>
                    <a:pt x="3985260" y="861060"/>
                  </a:lnTo>
                  <a:lnTo>
                    <a:pt x="4037076" y="1014984"/>
                  </a:lnTo>
                  <a:lnTo>
                    <a:pt x="4088892" y="1095756"/>
                  </a:lnTo>
                  <a:lnTo>
                    <a:pt x="4140708" y="931164"/>
                  </a:lnTo>
                  <a:lnTo>
                    <a:pt x="4192524" y="1120140"/>
                  </a:lnTo>
                  <a:lnTo>
                    <a:pt x="4244340" y="1280160"/>
                  </a:lnTo>
                  <a:lnTo>
                    <a:pt x="4296156" y="1150620"/>
                  </a:lnTo>
                  <a:lnTo>
                    <a:pt x="4347972" y="1086612"/>
                  </a:lnTo>
                  <a:lnTo>
                    <a:pt x="4399788" y="1141476"/>
                  </a:lnTo>
                  <a:lnTo>
                    <a:pt x="4451604" y="1069848"/>
                  </a:lnTo>
                  <a:lnTo>
                    <a:pt x="4503420" y="1106424"/>
                  </a:lnTo>
                  <a:lnTo>
                    <a:pt x="4555236" y="1027176"/>
                  </a:lnTo>
                  <a:lnTo>
                    <a:pt x="4607052" y="1042416"/>
                  </a:lnTo>
                  <a:lnTo>
                    <a:pt x="4658868" y="1168908"/>
                  </a:lnTo>
                  <a:lnTo>
                    <a:pt x="4710684" y="1184148"/>
                  </a:lnTo>
                  <a:lnTo>
                    <a:pt x="4762500" y="1074420"/>
                  </a:lnTo>
                  <a:lnTo>
                    <a:pt x="4812792" y="1014984"/>
                  </a:lnTo>
                  <a:lnTo>
                    <a:pt x="4864608" y="1106424"/>
                  </a:lnTo>
                  <a:lnTo>
                    <a:pt x="4916424" y="1207008"/>
                  </a:lnTo>
                  <a:lnTo>
                    <a:pt x="4968240" y="1072896"/>
                  </a:lnTo>
                  <a:lnTo>
                    <a:pt x="5020056" y="867156"/>
                  </a:lnTo>
                  <a:lnTo>
                    <a:pt x="5071872" y="637032"/>
                  </a:lnTo>
                  <a:lnTo>
                    <a:pt x="5123688" y="638556"/>
                  </a:lnTo>
                  <a:lnTo>
                    <a:pt x="5175504" y="656844"/>
                  </a:lnTo>
                  <a:lnTo>
                    <a:pt x="5227320" y="469392"/>
                  </a:lnTo>
                  <a:lnTo>
                    <a:pt x="5279136" y="231648"/>
                  </a:lnTo>
                  <a:lnTo>
                    <a:pt x="5330952" y="624839"/>
                  </a:lnTo>
                  <a:lnTo>
                    <a:pt x="5382768" y="941832"/>
                  </a:lnTo>
                  <a:lnTo>
                    <a:pt x="5434584" y="999744"/>
                  </a:lnTo>
                  <a:lnTo>
                    <a:pt x="5486400" y="982980"/>
                  </a:lnTo>
                  <a:lnTo>
                    <a:pt x="5538216" y="1109472"/>
                  </a:lnTo>
                  <a:lnTo>
                    <a:pt x="5590032" y="1170432"/>
                  </a:lnTo>
                  <a:lnTo>
                    <a:pt x="5641848" y="1222248"/>
                  </a:lnTo>
                  <a:lnTo>
                    <a:pt x="5693664" y="1217676"/>
                  </a:lnTo>
                  <a:lnTo>
                    <a:pt x="5745480" y="1050036"/>
                  </a:lnTo>
                  <a:lnTo>
                    <a:pt x="5797296" y="1176528"/>
                  </a:lnTo>
                  <a:lnTo>
                    <a:pt x="5849112" y="1118616"/>
                  </a:lnTo>
                  <a:lnTo>
                    <a:pt x="5900928" y="1053084"/>
                  </a:lnTo>
                  <a:lnTo>
                    <a:pt x="5952744" y="1225296"/>
                  </a:lnTo>
                  <a:lnTo>
                    <a:pt x="6004559" y="1197864"/>
                  </a:lnTo>
                  <a:lnTo>
                    <a:pt x="6056376" y="1118616"/>
                  </a:lnTo>
                  <a:lnTo>
                    <a:pt x="6108192" y="1083564"/>
                  </a:lnTo>
                  <a:lnTo>
                    <a:pt x="6160008" y="998220"/>
                  </a:lnTo>
                  <a:lnTo>
                    <a:pt x="6211824" y="861060"/>
                  </a:lnTo>
                  <a:lnTo>
                    <a:pt x="6263640" y="416051"/>
                  </a:lnTo>
                  <a:lnTo>
                    <a:pt x="6315456" y="827532"/>
                  </a:lnTo>
                  <a:lnTo>
                    <a:pt x="6367272" y="1095756"/>
                  </a:lnTo>
                  <a:lnTo>
                    <a:pt x="6417564" y="1094232"/>
                  </a:lnTo>
                  <a:lnTo>
                    <a:pt x="6469380" y="1231392"/>
                  </a:lnTo>
                  <a:lnTo>
                    <a:pt x="6521196" y="1138428"/>
                  </a:lnTo>
                  <a:lnTo>
                    <a:pt x="6573012" y="1214628"/>
                  </a:lnTo>
                  <a:lnTo>
                    <a:pt x="6624828" y="1281684"/>
                  </a:lnTo>
                  <a:lnTo>
                    <a:pt x="6676644" y="1207008"/>
                  </a:lnTo>
                  <a:lnTo>
                    <a:pt x="6728459" y="1392936"/>
                  </a:lnTo>
                  <a:lnTo>
                    <a:pt x="6780276" y="1286256"/>
                  </a:lnTo>
                  <a:lnTo>
                    <a:pt x="6832092" y="1182624"/>
                  </a:lnTo>
                </a:path>
              </a:pathLst>
            </a:custGeom>
            <a:ln w="3175">
              <a:solidFill>
                <a:srgbClr val="80808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67639" y="2262378"/>
            <a:ext cx="196215" cy="222631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>
              <a:spcBef>
                <a:spcPts val="8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7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7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7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7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7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>
              <a:spcBef>
                <a:spcPts val="7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>
              <a:spcBef>
                <a:spcPts val="7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039" y="4481321"/>
            <a:ext cx="8990330" cy="2391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8159">
              <a:spcBef>
                <a:spcPts val="100"/>
              </a:spcBef>
            </a:pPr>
            <a:r>
              <a:rPr sz="1200" spc="-11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pc="-165" baseline="-27777" dirty="0">
                <a:solidFill>
                  <a:prstClr val="black"/>
                </a:solidFill>
                <a:latin typeface="Arial"/>
                <a:cs typeface="Arial"/>
              </a:rPr>
              <a:t>-5</a:t>
            </a:r>
            <a:r>
              <a:rPr sz="1200" spc="-110" dirty="0">
                <a:solidFill>
                  <a:prstClr val="black"/>
                </a:solidFill>
                <a:latin typeface="Arial"/>
                <a:cs typeface="Arial"/>
              </a:rPr>
              <a:t>/1/2020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4/1/2020 7/1/2020 10/1/2020 1/1/2021 4/1/2021 7/1/2021 10/1/2021 1/1/2022 4/1/2022 7/1/2022</a:t>
            </a:r>
            <a:r>
              <a:rPr sz="12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10/1/2022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463550">
              <a:spcBef>
                <a:spcPts val="131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463550">
              <a:spcBef>
                <a:spcPts val="7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463550">
              <a:spcBef>
                <a:spcPts val="72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463550">
              <a:spcBef>
                <a:spcPts val="7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5400">
              <a:spcBef>
                <a:spcPts val="7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OECD,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25400" marR="1778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Haftalık Büyüme Göstergesi,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makine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öğrenmesi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Google eğilim verilerini kullanarak ekonomik faaliyetin gerçek zamanlı,  yüksek frekanslı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ölçümüdür.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Tüketim,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işgücü piyasaları,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konut, ticaret, endüstriyel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faaliyetler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ekonomik belirsizlikle ilgili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arama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davranışı hakkındaki bilgileri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derlemektedir.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G20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ülkelerini kapsayan 46 ülke için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üretilmekte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yayınlanmaktadır.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Alt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üst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bantlar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yüzde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95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güven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aralığını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temsil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 etmektedir.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616952" y="3963923"/>
            <a:ext cx="256540" cy="182880"/>
          </a:xfrm>
          <a:custGeom>
            <a:avLst/>
            <a:gdLst/>
            <a:ahLst/>
            <a:cxnLst/>
            <a:rect l="l" t="t" r="r" b="b"/>
            <a:pathLst>
              <a:path w="256540" h="182879">
                <a:moveTo>
                  <a:pt x="256031" y="0"/>
                </a:moveTo>
                <a:lnTo>
                  <a:pt x="0" y="0"/>
                </a:lnTo>
                <a:lnTo>
                  <a:pt x="0" y="182880"/>
                </a:lnTo>
                <a:lnTo>
                  <a:pt x="256031" y="182880"/>
                </a:lnTo>
                <a:lnTo>
                  <a:pt x="2560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27366" y="3947541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A80000"/>
                </a:solidFill>
                <a:latin typeface="Arial"/>
                <a:cs typeface="Arial"/>
              </a:rPr>
              <a:t>3</a:t>
            </a:r>
            <a:r>
              <a:rPr sz="1200" b="1" dirty="0">
                <a:solidFill>
                  <a:srgbClr val="A80000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011174" y="2572511"/>
            <a:ext cx="281305" cy="295910"/>
            <a:chOff x="1011174" y="2572511"/>
            <a:chExt cx="281305" cy="295910"/>
          </a:xfrm>
        </p:grpSpPr>
        <p:sp>
          <p:nvSpPr>
            <p:cNvPr id="27" name="object 27"/>
            <p:cNvSpPr/>
            <p:nvPr/>
          </p:nvSpPr>
          <p:spPr>
            <a:xfrm>
              <a:off x="1011174" y="2615945"/>
              <a:ext cx="281305" cy="0"/>
            </a:xfrm>
            <a:custGeom>
              <a:avLst/>
              <a:gdLst/>
              <a:ahLst/>
              <a:cxnLst/>
              <a:rect l="l" t="t" r="r" b="b"/>
              <a:pathLst>
                <a:path w="281305">
                  <a:moveTo>
                    <a:pt x="0" y="0"/>
                  </a:moveTo>
                  <a:lnTo>
                    <a:pt x="281050" y="0"/>
                  </a:lnTo>
                </a:path>
              </a:pathLst>
            </a:custGeom>
            <a:ln w="19812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020318" y="2849117"/>
              <a:ext cx="262255" cy="0"/>
            </a:xfrm>
            <a:custGeom>
              <a:avLst/>
              <a:gdLst/>
              <a:ahLst/>
              <a:cxnLst/>
              <a:rect l="l" t="t" r="r" b="b"/>
              <a:pathLst>
                <a:path w="262255">
                  <a:moveTo>
                    <a:pt x="0" y="0"/>
                  </a:moveTo>
                  <a:lnTo>
                    <a:pt x="262000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106424" y="2572511"/>
              <a:ext cx="85343" cy="853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338452" y="2463291"/>
            <a:ext cx="2403475" cy="49275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GSYİH büyüme</a:t>
            </a:r>
            <a:r>
              <a:rPr sz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oranı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Haftalık Büyüme</a:t>
            </a:r>
            <a:r>
              <a:rPr sz="1200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Göstergesi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196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38883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4527" y="2750820"/>
            <a:ext cx="3215640" cy="2914015"/>
            <a:chOff x="414527" y="2750820"/>
            <a:chExt cx="3215640" cy="2914015"/>
          </a:xfrm>
        </p:grpSpPr>
        <p:sp>
          <p:nvSpPr>
            <p:cNvPr id="4" name="object 4"/>
            <p:cNvSpPr/>
            <p:nvPr/>
          </p:nvSpPr>
          <p:spPr>
            <a:xfrm>
              <a:off x="414527" y="2755392"/>
              <a:ext cx="3197860" cy="2905125"/>
            </a:xfrm>
            <a:custGeom>
              <a:avLst/>
              <a:gdLst/>
              <a:ahLst/>
              <a:cxnLst/>
              <a:rect l="l" t="t" r="r" b="b"/>
              <a:pathLst>
                <a:path w="3197860" h="2905125">
                  <a:moveTo>
                    <a:pt x="50292" y="2904744"/>
                  </a:moveTo>
                  <a:lnTo>
                    <a:pt x="50292" y="0"/>
                  </a:lnTo>
                </a:path>
                <a:path w="3197860" h="2905125">
                  <a:moveTo>
                    <a:pt x="0" y="2904744"/>
                  </a:moveTo>
                  <a:lnTo>
                    <a:pt x="50292" y="2904744"/>
                  </a:lnTo>
                </a:path>
                <a:path w="3197860" h="2905125">
                  <a:moveTo>
                    <a:pt x="0" y="2613660"/>
                  </a:moveTo>
                  <a:lnTo>
                    <a:pt x="50292" y="2613660"/>
                  </a:lnTo>
                </a:path>
                <a:path w="3197860" h="2905125">
                  <a:moveTo>
                    <a:pt x="0" y="2324100"/>
                  </a:moveTo>
                  <a:lnTo>
                    <a:pt x="50292" y="2324100"/>
                  </a:lnTo>
                </a:path>
                <a:path w="3197860" h="2905125">
                  <a:moveTo>
                    <a:pt x="0" y="2033016"/>
                  </a:moveTo>
                  <a:lnTo>
                    <a:pt x="50292" y="2033016"/>
                  </a:lnTo>
                </a:path>
                <a:path w="3197860" h="2905125">
                  <a:moveTo>
                    <a:pt x="0" y="1741932"/>
                  </a:moveTo>
                  <a:lnTo>
                    <a:pt x="50292" y="1741932"/>
                  </a:lnTo>
                </a:path>
                <a:path w="3197860" h="2905125">
                  <a:moveTo>
                    <a:pt x="0" y="1452372"/>
                  </a:moveTo>
                  <a:lnTo>
                    <a:pt x="50292" y="1452372"/>
                  </a:lnTo>
                </a:path>
                <a:path w="3197860" h="2905125">
                  <a:moveTo>
                    <a:pt x="0" y="1161288"/>
                  </a:moveTo>
                  <a:lnTo>
                    <a:pt x="50292" y="1161288"/>
                  </a:lnTo>
                </a:path>
                <a:path w="3197860" h="2905125">
                  <a:moveTo>
                    <a:pt x="0" y="871728"/>
                  </a:moveTo>
                  <a:lnTo>
                    <a:pt x="50292" y="871728"/>
                  </a:lnTo>
                </a:path>
                <a:path w="3197860" h="2905125">
                  <a:moveTo>
                    <a:pt x="0" y="580644"/>
                  </a:moveTo>
                  <a:lnTo>
                    <a:pt x="50292" y="580644"/>
                  </a:lnTo>
                </a:path>
                <a:path w="3197860" h="2905125">
                  <a:moveTo>
                    <a:pt x="0" y="291084"/>
                  </a:moveTo>
                  <a:lnTo>
                    <a:pt x="50292" y="291084"/>
                  </a:lnTo>
                </a:path>
                <a:path w="3197860" h="2905125">
                  <a:moveTo>
                    <a:pt x="0" y="0"/>
                  </a:moveTo>
                  <a:lnTo>
                    <a:pt x="50292" y="0"/>
                  </a:lnTo>
                </a:path>
                <a:path w="3197860" h="2905125">
                  <a:moveTo>
                    <a:pt x="50292" y="2904744"/>
                  </a:moveTo>
                  <a:lnTo>
                    <a:pt x="3197352" y="290474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65581" y="2871978"/>
              <a:ext cx="3145790" cy="2672080"/>
            </a:xfrm>
            <a:custGeom>
              <a:avLst/>
              <a:gdLst/>
              <a:ahLst/>
              <a:cxnLst/>
              <a:rect l="l" t="t" r="r" b="b"/>
              <a:pathLst>
                <a:path w="3145790" h="2672079">
                  <a:moveTo>
                    <a:pt x="0" y="192024"/>
                  </a:moveTo>
                  <a:lnTo>
                    <a:pt x="105156" y="243839"/>
                  </a:lnTo>
                  <a:lnTo>
                    <a:pt x="208788" y="470916"/>
                  </a:lnTo>
                  <a:lnTo>
                    <a:pt x="313944" y="2671572"/>
                  </a:lnTo>
                  <a:lnTo>
                    <a:pt x="419100" y="2043684"/>
                  </a:lnTo>
                  <a:lnTo>
                    <a:pt x="524256" y="1301496"/>
                  </a:lnTo>
                  <a:lnTo>
                    <a:pt x="629412" y="754380"/>
                  </a:lnTo>
                  <a:lnTo>
                    <a:pt x="733044" y="615696"/>
                  </a:lnTo>
                  <a:lnTo>
                    <a:pt x="838200" y="499872"/>
                  </a:lnTo>
                  <a:lnTo>
                    <a:pt x="943356" y="324612"/>
                  </a:lnTo>
                  <a:lnTo>
                    <a:pt x="1048512" y="400812"/>
                  </a:lnTo>
                  <a:lnTo>
                    <a:pt x="1153668" y="470916"/>
                  </a:lnTo>
                  <a:lnTo>
                    <a:pt x="1258824" y="377951"/>
                  </a:lnTo>
                  <a:lnTo>
                    <a:pt x="1362456" y="406908"/>
                  </a:lnTo>
                  <a:lnTo>
                    <a:pt x="1467612" y="220980"/>
                  </a:lnTo>
                  <a:lnTo>
                    <a:pt x="1572768" y="516636"/>
                  </a:lnTo>
                  <a:lnTo>
                    <a:pt x="1677924" y="592836"/>
                  </a:lnTo>
                  <a:lnTo>
                    <a:pt x="1783080" y="278892"/>
                  </a:lnTo>
                  <a:lnTo>
                    <a:pt x="1886712" y="138684"/>
                  </a:lnTo>
                  <a:lnTo>
                    <a:pt x="1991868" y="92963"/>
                  </a:lnTo>
                  <a:lnTo>
                    <a:pt x="2097024" y="0"/>
                  </a:lnTo>
                  <a:lnTo>
                    <a:pt x="2202180" y="57912"/>
                  </a:lnTo>
                  <a:lnTo>
                    <a:pt x="2307336" y="173736"/>
                  </a:lnTo>
                  <a:lnTo>
                    <a:pt x="2412492" y="278892"/>
                  </a:lnTo>
                  <a:lnTo>
                    <a:pt x="2516124" y="128016"/>
                  </a:lnTo>
                  <a:lnTo>
                    <a:pt x="2621280" y="278892"/>
                  </a:lnTo>
                  <a:lnTo>
                    <a:pt x="2726436" y="423672"/>
                  </a:lnTo>
                  <a:lnTo>
                    <a:pt x="2831592" y="481584"/>
                  </a:lnTo>
                  <a:lnTo>
                    <a:pt x="2936747" y="365760"/>
                  </a:lnTo>
                  <a:lnTo>
                    <a:pt x="3040380" y="545592"/>
                  </a:lnTo>
                  <a:lnTo>
                    <a:pt x="3145535" y="557784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0147" y="2536189"/>
            <a:ext cx="3608704" cy="322072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spcBef>
                <a:spcPts val="94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 marR="5080" indent="-83820">
              <a:lnSpc>
                <a:spcPct val="158800"/>
              </a:lnSpc>
              <a:spcBef>
                <a:spcPts val="5"/>
              </a:spcBef>
              <a:tabLst>
                <a:tab pos="404495" algn="l"/>
                <a:tab pos="3594735" algn="l"/>
              </a:tabLst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100 	</a:t>
            </a:r>
            <a:r>
              <a:rPr sz="1200" u="dash" spc="-5" dirty="0">
                <a:solidFill>
                  <a:prstClr val="black"/>
                </a:solidFill>
                <a:uFill>
                  <a:solidFill>
                    <a:srgbClr val="A30000"/>
                  </a:solidFill>
                </a:uFill>
                <a:latin typeface="Tahoma"/>
                <a:cs typeface="Tahoma"/>
              </a:rPr>
              <a:t>	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 95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8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0300" y="5699556"/>
            <a:ext cx="3356610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31285" y="3472383"/>
            <a:ext cx="3651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93</a:t>
            </a:r>
            <a:r>
              <a:rPr sz="1200" b="1" spc="-5" dirty="0">
                <a:solidFill>
                  <a:srgbClr val="001F5F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39" y="6649923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8072" y="626186"/>
            <a:ext cx="804989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Temmuz </a:t>
            </a:r>
            <a:r>
              <a:rPr spc="-5" dirty="0"/>
              <a:t>ayında Ekonomik Güven Endeksi de yılın </a:t>
            </a:r>
            <a:r>
              <a:rPr dirty="0"/>
              <a:t>en </a:t>
            </a:r>
            <a:r>
              <a:rPr spc="-5" dirty="0"/>
              <a:t>düşük</a:t>
            </a:r>
            <a:r>
              <a:rPr spc="30" dirty="0"/>
              <a:t> </a:t>
            </a:r>
            <a:r>
              <a:rPr spc="-5" dirty="0"/>
              <a:t>seviyesine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gerilemiştir.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8072" y="1175384"/>
            <a:ext cx="8874760" cy="866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Geçen </a:t>
            </a:r>
            <a:r>
              <a:rPr spc="-15" dirty="0">
                <a:solidFill>
                  <a:srgbClr val="1F308D"/>
                </a:solidFill>
                <a:latin typeface="Tahoma"/>
                <a:cs typeface="Tahoma"/>
              </a:rPr>
              <a:t>aya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göre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inşaat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ve </a:t>
            </a:r>
            <a:r>
              <a:rPr spc="-10" dirty="0">
                <a:solidFill>
                  <a:srgbClr val="1F308D"/>
                </a:solidFill>
                <a:latin typeface="Tahoma"/>
                <a:cs typeface="Tahoma"/>
              </a:rPr>
              <a:t>tüketici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dışında diğer sektörlerde güven </a:t>
            </a:r>
            <a:r>
              <a:rPr spc="-25" dirty="0">
                <a:solidFill>
                  <a:srgbClr val="1F308D"/>
                </a:solidFill>
                <a:latin typeface="Tahoma"/>
                <a:cs typeface="Tahoma"/>
              </a:rPr>
              <a:t>azalmıştır. </a:t>
            </a:r>
            <a:r>
              <a:rPr spc="-10" dirty="0">
                <a:solidFill>
                  <a:srgbClr val="1F308D"/>
                </a:solidFill>
                <a:latin typeface="Tahoma"/>
                <a:cs typeface="Tahoma"/>
              </a:rPr>
              <a:t>Yıllık olarak 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bakıldığında, </a:t>
            </a:r>
            <a:r>
              <a:rPr spc="-10" dirty="0">
                <a:solidFill>
                  <a:srgbClr val="1F308D"/>
                </a:solidFill>
                <a:latin typeface="Tahoma"/>
                <a:cs typeface="Tahoma"/>
              </a:rPr>
              <a:t>tüketiciler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en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olumsuz etkilenen</a:t>
            </a:r>
            <a:r>
              <a:rPr spc="6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30" dirty="0">
                <a:solidFill>
                  <a:srgbClr val="1F308D"/>
                </a:solidFill>
                <a:latin typeface="Tahoma"/>
                <a:cs typeface="Tahoma"/>
              </a:rPr>
              <a:t>sektördür.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599440">
              <a:spcBef>
                <a:spcPts val="380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Ekonomik Güven Endeksi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etkilerinden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arındırılmış) Ocak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2020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2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64463" y="2484501"/>
            <a:ext cx="19939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Ekonomik Güven</a:t>
            </a:r>
            <a:r>
              <a:rPr sz="1400" spc="-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56072" y="2468067"/>
            <a:ext cx="336359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Sektörel Güven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Endeksleri </a:t>
            </a:r>
            <a:r>
              <a:rPr sz="1400" spc="-20" dirty="0">
                <a:solidFill>
                  <a:prstClr val="black"/>
                </a:solidFill>
                <a:latin typeface="Tahoma"/>
                <a:cs typeface="Tahoma"/>
              </a:rPr>
              <a:t>(Temmuz</a:t>
            </a:r>
            <a:r>
              <a:rPr sz="1400" spc="-1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2022)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327647" y="2875597"/>
            <a:ext cx="2329180" cy="3217545"/>
            <a:chOff x="6327647" y="2875597"/>
            <a:chExt cx="2329180" cy="3217545"/>
          </a:xfrm>
        </p:grpSpPr>
        <p:sp>
          <p:nvSpPr>
            <p:cNvPr id="15" name="object 15"/>
            <p:cNvSpPr/>
            <p:nvPr/>
          </p:nvSpPr>
          <p:spPr>
            <a:xfrm>
              <a:off x="7844027" y="2945892"/>
              <a:ext cx="21590" cy="163195"/>
            </a:xfrm>
            <a:custGeom>
              <a:avLst/>
              <a:gdLst/>
              <a:ahLst/>
              <a:cxnLst/>
              <a:rect l="l" t="t" r="r" b="b"/>
              <a:pathLst>
                <a:path w="21590" h="163194">
                  <a:moveTo>
                    <a:pt x="21336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21336" y="163068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097267" y="3108960"/>
              <a:ext cx="768350" cy="163195"/>
            </a:xfrm>
            <a:custGeom>
              <a:avLst/>
              <a:gdLst/>
              <a:ahLst/>
              <a:cxnLst/>
              <a:rect l="l" t="t" r="r" b="b"/>
              <a:pathLst>
                <a:path w="768350" h="163195">
                  <a:moveTo>
                    <a:pt x="768096" y="0"/>
                  </a:moveTo>
                  <a:lnTo>
                    <a:pt x="0" y="0"/>
                  </a:lnTo>
                  <a:lnTo>
                    <a:pt x="0" y="163067"/>
                  </a:lnTo>
                  <a:lnTo>
                    <a:pt x="768096" y="163067"/>
                  </a:lnTo>
                  <a:lnTo>
                    <a:pt x="7680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7865363" y="3861816"/>
              <a:ext cx="791210" cy="163195"/>
            </a:xfrm>
            <a:custGeom>
              <a:avLst/>
              <a:gdLst/>
              <a:ahLst/>
              <a:cxnLst/>
              <a:rect l="l" t="t" r="r" b="b"/>
              <a:pathLst>
                <a:path w="791209" h="163195">
                  <a:moveTo>
                    <a:pt x="790955" y="0"/>
                  </a:moveTo>
                  <a:lnTo>
                    <a:pt x="0" y="0"/>
                  </a:lnTo>
                  <a:lnTo>
                    <a:pt x="0" y="163067"/>
                  </a:lnTo>
                  <a:lnTo>
                    <a:pt x="790955" y="163067"/>
                  </a:lnTo>
                  <a:lnTo>
                    <a:pt x="790955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327647" y="4024884"/>
              <a:ext cx="1537970" cy="165100"/>
            </a:xfrm>
            <a:custGeom>
              <a:avLst/>
              <a:gdLst/>
              <a:ahLst/>
              <a:cxnLst/>
              <a:rect l="l" t="t" r="r" b="b"/>
              <a:pathLst>
                <a:path w="1537970" h="165100">
                  <a:moveTo>
                    <a:pt x="1537716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1537716" y="164592"/>
                  </a:lnTo>
                  <a:lnTo>
                    <a:pt x="153771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7652003" y="4320540"/>
              <a:ext cx="213360" cy="163195"/>
            </a:xfrm>
            <a:custGeom>
              <a:avLst/>
              <a:gdLst/>
              <a:ahLst/>
              <a:cxnLst/>
              <a:rect l="l" t="t" r="r" b="b"/>
              <a:pathLst>
                <a:path w="213359" h="163195">
                  <a:moveTo>
                    <a:pt x="213360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213360" y="163068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950963" y="4483608"/>
              <a:ext cx="914400" cy="165100"/>
            </a:xfrm>
            <a:custGeom>
              <a:avLst/>
              <a:gdLst/>
              <a:ahLst/>
              <a:cxnLst/>
              <a:rect l="l" t="t" r="r" b="b"/>
              <a:pathLst>
                <a:path w="914400" h="165100">
                  <a:moveTo>
                    <a:pt x="914400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914400" y="164592"/>
                  </a:lnTo>
                  <a:lnTo>
                    <a:pt x="9144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7705343" y="4779264"/>
              <a:ext cx="160020" cy="163195"/>
            </a:xfrm>
            <a:custGeom>
              <a:avLst/>
              <a:gdLst/>
              <a:ahLst/>
              <a:cxnLst/>
              <a:rect l="l" t="t" r="r" b="b"/>
              <a:pathLst>
                <a:path w="160020" h="163195">
                  <a:moveTo>
                    <a:pt x="160020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160020" y="163068"/>
                  </a:lnTo>
                  <a:lnTo>
                    <a:pt x="16002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7865363" y="4942332"/>
              <a:ext cx="279400" cy="163195"/>
            </a:xfrm>
            <a:custGeom>
              <a:avLst/>
              <a:gdLst/>
              <a:ahLst/>
              <a:cxnLst/>
              <a:rect l="l" t="t" r="r" b="b"/>
              <a:pathLst>
                <a:path w="279400" h="163195">
                  <a:moveTo>
                    <a:pt x="278891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278891" y="163068"/>
                  </a:lnTo>
                  <a:lnTo>
                    <a:pt x="27889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385303" y="5236464"/>
              <a:ext cx="480059" cy="165100"/>
            </a:xfrm>
            <a:custGeom>
              <a:avLst/>
              <a:gdLst/>
              <a:ahLst/>
              <a:cxnLst/>
              <a:rect l="l" t="t" r="r" b="b"/>
              <a:pathLst>
                <a:path w="480059" h="165100">
                  <a:moveTo>
                    <a:pt x="480060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480060" y="164592"/>
                  </a:lnTo>
                  <a:lnTo>
                    <a:pt x="48006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865363" y="5401055"/>
              <a:ext cx="364490" cy="163195"/>
            </a:xfrm>
            <a:custGeom>
              <a:avLst/>
              <a:gdLst/>
              <a:ahLst/>
              <a:cxnLst/>
              <a:rect l="l" t="t" r="r" b="b"/>
              <a:pathLst>
                <a:path w="364490" h="163195">
                  <a:moveTo>
                    <a:pt x="364235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364235" y="163068"/>
                  </a:lnTo>
                  <a:lnTo>
                    <a:pt x="36423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865363" y="5695188"/>
              <a:ext cx="247015" cy="163195"/>
            </a:xfrm>
            <a:custGeom>
              <a:avLst/>
              <a:gdLst/>
              <a:ahLst/>
              <a:cxnLst/>
              <a:rect l="l" t="t" r="r" b="b"/>
              <a:pathLst>
                <a:path w="247015" h="163195">
                  <a:moveTo>
                    <a:pt x="246887" y="0"/>
                  </a:moveTo>
                  <a:lnTo>
                    <a:pt x="0" y="0"/>
                  </a:lnTo>
                  <a:lnTo>
                    <a:pt x="0" y="163068"/>
                  </a:lnTo>
                  <a:lnTo>
                    <a:pt x="246887" y="163068"/>
                  </a:lnTo>
                  <a:lnTo>
                    <a:pt x="246887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702295" y="5858255"/>
              <a:ext cx="163195" cy="165100"/>
            </a:xfrm>
            <a:custGeom>
              <a:avLst/>
              <a:gdLst/>
              <a:ahLst/>
              <a:cxnLst/>
              <a:rect l="l" t="t" r="r" b="b"/>
              <a:pathLst>
                <a:path w="163195" h="165100">
                  <a:moveTo>
                    <a:pt x="163068" y="0"/>
                  </a:moveTo>
                  <a:lnTo>
                    <a:pt x="0" y="0"/>
                  </a:lnTo>
                  <a:lnTo>
                    <a:pt x="0" y="164592"/>
                  </a:lnTo>
                  <a:lnTo>
                    <a:pt x="163068" y="164592"/>
                  </a:lnTo>
                  <a:lnTo>
                    <a:pt x="16306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865363" y="2880360"/>
              <a:ext cx="0" cy="3208020"/>
            </a:xfrm>
            <a:custGeom>
              <a:avLst/>
              <a:gdLst/>
              <a:ahLst/>
              <a:cxnLst/>
              <a:rect l="l" t="t" r="r" b="b"/>
              <a:pathLst>
                <a:path h="3208020">
                  <a:moveTo>
                    <a:pt x="0" y="0"/>
                  </a:moveTo>
                  <a:lnTo>
                    <a:pt x="0" y="32080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7522844" y="2919806"/>
            <a:ext cx="2889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61813" y="5751372"/>
            <a:ext cx="4425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şaat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329043" y="4295394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003038" y="4379467"/>
            <a:ext cx="753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Reel</a:t>
            </a:r>
            <a:r>
              <a:rPr sz="1200"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kesim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09084" y="3004184"/>
            <a:ext cx="1695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Ekonomik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güven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09413" y="3920490"/>
            <a:ext cx="546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Tüketici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66435" y="4838192"/>
            <a:ext cx="4908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Hizmet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53839" y="5297170"/>
            <a:ext cx="1202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Perakende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ticaret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74942" y="3083814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693022" y="383628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919342" y="3999992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-14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28892" y="4458970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-8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383018" y="4754371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180069" y="4917694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062343" y="5211571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-4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265921" y="5374589"/>
            <a:ext cx="2381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148319" y="5669991"/>
            <a:ext cx="2381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379969" y="5833973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294376" y="6153911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19"/>
                </a:lnTo>
                <a:lnTo>
                  <a:pt x="214884" y="160019"/>
                </a:lnTo>
                <a:lnTo>
                  <a:pt x="214884" y="0"/>
                </a:lnTo>
                <a:close/>
              </a:path>
            </a:pathLst>
          </a:custGeom>
          <a:solidFill>
            <a:srgbClr val="A8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294376" y="6387084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19"/>
                </a:lnTo>
                <a:lnTo>
                  <a:pt x="214884" y="160019"/>
                </a:lnTo>
                <a:lnTo>
                  <a:pt x="2148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547486" y="6081431"/>
            <a:ext cx="1202690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Aylık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değişim</a:t>
            </a:r>
            <a:r>
              <a:rPr sz="1200" spc="-4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Yıllık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değişim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621273" y="3445002"/>
            <a:ext cx="3118485" cy="1270"/>
          </a:xfrm>
          <a:custGeom>
            <a:avLst/>
            <a:gdLst/>
            <a:ahLst/>
            <a:cxnLst/>
            <a:rect l="l" t="t" r="r" b="b"/>
            <a:pathLst>
              <a:path w="3118484" h="1270">
                <a:moveTo>
                  <a:pt x="3117977" y="1015"/>
                </a:moveTo>
                <a:lnTo>
                  <a:pt x="0" y="0"/>
                </a:lnTo>
              </a:path>
            </a:pathLst>
          </a:custGeom>
          <a:ln w="19812">
            <a:solidFill>
              <a:srgbClr val="585858"/>
            </a:solidFill>
            <a:prstDash val="sys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996690" y="2728722"/>
            <a:ext cx="10160" cy="2959735"/>
          </a:xfrm>
          <a:custGeom>
            <a:avLst/>
            <a:gdLst/>
            <a:ahLst/>
            <a:cxnLst/>
            <a:rect l="l" t="t" r="r" b="b"/>
            <a:pathLst>
              <a:path w="10160" h="2959735">
                <a:moveTo>
                  <a:pt x="0" y="0"/>
                </a:moveTo>
                <a:lnTo>
                  <a:pt x="9651" y="2959608"/>
                </a:lnTo>
              </a:path>
            </a:pathLst>
          </a:custGeom>
          <a:ln w="19812">
            <a:solidFill>
              <a:srgbClr val="404040"/>
            </a:solidFill>
            <a:prstDash val="sys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96863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66497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Dış </a:t>
            </a:r>
            <a:r>
              <a:rPr sz="3200" dirty="0"/>
              <a:t>Ticaret ve </a:t>
            </a:r>
            <a:r>
              <a:rPr sz="3200" spc="-5" dirty="0"/>
              <a:t>Ödemeler</a:t>
            </a:r>
            <a:r>
              <a:rPr sz="3200" spc="-125" dirty="0"/>
              <a:t> </a:t>
            </a:r>
            <a:r>
              <a:rPr sz="3200" dirty="0"/>
              <a:t>Dengesi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15737"/>
            <a:ext cx="5249545" cy="3549015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355600" indent="-342900">
              <a:spcBef>
                <a:spcPts val="143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Dış ticaret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İhracat ve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ithalat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Karşılama</a:t>
            </a:r>
            <a:r>
              <a:rPr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Turizm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Cari denge ve</a:t>
            </a:r>
            <a:r>
              <a:rPr sz="2000" spc="-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finansmanı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işlemler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 dengesi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işlemler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dengesi ve finansman</a:t>
            </a:r>
            <a:r>
              <a:rPr spc="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kalemleri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Merkez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Bankası</a:t>
            </a:r>
            <a:r>
              <a:rPr sz="20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rezervleri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06192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892" y="1003249"/>
            <a:ext cx="78352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Mayıs ayında dış ticaret açığı </a:t>
            </a:r>
            <a:r>
              <a:rPr dirty="0"/>
              <a:t>10,6 </a:t>
            </a:r>
            <a:r>
              <a:rPr spc="-5" dirty="0"/>
              <a:t>milyar düzeyinde</a:t>
            </a:r>
            <a:r>
              <a:rPr spc="75" dirty="0"/>
              <a:t> </a:t>
            </a:r>
            <a:r>
              <a:rPr spc="-5" dirty="0"/>
              <a:t>gerçekleşmiştir</a:t>
            </a:r>
            <a:r>
              <a:rPr b="0" spc="-5" dirty="0">
                <a:latin typeface="Tahoma"/>
                <a:cs typeface="Tahoma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b="0" spc="-10" dirty="0">
                <a:latin typeface="Tahoma"/>
                <a:cs typeface="Tahoma"/>
              </a:rPr>
              <a:t>Yıllık </a:t>
            </a:r>
            <a:r>
              <a:rPr b="0" dirty="0">
                <a:latin typeface="Tahoma"/>
                <a:cs typeface="Tahoma"/>
              </a:rPr>
              <a:t>bazda ihracat </a:t>
            </a:r>
            <a:r>
              <a:rPr b="0" spc="-5" dirty="0">
                <a:latin typeface="Tahoma"/>
                <a:cs typeface="Tahoma"/>
              </a:rPr>
              <a:t>%15,3, ithalat </a:t>
            </a:r>
            <a:r>
              <a:rPr b="0" dirty="0">
                <a:latin typeface="Tahoma"/>
                <a:cs typeface="Tahoma"/>
              </a:rPr>
              <a:t>ise </a:t>
            </a:r>
            <a:r>
              <a:rPr b="0" spc="-5" dirty="0">
                <a:latin typeface="Tahoma"/>
                <a:cs typeface="Tahoma"/>
              </a:rPr>
              <a:t>%43,5 </a:t>
            </a:r>
            <a:r>
              <a:rPr b="0" dirty="0">
                <a:latin typeface="Tahoma"/>
                <a:cs typeface="Tahoma"/>
              </a:rPr>
              <a:t>artış</a:t>
            </a:r>
            <a:r>
              <a:rPr b="0" spc="12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göstermiştir.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9737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6454" y="1927351"/>
            <a:ext cx="68433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İhracat, ithalat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dış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ticaret dengesi (milyar dolar)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Ocak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2020 –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Mayıs</a:t>
            </a:r>
            <a:r>
              <a:rPr sz="1600" spc="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1208" y="2866644"/>
            <a:ext cx="7847330" cy="2524125"/>
            <a:chOff x="521208" y="2866644"/>
            <a:chExt cx="7847330" cy="2524125"/>
          </a:xfrm>
        </p:grpSpPr>
        <p:sp>
          <p:nvSpPr>
            <p:cNvPr id="7" name="object 7"/>
            <p:cNvSpPr/>
            <p:nvPr/>
          </p:nvSpPr>
          <p:spPr>
            <a:xfrm>
              <a:off x="626364" y="4631435"/>
              <a:ext cx="7620000" cy="533400"/>
            </a:xfrm>
            <a:custGeom>
              <a:avLst/>
              <a:gdLst/>
              <a:ahLst/>
              <a:cxnLst/>
              <a:rect l="l" t="t" r="r" b="b"/>
              <a:pathLst>
                <a:path w="7620000" h="533400">
                  <a:moveTo>
                    <a:pt x="147828" y="0"/>
                  </a:moveTo>
                  <a:lnTo>
                    <a:pt x="0" y="0"/>
                  </a:lnTo>
                  <a:lnTo>
                    <a:pt x="0" y="227076"/>
                  </a:lnTo>
                  <a:lnTo>
                    <a:pt x="147828" y="227076"/>
                  </a:lnTo>
                  <a:lnTo>
                    <a:pt x="147828" y="0"/>
                  </a:lnTo>
                  <a:close/>
                </a:path>
                <a:path w="7620000" h="533400">
                  <a:moveTo>
                    <a:pt x="414528" y="0"/>
                  </a:moveTo>
                  <a:lnTo>
                    <a:pt x="266700" y="0"/>
                  </a:lnTo>
                  <a:lnTo>
                    <a:pt x="266700" y="153924"/>
                  </a:lnTo>
                  <a:lnTo>
                    <a:pt x="414528" y="153924"/>
                  </a:lnTo>
                  <a:lnTo>
                    <a:pt x="414528" y="0"/>
                  </a:lnTo>
                  <a:close/>
                </a:path>
                <a:path w="7620000" h="533400">
                  <a:moveTo>
                    <a:pt x="681228" y="0"/>
                  </a:moveTo>
                  <a:lnTo>
                    <a:pt x="533400" y="0"/>
                  </a:lnTo>
                  <a:lnTo>
                    <a:pt x="533400" y="275844"/>
                  </a:lnTo>
                  <a:lnTo>
                    <a:pt x="681228" y="275844"/>
                  </a:lnTo>
                  <a:lnTo>
                    <a:pt x="681228" y="0"/>
                  </a:lnTo>
                  <a:close/>
                </a:path>
                <a:path w="7620000" h="533400">
                  <a:moveTo>
                    <a:pt x="947928" y="0"/>
                  </a:moveTo>
                  <a:lnTo>
                    <a:pt x="800100" y="0"/>
                  </a:lnTo>
                  <a:lnTo>
                    <a:pt x="800100" y="231648"/>
                  </a:lnTo>
                  <a:lnTo>
                    <a:pt x="947928" y="231648"/>
                  </a:lnTo>
                  <a:lnTo>
                    <a:pt x="947928" y="0"/>
                  </a:lnTo>
                  <a:close/>
                </a:path>
                <a:path w="7620000" h="533400">
                  <a:moveTo>
                    <a:pt x="1216152" y="0"/>
                  </a:moveTo>
                  <a:lnTo>
                    <a:pt x="1066800" y="0"/>
                  </a:lnTo>
                  <a:lnTo>
                    <a:pt x="1066800" y="173736"/>
                  </a:lnTo>
                  <a:lnTo>
                    <a:pt x="1216152" y="173736"/>
                  </a:lnTo>
                  <a:lnTo>
                    <a:pt x="1216152" y="0"/>
                  </a:lnTo>
                  <a:close/>
                </a:path>
                <a:path w="7620000" h="533400">
                  <a:moveTo>
                    <a:pt x="1482852" y="0"/>
                  </a:moveTo>
                  <a:lnTo>
                    <a:pt x="1333500" y="0"/>
                  </a:lnTo>
                  <a:lnTo>
                    <a:pt x="1333500" y="144780"/>
                  </a:lnTo>
                  <a:lnTo>
                    <a:pt x="1482852" y="144780"/>
                  </a:lnTo>
                  <a:lnTo>
                    <a:pt x="1482852" y="0"/>
                  </a:lnTo>
                  <a:close/>
                </a:path>
                <a:path w="7620000" h="533400">
                  <a:moveTo>
                    <a:pt x="1749552" y="0"/>
                  </a:moveTo>
                  <a:lnTo>
                    <a:pt x="1600200" y="0"/>
                  </a:lnTo>
                  <a:lnTo>
                    <a:pt x="1600200" y="143256"/>
                  </a:lnTo>
                  <a:lnTo>
                    <a:pt x="1749552" y="143256"/>
                  </a:lnTo>
                  <a:lnTo>
                    <a:pt x="1749552" y="0"/>
                  </a:lnTo>
                  <a:close/>
                </a:path>
                <a:path w="7620000" h="533400">
                  <a:moveTo>
                    <a:pt x="2016252" y="0"/>
                  </a:moveTo>
                  <a:lnTo>
                    <a:pt x="1868424" y="0"/>
                  </a:lnTo>
                  <a:lnTo>
                    <a:pt x="1868424" y="316992"/>
                  </a:lnTo>
                  <a:lnTo>
                    <a:pt x="2016252" y="316992"/>
                  </a:lnTo>
                  <a:lnTo>
                    <a:pt x="2016252" y="0"/>
                  </a:lnTo>
                  <a:close/>
                </a:path>
                <a:path w="7620000" h="533400">
                  <a:moveTo>
                    <a:pt x="2282952" y="0"/>
                  </a:moveTo>
                  <a:lnTo>
                    <a:pt x="2135124" y="0"/>
                  </a:lnTo>
                  <a:lnTo>
                    <a:pt x="2135124" y="245364"/>
                  </a:lnTo>
                  <a:lnTo>
                    <a:pt x="2282952" y="245364"/>
                  </a:lnTo>
                  <a:lnTo>
                    <a:pt x="2282952" y="0"/>
                  </a:lnTo>
                  <a:close/>
                </a:path>
                <a:path w="7620000" h="533400">
                  <a:moveTo>
                    <a:pt x="2549652" y="0"/>
                  </a:moveTo>
                  <a:lnTo>
                    <a:pt x="2401824" y="0"/>
                  </a:lnTo>
                  <a:lnTo>
                    <a:pt x="2401824" y="121920"/>
                  </a:lnTo>
                  <a:lnTo>
                    <a:pt x="2549652" y="121920"/>
                  </a:lnTo>
                  <a:lnTo>
                    <a:pt x="2549652" y="0"/>
                  </a:lnTo>
                  <a:close/>
                </a:path>
                <a:path w="7620000" h="533400">
                  <a:moveTo>
                    <a:pt x="2816352" y="0"/>
                  </a:moveTo>
                  <a:lnTo>
                    <a:pt x="2668524" y="0"/>
                  </a:lnTo>
                  <a:lnTo>
                    <a:pt x="2668524" y="254508"/>
                  </a:lnTo>
                  <a:lnTo>
                    <a:pt x="2816352" y="254508"/>
                  </a:lnTo>
                  <a:lnTo>
                    <a:pt x="2816352" y="0"/>
                  </a:lnTo>
                  <a:close/>
                </a:path>
                <a:path w="7620000" h="533400">
                  <a:moveTo>
                    <a:pt x="3083052" y="0"/>
                  </a:moveTo>
                  <a:lnTo>
                    <a:pt x="2935224" y="0"/>
                  </a:lnTo>
                  <a:lnTo>
                    <a:pt x="2935224" y="230124"/>
                  </a:lnTo>
                  <a:lnTo>
                    <a:pt x="3083052" y="230124"/>
                  </a:lnTo>
                  <a:lnTo>
                    <a:pt x="3083052" y="0"/>
                  </a:lnTo>
                  <a:close/>
                </a:path>
                <a:path w="7620000" h="533400">
                  <a:moveTo>
                    <a:pt x="3349752" y="0"/>
                  </a:moveTo>
                  <a:lnTo>
                    <a:pt x="3201924" y="0"/>
                  </a:lnTo>
                  <a:lnTo>
                    <a:pt x="3201924" y="153924"/>
                  </a:lnTo>
                  <a:lnTo>
                    <a:pt x="3349752" y="153924"/>
                  </a:lnTo>
                  <a:lnTo>
                    <a:pt x="3349752" y="0"/>
                  </a:lnTo>
                  <a:close/>
                </a:path>
                <a:path w="7620000" h="533400">
                  <a:moveTo>
                    <a:pt x="3616452" y="0"/>
                  </a:moveTo>
                  <a:lnTo>
                    <a:pt x="3468624" y="0"/>
                  </a:lnTo>
                  <a:lnTo>
                    <a:pt x="3468624" y="169164"/>
                  </a:lnTo>
                  <a:lnTo>
                    <a:pt x="3616452" y="169164"/>
                  </a:lnTo>
                  <a:lnTo>
                    <a:pt x="3616452" y="0"/>
                  </a:lnTo>
                  <a:close/>
                </a:path>
                <a:path w="7620000" h="533400">
                  <a:moveTo>
                    <a:pt x="3884676" y="0"/>
                  </a:moveTo>
                  <a:lnTo>
                    <a:pt x="3735324" y="0"/>
                  </a:lnTo>
                  <a:lnTo>
                    <a:pt x="3735324" y="234696"/>
                  </a:lnTo>
                  <a:lnTo>
                    <a:pt x="3884676" y="234696"/>
                  </a:lnTo>
                  <a:lnTo>
                    <a:pt x="3884676" y="0"/>
                  </a:lnTo>
                  <a:close/>
                </a:path>
                <a:path w="7620000" h="533400">
                  <a:moveTo>
                    <a:pt x="4151376" y="0"/>
                  </a:moveTo>
                  <a:lnTo>
                    <a:pt x="4002024" y="0"/>
                  </a:lnTo>
                  <a:lnTo>
                    <a:pt x="4002024" y="155448"/>
                  </a:lnTo>
                  <a:lnTo>
                    <a:pt x="4151376" y="155448"/>
                  </a:lnTo>
                  <a:lnTo>
                    <a:pt x="4151376" y="0"/>
                  </a:lnTo>
                  <a:close/>
                </a:path>
                <a:path w="7620000" h="533400">
                  <a:moveTo>
                    <a:pt x="4418076" y="0"/>
                  </a:moveTo>
                  <a:lnTo>
                    <a:pt x="4270248" y="0"/>
                  </a:lnTo>
                  <a:lnTo>
                    <a:pt x="4270248" y="210312"/>
                  </a:lnTo>
                  <a:lnTo>
                    <a:pt x="4418076" y="210312"/>
                  </a:lnTo>
                  <a:lnTo>
                    <a:pt x="4418076" y="0"/>
                  </a:lnTo>
                  <a:close/>
                </a:path>
                <a:path w="7620000" h="533400">
                  <a:moveTo>
                    <a:pt x="4684776" y="0"/>
                  </a:moveTo>
                  <a:lnTo>
                    <a:pt x="4536948" y="0"/>
                  </a:lnTo>
                  <a:lnTo>
                    <a:pt x="4536948" y="144780"/>
                  </a:lnTo>
                  <a:lnTo>
                    <a:pt x="4684776" y="144780"/>
                  </a:lnTo>
                  <a:lnTo>
                    <a:pt x="4684776" y="0"/>
                  </a:lnTo>
                  <a:close/>
                </a:path>
                <a:path w="7620000" h="533400">
                  <a:moveTo>
                    <a:pt x="4951476" y="0"/>
                  </a:moveTo>
                  <a:lnTo>
                    <a:pt x="4803648" y="0"/>
                  </a:lnTo>
                  <a:lnTo>
                    <a:pt x="4803648" y="217932"/>
                  </a:lnTo>
                  <a:lnTo>
                    <a:pt x="4951476" y="217932"/>
                  </a:lnTo>
                  <a:lnTo>
                    <a:pt x="4951476" y="0"/>
                  </a:lnTo>
                  <a:close/>
                </a:path>
                <a:path w="7620000" h="533400">
                  <a:moveTo>
                    <a:pt x="5218176" y="0"/>
                  </a:moveTo>
                  <a:lnTo>
                    <a:pt x="5070348" y="0"/>
                  </a:lnTo>
                  <a:lnTo>
                    <a:pt x="5070348" y="217932"/>
                  </a:lnTo>
                  <a:lnTo>
                    <a:pt x="5218176" y="217932"/>
                  </a:lnTo>
                  <a:lnTo>
                    <a:pt x="5218176" y="0"/>
                  </a:lnTo>
                  <a:close/>
                </a:path>
                <a:path w="7620000" h="533400">
                  <a:moveTo>
                    <a:pt x="5484876" y="0"/>
                  </a:moveTo>
                  <a:lnTo>
                    <a:pt x="5337048" y="0"/>
                  </a:lnTo>
                  <a:lnTo>
                    <a:pt x="5337048" y="132588"/>
                  </a:lnTo>
                  <a:lnTo>
                    <a:pt x="5484876" y="132588"/>
                  </a:lnTo>
                  <a:lnTo>
                    <a:pt x="5484876" y="0"/>
                  </a:lnTo>
                  <a:close/>
                </a:path>
                <a:path w="7620000" h="533400">
                  <a:moveTo>
                    <a:pt x="5751576" y="0"/>
                  </a:moveTo>
                  <a:lnTo>
                    <a:pt x="5603748" y="0"/>
                  </a:lnTo>
                  <a:lnTo>
                    <a:pt x="5603748" y="76200"/>
                  </a:lnTo>
                  <a:lnTo>
                    <a:pt x="5751576" y="76200"/>
                  </a:lnTo>
                  <a:lnTo>
                    <a:pt x="5751576" y="0"/>
                  </a:lnTo>
                  <a:close/>
                </a:path>
                <a:path w="7620000" h="533400">
                  <a:moveTo>
                    <a:pt x="6018276" y="0"/>
                  </a:moveTo>
                  <a:lnTo>
                    <a:pt x="5870448" y="0"/>
                  </a:lnTo>
                  <a:lnTo>
                    <a:pt x="5870448" y="274320"/>
                  </a:lnTo>
                  <a:lnTo>
                    <a:pt x="6018276" y="274320"/>
                  </a:lnTo>
                  <a:lnTo>
                    <a:pt x="6018276" y="0"/>
                  </a:lnTo>
                  <a:close/>
                </a:path>
                <a:path w="7620000" h="533400">
                  <a:moveTo>
                    <a:pt x="6286500" y="0"/>
                  </a:moveTo>
                  <a:lnTo>
                    <a:pt x="6137148" y="0"/>
                  </a:lnTo>
                  <a:lnTo>
                    <a:pt x="6137148" y="344424"/>
                  </a:lnTo>
                  <a:lnTo>
                    <a:pt x="6286500" y="344424"/>
                  </a:lnTo>
                  <a:lnTo>
                    <a:pt x="6286500" y="0"/>
                  </a:lnTo>
                  <a:close/>
                </a:path>
                <a:path w="7620000" h="533400">
                  <a:moveTo>
                    <a:pt x="6553200" y="0"/>
                  </a:moveTo>
                  <a:lnTo>
                    <a:pt x="6403848" y="0"/>
                  </a:lnTo>
                  <a:lnTo>
                    <a:pt x="6403848" y="518160"/>
                  </a:lnTo>
                  <a:lnTo>
                    <a:pt x="6553200" y="518160"/>
                  </a:lnTo>
                  <a:lnTo>
                    <a:pt x="6553200" y="0"/>
                  </a:lnTo>
                  <a:close/>
                </a:path>
                <a:path w="7620000" h="533400">
                  <a:moveTo>
                    <a:pt x="6819900" y="0"/>
                  </a:moveTo>
                  <a:lnTo>
                    <a:pt x="6670548" y="0"/>
                  </a:lnTo>
                  <a:lnTo>
                    <a:pt x="6670548" y="402336"/>
                  </a:lnTo>
                  <a:lnTo>
                    <a:pt x="6819900" y="402336"/>
                  </a:lnTo>
                  <a:lnTo>
                    <a:pt x="6819900" y="0"/>
                  </a:lnTo>
                  <a:close/>
                </a:path>
                <a:path w="7620000" h="533400">
                  <a:moveTo>
                    <a:pt x="7086600" y="0"/>
                  </a:moveTo>
                  <a:lnTo>
                    <a:pt x="6938772" y="0"/>
                  </a:lnTo>
                  <a:lnTo>
                    <a:pt x="6938772" y="413004"/>
                  </a:lnTo>
                  <a:lnTo>
                    <a:pt x="7086600" y="413004"/>
                  </a:lnTo>
                  <a:lnTo>
                    <a:pt x="7086600" y="0"/>
                  </a:lnTo>
                  <a:close/>
                </a:path>
                <a:path w="7620000" h="533400">
                  <a:moveTo>
                    <a:pt x="7353300" y="0"/>
                  </a:moveTo>
                  <a:lnTo>
                    <a:pt x="7205472" y="0"/>
                  </a:lnTo>
                  <a:lnTo>
                    <a:pt x="7205472" y="309372"/>
                  </a:lnTo>
                  <a:lnTo>
                    <a:pt x="7353300" y="309372"/>
                  </a:lnTo>
                  <a:lnTo>
                    <a:pt x="7353300" y="0"/>
                  </a:lnTo>
                  <a:close/>
                </a:path>
                <a:path w="7620000" h="533400">
                  <a:moveTo>
                    <a:pt x="7620000" y="0"/>
                  </a:moveTo>
                  <a:lnTo>
                    <a:pt x="7472172" y="0"/>
                  </a:lnTo>
                  <a:lnTo>
                    <a:pt x="7472172" y="533400"/>
                  </a:lnTo>
                  <a:lnTo>
                    <a:pt x="7620000" y="533400"/>
                  </a:lnTo>
                  <a:lnTo>
                    <a:pt x="762000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21208" y="2871216"/>
              <a:ext cx="7785100" cy="2514600"/>
            </a:xfrm>
            <a:custGeom>
              <a:avLst/>
              <a:gdLst/>
              <a:ahLst/>
              <a:cxnLst/>
              <a:rect l="l" t="t" r="r" b="b"/>
              <a:pathLst>
                <a:path w="7785100" h="2514600">
                  <a:moveTo>
                    <a:pt x="45720" y="2514600"/>
                  </a:moveTo>
                  <a:lnTo>
                    <a:pt x="45720" y="0"/>
                  </a:lnTo>
                </a:path>
                <a:path w="7785100" h="2514600">
                  <a:moveTo>
                    <a:pt x="0" y="2514600"/>
                  </a:moveTo>
                  <a:lnTo>
                    <a:pt x="45720" y="2514600"/>
                  </a:lnTo>
                </a:path>
                <a:path w="7785100" h="2514600">
                  <a:moveTo>
                    <a:pt x="0" y="2263140"/>
                  </a:moveTo>
                  <a:lnTo>
                    <a:pt x="45720" y="2263140"/>
                  </a:lnTo>
                </a:path>
                <a:path w="7785100" h="2514600">
                  <a:moveTo>
                    <a:pt x="0" y="2011680"/>
                  </a:moveTo>
                  <a:lnTo>
                    <a:pt x="45720" y="2011680"/>
                  </a:lnTo>
                </a:path>
                <a:path w="7785100" h="2514600">
                  <a:moveTo>
                    <a:pt x="0" y="1760220"/>
                  </a:moveTo>
                  <a:lnTo>
                    <a:pt x="45720" y="1760220"/>
                  </a:lnTo>
                </a:path>
                <a:path w="7785100" h="2514600">
                  <a:moveTo>
                    <a:pt x="0" y="1508760"/>
                  </a:moveTo>
                  <a:lnTo>
                    <a:pt x="45720" y="1508760"/>
                  </a:lnTo>
                </a:path>
                <a:path w="7785100" h="2514600">
                  <a:moveTo>
                    <a:pt x="0" y="1257300"/>
                  </a:moveTo>
                  <a:lnTo>
                    <a:pt x="45720" y="1257300"/>
                  </a:lnTo>
                </a:path>
                <a:path w="7785100" h="2514600">
                  <a:moveTo>
                    <a:pt x="0" y="1005840"/>
                  </a:moveTo>
                  <a:lnTo>
                    <a:pt x="45720" y="1005840"/>
                  </a:lnTo>
                </a:path>
                <a:path w="7785100" h="2514600">
                  <a:moveTo>
                    <a:pt x="0" y="754380"/>
                  </a:moveTo>
                  <a:lnTo>
                    <a:pt x="45720" y="754380"/>
                  </a:lnTo>
                </a:path>
                <a:path w="7785100" h="2514600">
                  <a:moveTo>
                    <a:pt x="0" y="502920"/>
                  </a:moveTo>
                  <a:lnTo>
                    <a:pt x="45720" y="502920"/>
                  </a:lnTo>
                </a:path>
                <a:path w="7785100" h="2514600">
                  <a:moveTo>
                    <a:pt x="0" y="251460"/>
                  </a:moveTo>
                  <a:lnTo>
                    <a:pt x="45720" y="251460"/>
                  </a:lnTo>
                </a:path>
                <a:path w="7785100" h="2514600">
                  <a:moveTo>
                    <a:pt x="0" y="0"/>
                  </a:moveTo>
                  <a:lnTo>
                    <a:pt x="45720" y="0"/>
                  </a:lnTo>
                </a:path>
                <a:path w="7785100" h="2514600">
                  <a:moveTo>
                    <a:pt x="45720" y="1760220"/>
                  </a:moveTo>
                  <a:lnTo>
                    <a:pt x="7784592" y="17602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00278" y="3457194"/>
              <a:ext cx="7472680" cy="723900"/>
            </a:xfrm>
            <a:custGeom>
              <a:avLst/>
              <a:gdLst/>
              <a:ahLst/>
              <a:cxnLst/>
              <a:rect l="l" t="t" r="r" b="b"/>
              <a:pathLst>
                <a:path w="7472680" h="723900">
                  <a:moveTo>
                    <a:pt x="0" y="435863"/>
                  </a:moveTo>
                  <a:lnTo>
                    <a:pt x="266700" y="440435"/>
                  </a:lnTo>
                  <a:lnTo>
                    <a:pt x="533400" y="502919"/>
                  </a:lnTo>
                  <a:lnTo>
                    <a:pt x="800100" y="723899"/>
                  </a:lnTo>
                  <a:lnTo>
                    <a:pt x="1066799" y="673607"/>
                  </a:lnTo>
                  <a:lnTo>
                    <a:pt x="1333499" y="498347"/>
                  </a:lnTo>
                  <a:lnTo>
                    <a:pt x="1601723" y="426719"/>
                  </a:lnTo>
                  <a:lnTo>
                    <a:pt x="1868424" y="548639"/>
                  </a:lnTo>
                  <a:lnTo>
                    <a:pt x="2135124" y="370331"/>
                  </a:lnTo>
                  <a:lnTo>
                    <a:pt x="2401824" y="303275"/>
                  </a:lnTo>
                  <a:lnTo>
                    <a:pt x="2668524" y="365759"/>
                  </a:lnTo>
                  <a:lnTo>
                    <a:pt x="2935224" y="277367"/>
                  </a:lnTo>
                  <a:lnTo>
                    <a:pt x="3201924" y="420623"/>
                  </a:lnTo>
                  <a:lnTo>
                    <a:pt x="3468624" y="373379"/>
                  </a:lnTo>
                  <a:lnTo>
                    <a:pt x="3735324" y="220979"/>
                  </a:lnTo>
                  <a:lnTo>
                    <a:pt x="4003548" y="231647"/>
                  </a:lnTo>
                  <a:lnTo>
                    <a:pt x="4270248" y="345947"/>
                  </a:lnTo>
                  <a:lnTo>
                    <a:pt x="4536948" y="181355"/>
                  </a:lnTo>
                  <a:lnTo>
                    <a:pt x="4803648" y="352043"/>
                  </a:lnTo>
                  <a:lnTo>
                    <a:pt x="5070348" y="225551"/>
                  </a:lnTo>
                  <a:lnTo>
                    <a:pt x="5337048" y="132587"/>
                  </a:lnTo>
                  <a:lnTo>
                    <a:pt x="5603748" y="132587"/>
                  </a:lnTo>
                  <a:lnTo>
                    <a:pt x="5870448" y="96011"/>
                  </a:lnTo>
                  <a:lnTo>
                    <a:pt x="6137148" y="56387"/>
                  </a:lnTo>
                  <a:lnTo>
                    <a:pt x="6405372" y="291083"/>
                  </a:lnTo>
                  <a:lnTo>
                    <a:pt x="6672072" y="173735"/>
                  </a:lnTo>
                  <a:lnTo>
                    <a:pt x="6938772" y="35051"/>
                  </a:lnTo>
                  <a:lnTo>
                    <a:pt x="7205472" y="0"/>
                  </a:lnTo>
                  <a:lnTo>
                    <a:pt x="7472172" y="220979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00278" y="3079242"/>
              <a:ext cx="7472680" cy="879475"/>
            </a:xfrm>
            <a:custGeom>
              <a:avLst/>
              <a:gdLst/>
              <a:ahLst/>
              <a:cxnLst/>
              <a:rect l="l" t="t" r="r" b="b"/>
              <a:pathLst>
                <a:path w="7472680" h="879475">
                  <a:moveTo>
                    <a:pt x="0" y="586740"/>
                  </a:moveTo>
                  <a:lnTo>
                    <a:pt x="266700" y="665988"/>
                  </a:lnTo>
                  <a:lnTo>
                    <a:pt x="533400" y="606552"/>
                  </a:lnTo>
                  <a:lnTo>
                    <a:pt x="800100" y="870204"/>
                  </a:lnTo>
                  <a:lnTo>
                    <a:pt x="1066799" y="879348"/>
                  </a:lnTo>
                  <a:lnTo>
                    <a:pt x="1333499" y="731520"/>
                  </a:lnTo>
                  <a:lnTo>
                    <a:pt x="1601723" y="661416"/>
                  </a:lnTo>
                  <a:lnTo>
                    <a:pt x="1868424" y="609600"/>
                  </a:lnTo>
                  <a:lnTo>
                    <a:pt x="2135124" y="504444"/>
                  </a:lnTo>
                  <a:lnTo>
                    <a:pt x="2401824" y="560832"/>
                  </a:lnTo>
                  <a:lnTo>
                    <a:pt x="2668524" y="489204"/>
                  </a:lnTo>
                  <a:lnTo>
                    <a:pt x="2935224" y="426720"/>
                  </a:lnTo>
                  <a:lnTo>
                    <a:pt x="3201924" y="644652"/>
                  </a:lnTo>
                  <a:lnTo>
                    <a:pt x="3468624" y="582168"/>
                  </a:lnTo>
                  <a:lnTo>
                    <a:pt x="3735324" y="364236"/>
                  </a:lnTo>
                  <a:lnTo>
                    <a:pt x="4003548" y="454152"/>
                  </a:lnTo>
                  <a:lnTo>
                    <a:pt x="4270248" y="515112"/>
                  </a:lnTo>
                  <a:lnTo>
                    <a:pt x="4536948" y="416052"/>
                  </a:lnTo>
                  <a:lnTo>
                    <a:pt x="4803648" y="512063"/>
                  </a:lnTo>
                  <a:lnTo>
                    <a:pt x="5070348" y="387096"/>
                  </a:lnTo>
                  <a:lnTo>
                    <a:pt x="5337048" y="379475"/>
                  </a:lnTo>
                  <a:lnTo>
                    <a:pt x="5603748" y="435863"/>
                  </a:lnTo>
                  <a:lnTo>
                    <a:pt x="5870448" y="199644"/>
                  </a:lnTo>
                  <a:lnTo>
                    <a:pt x="6137148" y="91440"/>
                  </a:lnTo>
                  <a:lnTo>
                    <a:pt x="6405372" y="152400"/>
                  </a:lnTo>
                  <a:lnTo>
                    <a:pt x="6672072" y="150875"/>
                  </a:lnTo>
                  <a:lnTo>
                    <a:pt x="6938772" y="0"/>
                  </a:lnTo>
                  <a:lnTo>
                    <a:pt x="7205472" y="70104"/>
                  </a:lnTo>
                  <a:lnTo>
                    <a:pt x="7472172" y="6400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976615" y="4808220"/>
              <a:ext cx="391795" cy="182880"/>
            </a:xfrm>
            <a:custGeom>
              <a:avLst/>
              <a:gdLst/>
              <a:ahLst/>
              <a:cxnLst/>
              <a:rect l="l" t="t" r="r" b="b"/>
              <a:pathLst>
                <a:path w="391795" h="182879">
                  <a:moveTo>
                    <a:pt x="391668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391668" y="182879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02793" y="2688269"/>
            <a:ext cx="247015" cy="279209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62865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47955">
              <a:spcBef>
                <a:spcPts val="5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47955">
              <a:spcBef>
                <a:spcPts val="54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>
              <a:spcBef>
                <a:spcPts val="54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-5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6764" y="5426759"/>
            <a:ext cx="766953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40394" y="3571113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A30000"/>
                </a:solidFill>
                <a:latin typeface="Arial"/>
                <a:cs typeface="Arial"/>
              </a:rPr>
              <a:t>19</a:t>
            </a:r>
            <a:r>
              <a:rPr sz="1200" b="1" dirty="0">
                <a:solidFill>
                  <a:srgbClr val="A30000"/>
                </a:solidFill>
                <a:latin typeface="Arial"/>
                <a:cs typeface="Arial"/>
              </a:rPr>
              <a:t>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32393" y="2898140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13306C"/>
                </a:solidFill>
                <a:latin typeface="Arial"/>
                <a:cs typeface="Arial"/>
              </a:rPr>
              <a:t>29</a:t>
            </a:r>
            <a:r>
              <a:rPr sz="1200" b="1" dirty="0">
                <a:solidFill>
                  <a:srgbClr val="13306C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986521" y="4792471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-10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69870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01973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363211" y="6291071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19"/>
                </a:lnTo>
                <a:lnTo>
                  <a:pt x="213360" y="160019"/>
                </a:lnTo>
                <a:lnTo>
                  <a:pt x="21336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02407" y="6270752"/>
            <a:ext cx="4927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racat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15688" y="6270752"/>
            <a:ext cx="1363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Dış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Ticaret</a:t>
            </a:r>
            <a:r>
              <a:rPr sz="1200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Dengesi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34510" y="6270752"/>
            <a:ext cx="4419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7539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09625"/>
            <a:ext cx="81610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Mevsim </a:t>
            </a:r>
            <a:r>
              <a:rPr dirty="0"/>
              <a:t>ve </a:t>
            </a:r>
            <a:r>
              <a:rPr spc="-5" dirty="0"/>
              <a:t>takvim etkilerinden arındırılmış verilerde de dış ticaret açığı  önemli </a:t>
            </a:r>
            <a:r>
              <a:rPr dirty="0"/>
              <a:t>oranda</a:t>
            </a:r>
            <a:r>
              <a:rPr spc="-25" dirty="0"/>
              <a:t> </a:t>
            </a:r>
            <a:r>
              <a:rPr spc="-5" dirty="0"/>
              <a:t>artmaktadır.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Mayıs </a:t>
            </a:r>
            <a:r>
              <a:rPr b="0" dirty="0">
                <a:latin typeface="Tahoma"/>
                <a:cs typeface="Tahoma"/>
              </a:rPr>
              <a:t>ayında ihracat </a:t>
            </a:r>
            <a:r>
              <a:rPr b="0" spc="-5" dirty="0">
                <a:latin typeface="Tahoma"/>
                <a:cs typeface="Tahoma"/>
              </a:rPr>
              <a:t>bir </a:t>
            </a:r>
            <a:r>
              <a:rPr b="0" dirty="0">
                <a:latin typeface="Tahoma"/>
                <a:cs typeface="Tahoma"/>
              </a:rPr>
              <a:t>önceki aya göre </a:t>
            </a:r>
            <a:r>
              <a:rPr b="0" spc="-5" dirty="0">
                <a:latin typeface="Tahoma"/>
                <a:cs typeface="Tahoma"/>
              </a:rPr>
              <a:t>%7,6 azalırken, ithalat %4,6</a:t>
            </a:r>
            <a:r>
              <a:rPr b="0" spc="14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artmıştır.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834895"/>
            <a:ext cx="9144000" cy="584200"/>
          </a:xfrm>
          <a:custGeom>
            <a:avLst/>
            <a:gdLst/>
            <a:ahLst/>
            <a:cxnLst/>
            <a:rect l="l" t="t" r="r" b="b"/>
            <a:pathLst>
              <a:path w="9144000" h="584200">
                <a:moveTo>
                  <a:pt x="9144000" y="0"/>
                </a:moveTo>
                <a:lnTo>
                  <a:pt x="0" y="0"/>
                </a:lnTo>
                <a:lnTo>
                  <a:pt x="0" y="583691"/>
                </a:lnTo>
                <a:lnTo>
                  <a:pt x="9144000" y="5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8918" y="1866137"/>
            <a:ext cx="704088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91410" marR="5080" indent="-2379345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İhracat ve ithalat (mevsim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takvim etkisinden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arındırılmış, milyar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dolar ve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%)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Ocak 2020 –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Mayıs</a:t>
            </a:r>
            <a:r>
              <a:rPr sz="1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9223" y="2793492"/>
            <a:ext cx="3584575" cy="2670175"/>
            <a:chOff x="649223" y="2793492"/>
            <a:chExt cx="3584575" cy="2670175"/>
          </a:xfrm>
        </p:grpSpPr>
        <p:sp>
          <p:nvSpPr>
            <p:cNvPr id="6" name="object 6"/>
            <p:cNvSpPr/>
            <p:nvPr/>
          </p:nvSpPr>
          <p:spPr>
            <a:xfrm>
              <a:off x="649223" y="2798064"/>
              <a:ext cx="3566160" cy="2661285"/>
            </a:xfrm>
            <a:custGeom>
              <a:avLst/>
              <a:gdLst/>
              <a:ahLst/>
              <a:cxnLst/>
              <a:rect l="l" t="t" r="r" b="b"/>
              <a:pathLst>
                <a:path w="3566160" h="2661285">
                  <a:moveTo>
                    <a:pt x="45720" y="2660904"/>
                  </a:moveTo>
                  <a:lnTo>
                    <a:pt x="45720" y="0"/>
                  </a:lnTo>
                </a:path>
                <a:path w="3566160" h="2661285">
                  <a:moveTo>
                    <a:pt x="0" y="2660904"/>
                  </a:moveTo>
                  <a:lnTo>
                    <a:pt x="45720" y="2660904"/>
                  </a:lnTo>
                </a:path>
                <a:path w="3566160" h="2661285">
                  <a:moveTo>
                    <a:pt x="0" y="2217420"/>
                  </a:moveTo>
                  <a:lnTo>
                    <a:pt x="45720" y="2217420"/>
                  </a:lnTo>
                </a:path>
                <a:path w="3566160" h="2661285">
                  <a:moveTo>
                    <a:pt x="0" y="1773936"/>
                  </a:moveTo>
                  <a:lnTo>
                    <a:pt x="45720" y="1773936"/>
                  </a:lnTo>
                </a:path>
                <a:path w="3566160" h="2661285">
                  <a:moveTo>
                    <a:pt x="0" y="1330452"/>
                  </a:moveTo>
                  <a:lnTo>
                    <a:pt x="45720" y="1330452"/>
                  </a:lnTo>
                </a:path>
                <a:path w="3566160" h="2661285">
                  <a:moveTo>
                    <a:pt x="0" y="886968"/>
                  </a:moveTo>
                  <a:lnTo>
                    <a:pt x="45720" y="886968"/>
                  </a:lnTo>
                </a:path>
                <a:path w="3566160" h="2661285">
                  <a:moveTo>
                    <a:pt x="0" y="443484"/>
                  </a:moveTo>
                  <a:lnTo>
                    <a:pt x="45720" y="443484"/>
                  </a:lnTo>
                </a:path>
                <a:path w="3566160" h="2661285">
                  <a:moveTo>
                    <a:pt x="0" y="0"/>
                  </a:moveTo>
                  <a:lnTo>
                    <a:pt x="45720" y="0"/>
                  </a:lnTo>
                </a:path>
                <a:path w="3566160" h="2661285">
                  <a:moveTo>
                    <a:pt x="45720" y="2660904"/>
                  </a:moveTo>
                  <a:lnTo>
                    <a:pt x="3566160" y="266090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95705" y="3882390"/>
              <a:ext cx="3519170" cy="1266825"/>
            </a:xfrm>
            <a:custGeom>
              <a:avLst/>
              <a:gdLst/>
              <a:ahLst/>
              <a:cxnLst/>
              <a:rect l="l" t="t" r="r" b="b"/>
              <a:pathLst>
                <a:path w="3519170" h="1266825">
                  <a:moveTo>
                    <a:pt x="0" y="624840"/>
                  </a:moveTo>
                  <a:lnTo>
                    <a:pt x="124968" y="669036"/>
                  </a:lnTo>
                  <a:lnTo>
                    <a:pt x="251459" y="911352"/>
                  </a:lnTo>
                  <a:lnTo>
                    <a:pt x="376428" y="1266444"/>
                  </a:lnTo>
                  <a:lnTo>
                    <a:pt x="502919" y="1013460"/>
                  </a:lnTo>
                  <a:lnTo>
                    <a:pt x="627888" y="893064"/>
                  </a:lnTo>
                  <a:lnTo>
                    <a:pt x="754380" y="731520"/>
                  </a:lnTo>
                  <a:lnTo>
                    <a:pt x="879347" y="772668"/>
                  </a:lnTo>
                  <a:lnTo>
                    <a:pt x="1005839" y="687324"/>
                  </a:lnTo>
                  <a:lnTo>
                    <a:pt x="1130808" y="589788"/>
                  </a:lnTo>
                  <a:lnTo>
                    <a:pt x="1257300" y="638556"/>
                  </a:lnTo>
                  <a:lnTo>
                    <a:pt x="1382268" y="536448"/>
                  </a:lnTo>
                  <a:lnTo>
                    <a:pt x="1507236" y="498348"/>
                  </a:lnTo>
                  <a:lnTo>
                    <a:pt x="1633727" y="536448"/>
                  </a:lnTo>
                  <a:lnTo>
                    <a:pt x="1758695" y="470916"/>
                  </a:lnTo>
                  <a:lnTo>
                    <a:pt x="1885188" y="425196"/>
                  </a:lnTo>
                  <a:lnTo>
                    <a:pt x="2010156" y="370332"/>
                  </a:lnTo>
                  <a:lnTo>
                    <a:pt x="2136648" y="359664"/>
                  </a:lnTo>
                  <a:lnTo>
                    <a:pt x="2261616" y="374904"/>
                  </a:lnTo>
                  <a:lnTo>
                    <a:pt x="2388108" y="288036"/>
                  </a:lnTo>
                  <a:lnTo>
                    <a:pt x="2513076" y="286512"/>
                  </a:lnTo>
                  <a:lnTo>
                    <a:pt x="2639568" y="248412"/>
                  </a:lnTo>
                  <a:lnTo>
                    <a:pt x="2764535" y="225552"/>
                  </a:lnTo>
                  <a:lnTo>
                    <a:pt x="2891028" y="158496"/>
                  </a:lnTo>
                  <a:lnTo>
                    <a:pt x="3015996" y="246887"/>
                  </a:lnTo>
                  <a:lnTo>
                    <a:pt x="3142488" y="184404"/>
                  </a:lnTo>
                  <a:lnTo>
                    <a:pt x="3267455" y="158496"/>
                  </a:lnTo>
                  <a:lnTo>
                    <a:pt x="3393948" y="0"/>
                  </a:lnTo>
                  <a:lnTo>
                    <a:pt x="3518916" y="153924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95705" y="3225546"/>
              <a:ext cx="3519170" cy="1525905"/>
            </a:xfrm>
            <a:custGeom>
              <a:avLst/>
              <a:gdLst/>
              <a:ahLst/>
              <a:cxnLst/>
              <a:rect l="l" t="t" r="r" b="b"/>
              <a:pathLst>
                <a:path w="3519170" h="1525904">
                  <a:moveTo>
                    <a:pt x="0" y="888491"/>
                  </a:moveTo>
                  <a:lnTo>
                    <a:pt x="124968" y="1024127"/>
                  </a:lnTo>
                  <a:lnTo>
                    <a:pt x="251459" y="1091183"/>
                  </a:lnTo>
                  <a:lnTo>
                    <a:pt x="376428" y="1525523"/>
                  </a:lnTo>
                  <a:lnTo>
                    <a:pt x="502919" y="1421891"/>
                  </a:lnTo>
                  <a:lnTo>
                    <a:pt x="627888" y="1310639"/>
                  </a:lnTo>
                  <a:lnTo>
                    <a:pt x="754380" y="1167383"/>
                  </a:lnTo>
                  <a:lnTo>
                    <a:pt x="879347" y="883919"/>
                  </a:lnTo>
                  <a:lnTo>
                    <a:pt x="1005839" y="880871"/>
                  </a:lnTo>
                  <a:lnTo>
                    <a:pt x="1130808" y="922019"/>
                  </a:lnTo>
                  <a:lnTo>
                    <a:pt x="1257300" y="804671"/>
                  </a:lnTo>
                  <a:lnTo>
                    <a:pt x="1382268" y="835151"/>
                  </a:lnTo>
                  <a:lnTo>
                    <a:pt x="1507236" y="886967"/>
                  </a:lnTo>
                  <a:lnTo>
                    <a:pt x="1633727" y="865631"/>
                  </a:lnTo>
                  <a:lnTo>
                    <a:pt x="1758695" y="739139"/>
                  </a:lnTo>
                  <a:lnTo>
                    <a:pt x="1885188" y="815339"/>
                  </a:lnTo>
                  <a:lnTo>
                    <a:pt x="2010156" y="780287"/>
                  </a:lnTo>
                  <a:lnTo>
                    <a:pt x="2136648" y="774191"/>
                  </a:lnTo>
                  <a:lnTo>
                    <a:pt x="2261616" y="681227"/>
                  </a:lnTo>
                  <a:lnTo>
                    <a:pt x="2388108" y="591311"/>
                  </a:lnTo>
                  <a:lnTo>
                    <a:pt x="2513076" y="662939"/>
                  </a:lnTo>
                  <a:lnTo>
                    <a:pt x="2639568" y="626363"/>
                  </a:lnTo>
                  <a:lnTo>
                    <a:pt x="2764535" y="344424"/>
                  </a:lnTo>
                  <a:lnTo>
                    <a:pt x="2891028" y="259079"/>
                  </a:lnTo>
                  <a:lnTo>
                    <a:pt x="3015996" y="18287"/>
                  </a:lnTo>
                  <a:lnTo>
                    <a:pt x="3142488" y="96012"/>
                  </a:lnTo>
                  <a:lnTo>
                    <a:pt x="3267455" y="118871"/>
                  </a:lnTo>
                  <a:lnTo>
                    <a:pt x="3393948" y="118871"/>
                  </a:lnTo>
                  <a:lnTo>
                    <a:pt x="351891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66750" y="5344795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2015" y="4901310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2015" y="4457141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2015" y="401396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2015" y="3570478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2015" y="312699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2015" y="268350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1887" y="5499912"/>
            <a:ext cx="371602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53585" y="4076445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21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53585" y="2971038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30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30046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960626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602" y="6270752"/>
            <a:ext cx="2592070" cy="551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9690">
              <a:spcBef>
                <a:spcPts val="100"/>
              </a:spcBef>
              <a:tabLst>
                <a:tab pos="2162175" algn="l"/>
              </a:tabLst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İhracat	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727447" y="2793492"/>
            <a:ext cx="3598545" cy="2670175"/>
            <a:chOff x="4727447" y="2793492"/>
            <a:chExt cx="3598545" cy="2670175"/>
          </a:xfrm>
        </p:grpSpPr>
        <p:sp>
          <p:nvSpPr>
            <p:cNvPr id="23" name="object 23"/>
            <p:cNvSpPr/>
            <p:nvPr/>
          </p:nvSpPr>
          <p:spPr>
            <a:xfrm>
              <a:off x="4727447" y="2798064"/>
              <a:ext cx="3578860" cy="2661285"/>
            </a:xfrm>
            <a:custGeom>
              <a:avLst/>
              <a:gdLst/>
              <a:ahLst/>
              <a:cxnLst/>
              <a:rect l="l" t="t" r="r" b="b"/>
              <a:pathLst>
                <a:path w="3578859" h="2661285">
                  <a:moveTo>
                    <a:pt x="45719" y="2660904"/>
                  </a:moveTo>
                  <a:lnTo>
                    <a:pt x="45719" y="0"/>
                  </a:lnTo>
                </a:path>
                <a:path w="3578859" h="2661285">
                  <a:moveTo>
                    <a:pt x="0" y="2660904"/>
                  </a:moveTo>
                  <a:lnTo>
                    <a:pt x="45719" y="2660904"/>
                  </a:lnTo>
                </a:path>
                <a:path w="3578859" h="2661285">
                  <a:moveTo>
                    <a:pt x="0" y="2328672"/>
                  </a:moveTo>
                  <a:lnTo>
                    <a:pt x="45719" y="2328672"/>
                  </a:lnTo>
                </a:path>
                <a:path w="3578859" h="2661285">
                  <a:moveTo>
                    <a:pt x="0" y="1996440"/>
                  </a:moveTo>
                  <a:lnTo>
                    <a:pt x="45719" y="1996440"/>
                  </a:lnTo>
                </a:path>
                <a:path w="3578859" h="2661285">
                  <a:moveTo>
                    <a:pt x="0" y="1664208"/>
                  </a:moveTo>
                  <a:lnTo>
                    <a:pt x="45719" y="1664208"/>
                  </a:lnTo>
                </a:path>
                <a:path w="3578859" h="2661285">
                  <a:moveTo>
                    <a:pt x="0" y="1330452"/>
                  </a:moveTo>
                  <a:lnTo>
                    <a:pt x="45719" y="1330452"/>
                  </a:lnTo>
                </a:path>
                <a:path w="3578859" h="2661285">
                  <a:moveTo>
                    <a:pt x="0" y="998219"/>
                  </a:moveTo>
                  <a:lnTo>
                    <a:pt x="45719" y="998219"/>
                  </a:lnTo>
                </a:path>
                <a:path w="3578859" h="2661285">
                  <a:moveTo>
                    <a:pt x="0" y="665988"/>
                  </a:moveTo>
                  <a:lnTo>
                    <a:pt x="45719" y="665988"/>
                  </a:lnTo>
                </a:path>
                <a:path w="3578859" h="2661285">
                  <a:moveTo>
                    <a:pt x="0" y="333756"/>
                  </a:moveTo>
                  <a:lnTo>
                    <a:pt x="45719" y="333756"/>
                  </a:lnTo>
                </a:path>
                <a:path w="3578859" h="2661285">
                  <a:moveTo>
                    <a:pt x="0" y="0"/>
                  </a:moveTo>
                  <a:lnTo>
                    <a:pt x="45719" y="0"/>
                  </a:lnTo>
                </a:path>
                <a:path w="3578859" h="2661285">
                  <a:moveTo>
                    <a:pt x="45719" y="1330452"/>
                  </a:moveTo>
                  <a:lnTo>
                    <a:pt x="3578352" y="133045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773929" y="3013710"/>
              <a:ext cx="3533140" cy="2179320"/>
            </a:xfrm>
            <a:custGeom>
              <a:avLst/>
              <a:gdLst/>
              <a:ahLst/>
              <a:cxnLst/>
              <a:rect l="l" t="t" r="r" b="b"/>
              <a:pathLst>
                <a:path w="3533140" h="2179320">
                  <a:moveTo>
                    <a:pt x="0" y="961644"/>
                  </a:moveTo>
                  <a:lnTo>
                    <a:pt x="126492" y="1220723"/>
                  </a:lnTo>
                  <a:lnTo>
                    <a:pt x="251460" y="1708403"/>
                  </a:lnTo>
                  <a:lnTo>
                    <a:pt x="377952" y="2179320"/>
                  </a:lnTo>
                  <a:lnTo>
                    <a:pt x="504444" y="0"/>
                  </a:lnTo>
                  <a:lnTo>
                    <a:pt x="630936" y="720851"/>
                  </a:lnTo>
                  <a:lnTo>
                    <a:pt x="755904" y="640079"/>
                  </a:lnTo>
                  <a:lnTo>
                    <a:pt x="882396" y="1219200"/>
                  </a:lnTo>
                  <a:lnTo>
                    <a:pt x="1008888" y="886967"/>
                  </a:lnTo>
                  <a:lnTo>
                    <a:pt x="1135380" y="876300"/>
                  </a:lnTo>
                  <a:lnTo>
                    <a:pt x="1261872" y="1225295"/>
                  </a:lnTo>
                  <a:lnTo>
                    <a:pt x="1386840" y="870203"/>
                  </a:lnTo>
                  <a:lnTo>
                    <a:pt x="1513332" y="1031747"/>
                  </a:lnTo>
                  <a:lnTo>
                    <a:pt x="1639824" y="1196339"/>
                  </a:lnTo>
                  <a:lnTo>
                    <a:pt x="1766316" y="967739"/>
                  </a:lnTo>
                  <a:lnTo>
                    <a:pt x="1891284" y="1021079"/>
                  </a:lnTo>
                  <a:lnTo>
                    <a:pt x="2017776" y="998219"/>
                  </a:lnTo>
                  <a:lnTo>
                    <a:pt x="2144268" y="1094232"/>
                  </a:lnTo>
                  <a:lnTo>
                    <a:pt x="2270760" y="1146047"/>
                  </a:lnTo>
                  <a:lnTo>
                    <a:pt x="2397252" y="940307"/>
                  </a:lnTo>
                  <a:lnTo>
                    <a:pt x="2522220" y="1112520"/>
                  </a:lnTo>
                  <a:lnTo>
                    <a:pt x="2648712" y="1042415"/>
                  </a:lnTo>
                  <a:lnTo>
                    <a:pt x="2775204" y="1071371"/>
                  </a:lnTo>
                  <a:lnTo>
                    <a:pt x="2901696" y="992123"/>
                  </a:lnTo>
                  <a:lnTo>
                    <a:pt x="3026664" y="1272539"/>
                  </a:lnTo>
                  <a:lnTo>
                    <a:pt x="3153155" y="998219"/>
                  </a:lnTo>
                  <a:lnTo>
                    <a:pt x="3279648" y="1069847"/>
                  </a:lnTo>
                  <a:lnTo>
                    <a:pt x="3406140" y="830579"/>
                  </a:lnTo>
                  <a:lnTo>
                    <a:pt x="3532631" y="1368552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773929" y="3505962"/>
              <a:ext cx="3533140" cy="1533525"/>
            </a:xfrm>
            <a:custGeom>
              <a:avLst/>
              <a:gdLst/>
              <a:ahLst/>
              <a:cxnLst/>
              <a:rect l="l" t="t" r="r" b="b"/>
              <a:pathLst>
                <a:path w="3533140" h="1533525">
                  <a:moveTo>
                    <a:pt x="0" y="423671"/>
                  </a:moveTo>
                  <a:lnTo>
                    <a:pt x="126492" y="876300"/>
                  </a:lnTo>
                  <a:lnTo>
                    <a:pt x="251460" y="755904"/>
                  </a:lnTo>
                  <a:lnTo>
                    <a:pt x="377952" y="1533144"/>
                  </a:lnTo>
                  <a:lnTo>
                    <a:pt x="504444" y="323088"/>
                  </a:lnTo>
                  <a:lnTo>
                    <a:pt x="630936" y="329183"/>
                  </a:lnTo>
                  <a:lnTo>
                    <a:pt x="755904" y="274319"/>
                  </a:lnTo>
                  <a:lnTo>
                    <a:pt x="882396" y="0"/>
                  </a:lnTo>
                  <a:lnTo>
                    <a:pt x="1008888" y="617219"/>
                  </a:lnTo>
                  <a:lnTo>
                    <a:pt x="1135380" y="699515"/>
                  </a:lnTo>
                  <a:lnTo>
                    <a:pt x="1261872" y="399288"/>
                  </a:lnTo>
                  <a:lnTo>
                    <a:pt x="1386840" y="678180"/>
                  </a:lnTo>
                  <a:lnTo>
                    <a:pt x="1513332" y="716280"/>
                  </a:lnTo>
                  <a:lnTo>
                    <a:pt x="1639824" y="583692"/>
                  </a:lnTo>
                  <a:lnTo>
                    <a:pt x="1766316" y="390144"/>
                  </a:lnTo>
                  <a:lnTo>
                    <a:pt x="1891284" y="754380"/>
                  </a:lnTo>
                  <a:lnTo>
                    <a:pt x="2017776" y="559307"/>
                  </a:lnTo>
                  <a:lnTo>
                    <a:pt x="2144268" y="611124"/>
                  </a:lnTo>
                  <a:lnTo>
                    <a:pt x="2270760" y="461771"/>
                  </a:lnTo>
                  <a:lnTo>
                    <a:pt x="2397252" y="473963"/>
                  </a:lnTo>
                  <a:lnTo>
                    <a:pt x="2522220" y="736092"/>
                  </a:lnTo>
                  <a:lnTo>
                    <a:pt x="2648712" y="565404"/>
                  </a:lnTo>
                  <a:lnTo>
                    <a:pt x="2775204" y="166115"/>
                  </a:lnTo>
                  <a:lnTo>
                    <a:pt x="2901696" y="501395"/>
                  </a:lnTo>
                  <a:lnTo>
                    <a:pt x="3026664" y="292607"/>
                  </a:lnTo>
                  <a:lnTo>
                    <a:pt x="3153155" y="719327"/>
                  </a:lnTo>
                  <a:lnTo>
                    <a:pt x="3279648" y="653795"/>
                  </a:lnTo>
                  <a:lnTo>
                    <a:pt x="3406140" y="621792"/>
                  </a:lnTo>
                  <a:lnTo>
                    <a:pt x="3532631" y="469392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410202" y="5344795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10202" y="5012182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10202" y="4679442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10202" y="4346829"/>
            <a:ext cx="2457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45584" y="4013961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60875" y="3681476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60875" y="3348304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60875" y="301612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60875" y="268350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681051" y="5499912"/>
            <a:ext cx="372872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46693" y="4395596"/>
            <a:ext cx="288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-7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73871" y="3868292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272278" y="6291834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272278" y="6525006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06339" y="6140602"/>
            <a:ext cx="254254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İhracat - önceki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aya göre değişim</a:t>
            </a:r>
            <a:r>
              <a:rPr sz="12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önceki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aya göre değişim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35269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04494"/>
            <a:ext cx="82410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İhracatın ithalatı karşılama oranı Mayıs ayında </a:t>
            </a:r>
            <a:r>
              <a:rPr dirty="0"/>
              <a:t>15 </a:t>
            </a:r>
            <a:r>
              <a:rPr spc="-5" dirty="0"/>
              <a:t>puan düşmüş,</a:t>
            </a:r>
            <a:r>
              <a:rPr spc="-45" dirty="0"/>
              <a:t> </a:t>
            </a:r>
            <a:r>
              <a:rPr dirty="0"/>
              <a:t>%64,2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/>
              <a:t>olarak</a:t>
            </a:r>
            <a:r>
              <a:rPr spc="-20" dirty="0"/>
              <a:t> </a:t>
            </a:r>
            <a:r>
              <a:rPr spc="-10" dirty="0"/>
              <a:t>gerçekleşmiştir.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78307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353692"/>
            <a:ext cx="7308215" cy="728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Enerji hariç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kalemlerde de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karşılama oranı %77,5’e</a:t>
            </a:r>
            <a:r>
              <a:rPr spc="8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gerilemiştir.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693545">
              <a:spcBef>
                <a:spcPts val="145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İhracatın ithalatı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karşılama oranı (%)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Ocak 2020 –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Mayıs</a:t>
            </a:r>
            <a:r>
              <a:rPr sz="1600" spc="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602" y="6614261"/>
            <a:ext cx="3197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TCMB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27532" y="2574035"/>
            <a:ext cx="7498080" cy="2981325"/>
            <a:chOff x="827532" y="2574035"/>
            <a:chExt cx="7498080" cy="2981325"/>
          </a:xfrm>
        </p:grpSpPr>
        <p:sp>
          <p:nvSpPr>
            <p:cNvPr id="7" name="object 7"/>
            <p:cNvSpPr/>
            <p:nvPr/>
          </p:nvSpPr>
          <p:spPr>
            <a:xfrm>
              <a:off x="827532" y="2578607"/>
              <a:ext cx="7478395" cy="2971800"/>
            </a:xfrm>
            <a:custGeom>
              <a:avLst/>
              <a:gdLst/>
              <a:ahLst/>
              <a:cxnLst/>
              <a:rect l="l" t="t" r="r" b="b"/>
              <a:pathLst>
                <a:path w="7478395" h="2971800">
                  <a:moveTo>
                    <a:pt x="50800" y="2971800"/>
                  </a:moveTo>
                  <a:lnTo>
                    <a:pt x="0" y="2971800"/>
                  </a:lnTo>
                </a:path>
                <a:path w="7478395" h="2971800">
                  <a:moveTo>
                    <a:pt x="50800" y="0"/>
                  </a:moveTo>
                  <a:lnTo>
                    <a:pt x="0" y="0"/>
                  </a:lnTo>
                </a:path>
                <a:path w="7478395" h="2971800">
                  <a:moveTo>
                    <a:pt x="50800" y="2476499"/>
                  </a:moveTo>
                  <a:lnTo>
                    <a:pt x="0" y="2476499"/>
                  </a:lnTo>
                </a:path>
                <a:path w="7478395" h="2971800">
                  <a:moveTo>
                    <a:pt x="50800" y="1485899"/>
                  </a:moveTo>
                  <a:lnTo>
                    <a:pt x="0" y="1485899"/>
                  </a:lnTo>
                </a:path>
                <a:path w="7478395" h="2971800">
                  <a:moveTo>
                    <a:pt x="50800" y="495300"/>
                  </a:moveTo>
                  <a:lnTo>
                    <a:pt x="0" y="495300"/>
                  </a:lnTo>
                </a:path>
                <a:path w="7478395" h="2971800">
                  <a:moveTo>
                    <a:pt x="50800" y="1981199"/>
                  </a:moveTo>
                  <a:lnTo>
                    <a:pt x="0" y="1981199"/>
                  </a:lnTo>
                </a:path>
                <a:path w="7478395" h="2971800">
                  <a:moveTo>
                    <a:pt x="50292" y="2971800"/>
                  </a:moveTo>
                  <a:lnTo>
                    <a:pt x="50292" y="0"/>
                  </a:lnTo>
                </a:path>
                <a:path w="7478395" h="2971800">
                  <a:moveTo>
                    <a:pt x="50292" y="2971800"/>
                  </a:moveTo>
                  <a:lnTo>
                    <a:pt x="7478268" y="29718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78586" y="3905249"/>
              <a:ext cx="7428230" cy="1492250"/>
            </a:xfrm>
            <a:custGeom>
              <a:avLst/>
              <a:gdLst/>
              <a:ahLst/>
              <a:cxnLst/>
              <a:rect l="l" t="t" r="r" b="b"/>
              <a:pathLst>
                <a:path w="7428230" h="1492250">
                  <a:moveTo>
                    <a:pt x="0" y="827532"/>
                  </a:moveTo>
                  <a:lnTo>
                    <a:pt x="265175" y="515112"/>
                  </a:lnTo>
                  <a:lnTo>
                    <a:pt x="530351" y="1103376"/>
                  </a:lnTo>
                  <a:lnTo>
                    <a:pt x="795527" y="1336548"/>
                  </a:lnTo>
                  <a:lnTo>
                    <a:pt x="1060703" y="934212"/>
                  </a:lnTo>
                  <a:lnTo>
                    <a:pt x="1325880" y="530351"/>
                  </a:lnTo>
                  <a:lnTo>
                    <a:pt x="1591056" y="454151"/>
                  </a:lnTo>
                  <a:lnTo>
                    <a:pt x="1856232" y="1327404"/>
                  </a:lnTo>
                  <a:lnTo>
                    <a:pt x="2121408" y="816863"/>
                  </a:lnTo>
                  <a:lnTo>
                    <a:pt x="2386584" y="266700"/>
                  </a:lnTo>
                  <a:lnTo>
                    <a:pt x="2651760" y="847344"/>
                  </a:lnTo>
                  <a:lnTo>
                    <a:pt x="2916936" y="670560"/>
                  </a:lnTo>
                  <a:lnTo>
                    <a:pt x="3182112" y="502919"/>
                  </a:lnTo>
                  <a:lnTo>
                    <a:pt x="3447288" y="522731"/>
                  </a:lnTo>
                  <a:lnTo>
                    <a:pt x="3713988" y="641604"/>
                  </a:lnTo>
                  <a:lnTo>
                    <a:pt x="3979164" y="362712"/>
                  </a:lnTo>
                  <a:lnTo>
                    <a:pt x="4244340" y="661416"/>
                  </a:lnTo>
                  <a:lnTo>
                    <a:pt x="4509516" y="292607"/>
                  </a:lnTo>
                  <a:lnTo>
                    <a:pt x="4774692" y="699516"/>
                  </a:lnTo>
                  <a:lnTo>
                    <a:pt x="5039868" y="583692"/>
                  </a:lnTo>
                  <a:lnTo>
                    <a:pt x="5305044" y="216407"/>
                  </a:lnTo>
                  <a:lnTo>
                    <a:pt x="5570220" y="0"/>
                  </a:lnTo>
                  <a:lnTo>
                    <a:pt x="5835395" y="665988"/>
                  </a:lnTo>
                  <a:lnTo>
                    <a:pt x="6100571" y="827532"/>
                  </a:lnTo>
                  <a:lnTo>
                    <a:pt x="6365747" y="1491996"/>
                  </a:lnTo>
                  <a:lnTo>
                    <a:pt x="6630923" y="1080516"/>
                  </a:lnTo>
                  <a:lnTo>
                    <a:pt x="6896100" y="979932"/>
                  </a:lnTo>
                  <a:lnTo>
                    <a:pt x="7161275" y="693419"/>
                  </a:lnTo>
                  <a:lnTo>
                    <a:pt x="7427975" y="1437132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78586" y="2663189"/>
              <a:ext cx="7428230" cy="2296795"/>
            </a:xfrm>
            <a:custGeom>
              <a:avLst/>
              <a:gdLst/>
              <a:ahLst/>
              <a:cxnLst/>
              <a:rect l="l" t="t" r="r" b="b"/>
              <a:pathLst>
                <a:path w="7428230" h="2296795">
                  <a:moveTo>
                    <a:pt x="0" y="1264920"/>
                  </a:moveTo>
                  <a:lnTo>
                    <a:pt x="265175" y="1039368"/>
                  </a:lnTo>
                  <a:lnTo>
                    <a:pt x="530351" y="1874520"/>
                  </a:lnTo>
                  <a:lnTo>
                    <a:pt x="795527" y="2296668"/>
                  </a:lnTo>
                  <a:lnTo>
                    <a:pt x="1060703" y="1886712"/>
                  </a:lnTo>
                  <a:lnTo>
                    <a:pt x="1325880" y="1429512"/>
                  </a:lnTo>
                  <a:lnTo>
                    <a:pt x="1591056" y="1130808"/>
                  </a:lnTo>
                  <a:lnTo>
                    <a:pt x="1856232" y="2246376"/>
                  </a:lnTo>
                  <a:lnTo>
                    <a:pt x="2121408" y="1595628"/>
                  </a:lnTo>
                  <a:lnTo>
                    <a:pt x="2386584" y="1121664"/>
                  </a:lnTo>
                  <a:lnTo>
                    <a:pt x="2651760" y="1677924"/>
                  </a:lnTo>
                  <a:lnTo>
                    <a:pt x="2916936" y="1482852"/>
                  </a:lnTo>
                  <a:lnTo>
                    <a:pt x="3182112" y="1207008"/>
                  </a:lnTo>
                  <a:lnTo>
                    <a:pt x="3447288" y="1248156"/>
                  </a:lnTo>
                  <a:lnTo>
                    <a:pt x="3713988" y="1374648"/>
                  </a:lnTo>
                  <a:lnTo>
                    <a:pt x="3979164" y="1018032"/>
                  </a:lnTo>
                  <a:lnTo>
                    <a:pt x="4244340" y="1418844"/>
                  </a:lnTo>
                  <a:lnTo>
                    <a:pt x="4509516" y="883920"/>
                  </a:lnTo>
                  <a:lnTo>
                    <a:pt x="4774692" y="1200912"/>
                  </a:lnTo>
                  <a:lnTo>
                    <a:pt x="5039868" y="1074420"/>
                  </a:lnTo>
                  <a:lnTo>
                    <a:pt x="5305044" y="623315"/>
                  </a:lnTo>
                  <a:lnTo>
                    <a:pt x="5570220" y="0"/>
                  </a:lnTo>
                  <a:lnTo>
                    <a:pt x="5835395" y="842772"/>
                  </a:lnTo>
                  <a:lnTo>
                    <a:pt x="6100571" y="1046988"/>
                  </a:lnTo>
                  <a:lnTo>
                    <a:pt x="6365747" y="1482852"/>
                  </a:lnTo>
                  <a:lnTo>
                    <a:pt x="6630923" y="1155192"/>
                  </a:lnTo>
                  <a:lnTo>
                    <a:pt x="6896100" y="1155192"/>
                  </a:lnTo>
                  <a:lnTo>
                    <a:pt x="7161275" y="861060"/>
                  </a:lnTo>
                  <a:lnTo>
                    <a:pt x="7427975" y="2017776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78586" y="3568445"/>
              <a:ext cx="7428230" cy="0"/>
            </a:xfrm>
            <a:custGeom>
              <a:avLst/>
              <a:gdLst/>
              <a:ahLst/>
              <a:cxnLst/>
              <a:rect l="l" t="t" r="r" b="b"/>
              <a:pathLst>
                <a:path w="7428230">
                  <a:moveTo>
                    <a:pt x="0" y="0"/>
                  </a:moveTo>
                  <a:lnTo>
                    <a:pt x="0" y="0"/>
                  </a:lnTo>
                  <a:lnTo>
                    <a:pt x="7161275" y="0"/>
                  </a:lnTo>
                  <a:lnTo>
                    <a:pt x="7427975" y="0"/>
                  </a:lnTo>
                </a:path>
              </a:pathLst>
            </a:custGeom>
            <a:ln w="19812">
              <a:solidFill>
                <a:srgbClr val="A3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267206" y="272262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267206" y="295732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4591" y="543529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4591" y="4939360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4591" y="444436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79856" y="3453510"/>
            <a:ext cx="281305" cy="704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300">
              <a:solidFill>
                <a:prstClr val="black"/>
              </a:solidFill>
              <a:latin typeface="Arial"/>
              <a:cs typeface="Arial"/>
            </a:endParaRPr>
          </a:p>
          <a:p>
            <a:pPr marL="97155">
              <a:spcBef>
                <a:spcPts val="96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90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9856" y="2958210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9856" y="2462225"/>
            <a:ext cx="2800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84462" y="5590437"/>
            <a:ext cx="762508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11971" y="5087873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64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04097" y="4435220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77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00377" y="2570987"/>
            <a:ext cx="2019300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Karşılama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Oranı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Karşılama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(enerji</a:t>
            </a:r>
            <a:r>
              <a:rPr sz="12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hariç)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84763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09625"/>
            <a:ext cx="8382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2022 </a:t>
            </a:r>
            <a:r>
              <a:rPr spc="-5" dirty="0"/>
              <a:t>yılında </a:t>
            </a:r>
            <a:r>
              <a:rPr dirty="0"/>
              <a:t>ihracat </a:t>
            </a:r>
            <a:r>
              <a:rPr spc="-5" dirty="0"/>
              <a:t>miktar </a:t>
            </a:r>
            <a:r>
              <a:rPr dirty="0"/>
              <a:t>olarak </a:t>
            </a:r>
            <a:r>
              <a:rPr spc="-5" dirty="0"/>
              <a:t>daha </a:t>
            </a:r>
            <a:r>
              <a:rPr dirty="0"/>
              <a:t>hızlı </a:t>
            </a:r>
            <a:r>
              <a:rPr spc="-5" dirty="0"/>
              <a:t>artarken, dış </a:t>
            </a:r>
            <a:r>
              <a:rPr dirty="0"/>
              <a:t>ticaret </a:t>
            </a:r>
            <a:r>
              <a:rPr spc="-5" dirty="0"/>
              <a:t>fiyatları  </a:t>
            </a:r>
            <a:r>
              <a:rPr dirty="0"/>
              <a:t>ihracat </a:t>
            </a:r>
            <a:r>
              <a:rPr spc="-5" dirty="0"/>
              <a:t>aleyhine</a:t>
            </a:r>
            <a:r>
              <a:rPr spc="-30" dirty="0"/>
              <a:t> </a:t>
            </a:r>
            <a:r>
              <a:rPr spc="-5" dirty="0"/>
              <a:t>gelişmektedir.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Dış ticaret </a:t>
            </a:r>
            <a:r>
              <a:rPr b="0" dirty="0">
                <a:latin typeface="Tahoma"/>
                <a:cs typeface="Tahoma"/>
              </a:rPr>
              <a:t>hadleri </a:t>
            </a:r>
            <a:r>
              <a:rPr b="0" spc="-5" dirty="0">
                <a:latin typeface="Tahoma"/>
                <a:cs typeface="Tahoma"/>
              </a:rPr>
              <a:t>tarihi </a:t>
            </a:r>
            <a:r>
              <a:rPr b="0" dirty="0">
                <a:latin typeface="Tahoma"/>
                <a:cs typeface="Tahoma"/>
              </a:rPr>
              <a:t>düşük </a:t>
            </a:r>
            <a:r>
              <a:rPr b="0" spc="-5" dirty="0">
                <a:latin typeface="Tahoma"/>
                <a:cs typeface="Tahoma"/>
              </a:rPr>
              <a:t>seviyelerini</a:t>
            </a:r>
            <a:r>
              <a:rPr b="0" spc="3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korumaktadır.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834895"/>
            <a:ext cx="9144000" cy="584200"/>
          </a:xfrm>
          <a:custGeom>
            <a:avLst/>
            <a:gdLst/>
            <a:ahLst/>
            <a:cxnLst/>
            <a:rect l="l" t="t" r="r" b="b"/>
            <a:pathLst>
              <a:path w="9144000" h="584200">
                <a:moveTo>
                  <a:pt x="9144000" y="0"/>
                </a:moveTo>
                <a:lnTo>
                  <a:pt x="0" y="0"/>
                </a:lnTo>
                <a:lnTo>
                  <a:pt x="0" y="583691"/>
                </a:lnTo>
                <a:lnTo>
                  <a:pt x="9144000" y="583691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02791" y="2930651"/>
            <a:ext cx="3360420" cy="2533015"/>
            <a:chOff x="1002791" y="2930651"/>
            <a:chExt cx="3360420" cy="2533015"/>
          </a:xfrm>
        </p:grpSpPr>
        <p:sp>
          <p:nvSpPr>
            <p:cNvPr id="5" name="object 5"/>
            <p:cNvSpPr/>
            <p:nvPr/>
          </p:nvSpPr>
          <p:spPr>
            <a:xfrm>
              <a:off x="1002791" y="2935223"/>
              <a:ext cx="3340735" cy="2524125"/>
            </a:xfrm>
            <a:custGeom>
              <a:avLst/>
              <a:gdLst/>
              <a:ahLst/>
              <a:cxnLst/>
              <a:rect l="l" t="t" r="r" b="b"/>
              <a:pathLst>
                <a:path w="3340735" h="2524125">
                  <a:moveTo>
                    <a:pt x="47244" y="2523744"/>
                  </a:moveTo>
                  <a:lnTo>
                    <a:pt x="47244" y="0"/>
                  </a:lnTo>
                </a:path>
                <a:path w="3340735" h="2524125">
                  <a:moveTo>
                    <a:pt x="0" y="2523744"/>
                  </a:moveTo>
                  <a:lnTo>
                    <a:pt x="47244" y="2523744"/>
                  </a:lnTo>
                </a:path>
                <a:path w="3340735" h="2524125">
                  <a:moveTo>
                    <a:pt x="0" y="2019300"/>
                  </a:moveTo>
                  <a:lnTo>
                    <a:pt x="47244" y="2019300"/>
                  </a:lnTo>
                </a:path>
                <a:path w="3340735" h="2524125">
                  <a:moveTo>
                    <a:pt x="0" y="1514856"/>
                  </a:moveTo>
                  <a:lnTo>
                    <a:pt x="47244" y="1514856"/>
                  </a:lnTo>
                </a:path>
                <a:path w="3340735" h="2524125">
                  <a:moveTo>
                    <a:pt x="0" y="1010412"/>
                  </a:moveTo>
                  <a:lnTo>
                    <a:pt x="47244" y="1010412"/>
                  </a:lnTo>
                </a:path>
                <a:path w="3340735" h="2524125">
                  <a:moveTo>
                    <a:pt x="0" y="504443"/>
                  </a:moveTo>
                  <a:lnTo>
                    <a:pt x="47244" y="504443"/>
                  </a:lnTo>
                </a:path>
                <a:path w="3340735" h="2524125">
                  <a:moveTo>
                    <a:pt x="0" y="0"/>
                  </a:moveTo>
                  <a:lnTo>
                    <a:pt x="47244" y="0"/>
                  </a:lnTo>
                </a:path>
                <a:path w="3340735" h="2524125">
                  <a:moveTo>
                    <a:pt x="47244" y="2523744"/>
                  </a:moveTo>
                  <a:lnTo>
                    <a:pt x="3340608" y="252374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049273" y="3352037"/>
              <a:ext cx="3295015" cy="1781810"/>
            </a:xfrm>
            <a:custGeom>
              <a:avLst/>
              <a:gdLst/>
              <a:ahLst/>
              <a:cxnLst/>
              <a:rect l="l" t="t" r="r" b="b"/>
              <a:pathLst>
                <a:path w="3295015" h="1781810">
                  <a:moveTo>
                    <a:pt x="0" y="870204"/>
                  </a:moveTo>
                  <a:lnTo>
                    <a:pt x="117347" y="981456"/>
                  </a:lnTo>
                  <a:lnTo>
                    <a:pt x="234695" y="1103376"/>
                  </a:lnTo>
                  <a:lnTo>
                    <a:pt x="353567" y="1476756"/>
                  </a:lnTo>
                  <a:lnTo>
                    <a:pt x="470916" y="1781556"/>
                  </a:lnTo>
                  <a:lnTo>
                    <a:pt x="588263" y="1773936"/>
                  </a:lnTo>
                  <a:lnTo>
                    <a:pt x="705612" y="1365504"/>
                  </a:lnTo>
                  <a:lnTo>
                    <a:pt x="822959" y="1223772"/>
                  </a:lnTo>
                  <a:lnTo>
                    <a:pt x="941832" y="1057656"/>
                  </a:lnTo>
                  <a:lnTo>
                    <a:pt x="1059180" y="883919"/>
                  </a:lnTo>
                  <a:lnTo>
                    <a:pt x="1176527" y="620268"/>
                  </a:lnTo>
                  <a:lnTo>
                    <a:pt x="1293876" y="534924"/>
                  </a:lnTo>
                  <a:lnTo>
                    <a:pt x="1411224" y="758951"/>
                  </a:lnTo>
                  <a:lnTo>
                    <a:pt x="1530095" y="832104"/>
                  </a:lnTo>
                  <a:lnTo>
                    <a:pt x="1647444" y="787907"/>
                  </a:lnTo>
                  <a:lnTo>
                    <a:pt x="1764792" y="550163"/>
                  </a:lnTo>
                  <a:lnTo>
                    <a:pt x="1882139" y="537972"/>
                  </a:lnTo>
                  <a:lnTo>
                    <a:pt x="1999488" y="530351"/>
                  </a:lnTo>
                  <a:lnTo>
                    <a:pt x="2118360" y="757428"/>
                  </a:lnTo>
                  <a:lnTo>
                    <a:pt x="2235708" y="627888"/>
                  </a:lnTo>
                  <a:lnTo>
                    <a:pt x="2353055" y="588263"/>
                  </a:lnTo>
                  <a:lnTo>
                    <a:pt x="2470404" y="288036"/>
                  </a:lnTo>
                  <a:lnTo>
                    <a:pt x="2587752" y="108203"/>
                  </a:lnTo>
                  <a:lnTo>
                    <a:pt x="2706624" y="0"/>
                  </a:lnTo>
                  <a:lnTo>
                    <a:pt x="2823972" y="207263"/>
                  </a:lnTo>
                  <a:lnTo>
                    <a:pt x="2941320" y="370331"/>
                  </a:lnTo>
                  <a:lnTo>
                    <a:pt x="3058667" y="426719"/>
                  </a:lnTo>
                  <a:lnTo>
                    <a:pt x="3176016" y="169163"/>
                  </a:lnTo>
                  <a:lnTo>
                    <a:pt x="3294888" y="274319"/>
                  </a:lnTo>
                </a:path>
              </a:pathLst>
            </a:custGeom>
            <a:ln w="38099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049273" y="4432553"/>
              <a:ext cx="3295015" cy="746760"/>
            </a:xfrm>
            <a:custGeom>
              <a:avLst/>
              <a:gdLst/>
              <a:ahLst/>
              <a:cxnLst/>
              <a:rect l="l" t="t" r="r" b="b"/>
              <a:pathLst>
                <a:path w="3295015" h="746760">
                  <a:moveTo>
                    <a:pt x="0" y="277368"/>
                  </a:moveTo>
                  <a:lnTo>
                    <a:pt x="117347" y="284988"/>
                  </a:lnTo>
                  <a:lnTo>
                    <a:pt x="234695" y="327660"/>
                  </a:lnTo>
                  <a:lnTo>
                    <a:pt x="353567" y="531876"/>
                  </a:lnTo>
                  <a:lnTo>
                    <a:pt x="470916" y="670560"/>
                  </a:lnTo>
                  <a:lnTo>
                    <a:pt x="588263" y="746760"/>
                  </a:lnTo>
                  <a:lnTo>
                    <a:pt x="705612" y="539496"/>
                  </a:lnTo>
                  <a:lnTo>
                    <a:pt x="822959" y="335280"/>
                  </a:lnTo>
                  <a:lnTo>
                    <a:pt x="941832" y="163068"/>
                  </a:lnTo>
                  <a:lnTo>
                    <a:pt x="1059180" y="115824"/>
                  </a:lnTo>
                  <a:lnTo>
                    <a:pt x="1176527" y="35052"/>
                  </a:lnTo>
                  <a:lnTo>
                    <a:pt x="1293876" y="0"/>
                  </a:lnTo>
                  <a:lnTo>
                    <a:pt x="1411224" y="135636"/>
                  </a:lnTo>
                  <a:lnTo>
                    <a:pt x="1530095" y="288036"/>
                  </a:lnTo>
                  <a:lnTo>
                    <a:pt x="1647444" y="327660"/>
                  </a:lnTo>
                  <a:lnTo>
                    <a:pt x="1764792" y="231648"/>
                  </a:lnTo>
                  <a:lnTo>
                    <a:pt x="1882139" y="224028"/>
                  </a:lnTo>
                  <a:lnTo>
                    <a:pt x="1999488" y="292608"/>
                  </a:lnTo>
                  <a:lnTo>
                    <a:pt x="2118360" y="396240"/>
                  </a:lnTo>
                  <a:lnTo>
                    <a:pt x="2235708" y="358140"/>
                  </a:lnTo>
                  <a:lnTo>
                    <a:pt x="2353055" y="381000"/>
                  </a:lnTo>
                  <a:lnTo>
                    <a:pt x="2470404" y="420624"/>
                  </a:lnTo>
                  <a:lnTo>
                    <a:pt x="2587752" y="330708"/>
                  </a:lnTo>
                  <a:lnTo>
                    <a:pt x="2706624" y="163068"/>
                  </a:lnTo>
                  <a:lnTo>
                    <a:pt x="2823972" y="50292"/>
                  </a:lnTo>
                  <a:lnTo>
                    <a:pt x="2941320" y="135636"/>
                  </a:lnTo>
                  <a:lnTo>
                    <a:pt x="3058667" y="231648"/>
                  </a:lnTo>
                  <a:lnTo>
                    <a:pt x="3176016" y="231648"/>
                  </a:lnTo>
                  <a:lnTo>
                    <a:pt x="3294888" y="216408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050035" y="4954523"/>
              <a:ext cx="3293745" cy="0"/>
            </a:xfrm>
            <a:custGeom>
              <a:avLst/>
              <a:gdLst/>
              <a:ahLst/>
              <a:cxnLst/>
              <a:rect l="l" t="t" r="r" b="b"/>
              <a:pathLst>
                <a:path w="3293745">
                  <a:moveTo>
                    <a:pt x="0" y="0"/>
                  </a:moveTo>
                  <a:lnTo>
                    <a:pt x="0" y="0"/>
                  </a:lnTo>
                  <a:lnTo>
                    <a:pt x="3176016" y="0"/>
                  </a:lnTo>
                  <a:lnTo>
                    <a:pt x="3293364" y="0"/>
                  </a:lnTo>
                </a:path>
              </a:pathLst>
            </a:custGeom>
            <a:ln w="6096">
              <a:solidFill>
                <a:srgbClr val="33339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36193" y="534479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1154" y="4839716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1154" y="4335017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1154" y="3829939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1154" y="3324859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1154" y="2820161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6065" y="5499912"/>
            <a:ext cx="3490595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1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2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2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60626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30046" y="637108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602" y="6270752"/>
            <a:ext cx="2592070" cy="551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9690">
              <a:spcBef>
                <a:spcPts val="100"/>
              </a:spcBef>
              <a:tabLst>
                <a:tab pos="2162175" algn="l"/>
              </a:tabLst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İhracat	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İthalat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05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983479" y="2930651"/>
            <a:ext cx="3342640" cy="2533015"/>
            <a:chOff x="4983479" y="2930651"/>
            <a:chExt cx="3342640" cy="2533015"/>
          </a:xfrm>
        </p:grpSpPr>
        <p:sp>
          <p:nvSpPr>
            <p:cNvPr id="20" name="object 20"/>
            <p:cNvSpPr/>
            <p:nvPr/>
          </p:nvSpPr>
          <p:spPr>
            <a:xfrm>
              <a:off x="4983479" y="2935223"/>
              <a:ext cx="3322320" cy="2524125"/>
            </a:xfrm>
            <a:custGeom>
              <a:avLst/>
              <a:gdLst/>
              <a:ahLst/>
              <a:cxnLst/>
              <a:rect l="l" t="t" r="r" b="b"/>
              <a:pathLst>
                <a:path w="3322320" h="2524125">
                  <a:moveTo>
                    <a:pt x="45720" y="2523744"/>
                  </a:moveTo>
                  <a:lnTo>
                    <a:pt x="45720" y="0"/>
                  </a:lnTo>
                </a:path>
                <a:path w="3322320" h="2524125">
                  <a:moveTo>
                    <a:pt x="0" y="2523744"/>
                  </a:moveTo>
                  <a:lnTo>
                    <a:pt x="45720" y="2523744"/>
                  </a:lnTo>
                </a:path>
                <a:path w="3322320" h="2524125">
                  <a:moveTo>
                    <a:pt x="0" y="2164080"/>
                  </a:moveTo>
                  <a:lnTo>
                    <a:pt x="45720" y="2164080"/>
                  </a:lnTo>
                </a:path>
                <a:path w="3322320" h="2524125">
                  <a:moveTo>
                    <a:pt x="0" y="1802892"/>
                  </a:moveTo>
                  <a:lnTo>
                    <a:pt x="45720" y="1802892"/>
                  </a:lnTo>
                </a:path>
                <a:path w="3322320" h="2524125">
                  <a:moveTo>
                    <a:pt x="0" y="1441703"/>
                  </a:moveTo>
                  <a:lnTo>
                    <a:pt x="45720" y="1441703"/>
                  </a:lnTo>
                </a:path>
                <a:path w="3322320" h="2524125">
                  <a:moveTo>
                    <a:pt x="0" y="1082039"/>
                  </a:moveTo>
                  <a:lnTo>
                    <a:pt x="45720" y="1082039"/>
                  </a:lnTo>
                </a:path>
                <a:path w="3322320" h="2524125">
                  <a:moveTo>
                    <a:pt x="0" y="720851"/>
                  </a:moveTo>
                  <a:lnTo>
                    <a:pt x="45720" y="720851"/>
                  </a:lnTo>
                </a:path>
                <a:path w="3322320" h="2524125">
                  <a:moveTo>
                    <a:pt x="0" y="361188"/>
                  </a:moveTo>
                  <a:lnTo>
                    <a:pt x="45720" y="361188"/>
                  </a:lnTo>
                </a:path>
                <a:path w="3322320" h="2524125">
                  <a:moveTo>
                    <a:pt x="0" y="0"/>
                  </a:moveTo>
                  <a:lnTo>
                    <a:pt x="45720" y="0"/>
                  </a:lnTo>
                </a:path>
                <a:path w="3322320" h="2524125">
                  <a:moveTo>
                    <a:pt x="45720" y="2523744"/>
                  </a:moveTo>
                  <a:lnTo>
                    <a:pt x="3322320" y="252374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029961" y="3028949"/>
              <a:ext cx="3276600" cy="2085339"/>
            </a:xfrm>
            <a:custGeom>
              <a:avLst/>
              <a:gdLst/>
              <a:ahLst/>
              <a:cxnLst/>
              <a:rect l="l" t="t" r="r" b="b"/>
              <a:pathLst>
                <a:path w="3276600" h="2085339">
                  <a:moveTo>
                    <a:pt x="0" y="490727"/>
                  </a:moveTo>
                  <a:lnTo>
                    <a:pt x="115824" y="440436"/>
                  </a:lnTo>
                  <a:lnTo>
                    <a:pt x="233172" y="454151"/>
                  </a:lnTo>
                  <a:lnTo>
                    <a:pt x="350520" y="310896"/>
                  </a:lnTo>
                  <a:lnTo>
                    <a:pt x="467867" y="150875"/>
                  </a:lnTo>
                  <a:lnTo>
                    <a:pt x="583691" y="15239"/>
                  </a:lnTo>
                  <a:lnTo>
                    <a:pt x="701039" y="0"/>
                  </a:lnTo>
                  <a:lnTo>
                    <a:pt x="818388" y="100584"/>
                  </a:lnTo>
                  <a:lnTo>
                    <a:pt x="935736" y="216408"/>
                  </a:lnTo>
                  <a:lnTo>
                    <a:pt x="1053084" y="361188"/>
                  </a:lnTo>
                  <a:lnTo>
                    <a:pt x="1168908" y="461772"/>
                  </a:lnTo>
                  <a:lnTo>
                    <a:pt x="1286255" y="454151"/>
                  </a:lnTo>
                  <a:lnTo>
                    <a:pt x="1403603" y="475488"/>
                  </a:lnTo>
                  <a:lnTo>
                    <a:pt x="1520952" y="504444"/>
                  </a:lnTo>
                  <a:lnTo>
                    <a:pt x="1638299" y="662939"/>
                  </a:lnTo>
                  <a:lnTo>
                    <a:pt x="1754123" y="815339"/>
                  </a:lnTo>
                  <a:lnTo>
                    <a:pt x="1871471" y="894588"/>
                  </a:lnTo>
                  <a:lnTo>
                    <a:pt x="1988819" y="879348"/>
                  </a:lnTo>
                  <a:lnTo>
                    <a:pt x="2106167" y="873251"/>
                  </a:lnTo>
                  <a:lnTo>
                    <a:pt x="2221991" y="987551"/>
                  </a:lnTo>
                  <a:lnTo>
                    <a:pt x="2339340" y="1066800"/>
                  </a:lnTo>
                  <a:lnTo>
                    <a:pt x="2456688" y="1362456"/>
                  </a:lnTo>
                  <a:lnTo>
                    <a:pt x="2574036" y="1485900"/>
                  </a:lnTo>
                  <a:lnTo>
                    <a:pt x="2691384" y="1623060"/>
                  </a:lnTo>
                  <a:lnTo>
                    <a:pt x="2807208" y="1773936"/>
                  </a:lnTo>
                  <a:lnTo>
                    <a:pt x="2924556" y="1903476"/>
                  </a:lnTo>
                  <a:lnTo>
                    <a:pt x="3041904" y="2084832"/>
                  </a:lnTo>
                  <a:lnTo>
                    <a:pt x="3159252" y="2048256"/>
                  </a:lnTo>
                  <a:lnTo>
                    <a:pt x="3276599" y="2055876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029199" y="3296411"/>
              <a:ext cx="3276600" cy="0"/>
            </a:xfrm>
            <a:custGeom>
              <a:avLst/>
              <a:gdLst/>
              <a:ahLst/>
              <a:cxnLst/>
              <a:rect l="l" t="t" r="r" b="b"/>
              <a:pathLst>
                <a:path w="3276600">
                  <a:moveTo>
                    <a:pt x="0" y="0"/>
                  </a:moveTo>
                  <a:lnTo>
                    <a:pt x="0" y="0"/>
                  </a:lnTo>
                  <a:lnTo>
                    <a:pt x="3159252" y="0"/>
                  </a:lnTo>
                  <a:lnTo>
                    <a:pt x="3276600" y="0"/>
                  </a:lnTo>
                </a:path>
              </a:pathLst>
            </a:custGeom>
            <a:ln w="6096">
              <a:solidFill>
                <a:srgbClr val="33339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716526" y="534479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16526" y="498424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16526" y="462330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16526" y="426275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716526" y="390220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90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16526" y="354126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95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31816" y="3180715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31816" y="2820161"/>
            <a:ext cx="2794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08482" y="1866137"/>
            <a:ext cx="7929245" cy="9861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32100" marR="5080" indent="-2820035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İhracat ve ithalat miktar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birim değer endeksleri (2015=100, 3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aylık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hareketli ortalama)  Ocak 2020 –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Mayıs</a:t>
            </a:r>
            <a:r>
              <a:rPr sz="1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1750">
              <a:solidFill>
                <a:prstClr val="black"/>
              </a:solidFill>
              <a:latin typeface="Arial"/>
              <a:cs typeface="Arial"/>
            </a:endParaRPr>
          </a:p>
          <a:p>
            <a:pPr marL="1616075">
              <a:tabLst>
                <a:tab pos="5500370" algn="l"/>
              </a:tabLst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Miktar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Endeksi	Dış Ticaret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Haddi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36448" y="5499911"/>
            <a:ext cx="3473450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14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73871" y="4978145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75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272278" y="6291834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06339" y="6191199"/>
            <a:ext cx="2479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Birim Değer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Endeksi</a:t>
            </a:r>
            <a:r>
              <a:rPr sz="1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(İhracat/İthalat)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19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11724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12236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İçe</a:t>
            </a:r>
            <a:r>
              <a:rPr sz="3200" spc="5" dirty="0"/>
              <a:t>r</a:t>
            </a:r>
            <a:r>
              <a:rPr sz="3200" dirty="0"/>
              <a:t>ik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42338"/>
            <a:ext cx="7922260" cy="2936701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Büyüme,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Üretim ve</a:t>
            </a:r>
            <a:r>
              <a:rPr sz="20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Satışlar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Dış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Ticaret ve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Ödemeler</a:t>
            </a:r>
            <a:r>
              <a:rPr sz="20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İstihdam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ve</a:t>
            </a:r>
            <a:r>
              <a:rPr sz="20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İşsizlik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Kamu</a:t>
            </a:r>
            <a:r>
              <a:rPr sz="20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Maliyesi</a:t>
            </a: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Enflasyon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Kredi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ve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Finansal Piyasa</a:t>
            </a:r>
            <a:r>
              <a:rPr sz="20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Göstergeleri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TCMB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Piyasa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Katılımcıları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Anketi: Seçilmiş Göstergeler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buClr>
                <a:srgbClr val="E6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Genel</a:t>
            </a:r>
            <a:r>
              <a:rPr sz="20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Değerlendirme</a:t>
            </a:r>
            <a:endParaRPr sz="20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8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15686" y="5562600"/>
            <a:ext cx="86404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Bu </a:t>
            </a:r>
            <a:r>
              <a:rPr lang="en-US" sz="1400" dirty="0" err="1"/>
              <a:t>sunum</a:t>
            </a:r>
            <a:r>
              <a:rPr lang="en-US" sz="1400" dirty="0"/>
              <a:t>, TOBB </a:t>
            </a:r>
            <a:r>
              <a:rPr lang="en-US" sz="1400" dirty="0" err="1"/>
              <a:t>ve</a:t>
            </a:r>
            <a:r>
              <a:rPr lang="en-US" sz="1400" dirty="0"/>
              <a:t> TEPAV </a:t>
            </a:r>
            <a:r>
              <a:rPr lang="en-US" sz="1400" dirty="0" err="1"/>
              <a:t>ortaklığında</a:t>
            </a:r>
            <a:r>
              <a:rPr lang="en-US" sz="1400" dirty="0"/>
              <a:t> </a:t>
            </a:r>
            <a:r>
              <a:rPr lang="en-US" sz="1400" dirty="0" err="1"/>
              <a:t>yürütülen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Danışmanlar</a:t>
            </a:r>
            <a:r>
              <a:rPr lang="en-US" sz="1400" dirty="0"/>
              <a:t> </a:t>
            </a:r>
            <a:r>
              <a:rPr lang="en-US" sz="1400" dirty="0" err="1"/>
              <a:t>Projesi</a:t>
            </a:r>
            <a:r>
              <a:rPr lang="en-US" sz="1400" dirty="0"/>
              <a:t> </a:t>
            </a:r>
            <a:r>
              <a:rPr lang="en-US" sz="1400" dirty="0" err="1"/>
              <a:t>kapsamında</a:t>
            </a:r>
            <a:r>
              <a:rPr lang="en-US" sz="1400" dirty="0"/>
              <a:t> </a:t>
            </a:r>
            <a:r>
              <a:rPr lang="tr-TR" sz="1400" dirty="0"/>
              <a:t>Gaziantep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Danışmanı</a:t>
            </a:r>
            <a:r>
              <a:rPr lang="en-US" sz="1400" dirty="0"/>
              <a:t> </a:t>
            </a:r>
            <a:r>
              <a:rPr lang="tr-TR" sz="1400" dirty="0"/>
              <a:t>Prof. Dr. Hüseyin BOZKURT</a:t>
            </a:r>
            <a:r>
              <a:rPr lang="en-US" sz="1400" dirty="0"/>
              <a:t> </a:t>
            </a:r>
            <a:r>
              <a:rPr lang="en-US" sz="1400" dirty="0" err="1"/>
              <a:t>tarafından</a:t>
            </a:r>
            <a:r>
              <a:rPr lang="en-US" sz="1400" dirty="0"/>
              <a:t> </a:t>
            </a:r>
            <a:r>
              <a:rPr lang="en-US" sz="1400" dirty="0" err="1"/>
              <a:t>hazırlanmıştır</a:t>
            </a:r>
            <a:r>
              <a:rPr lang="en-US" sz="1400" dirty="0"/>
              <a:t>.</a:t>
            </a:r>
            <a:endParaRPr lang="tr-TR" sz="1400" dirty="0"/>
          </a:p>
          <a:p>
            <a:r>
              <a:rPr lang="en-US" sz="1400" dirty="0" err="1"/>
              <a:t>İçerik</a:t>
            </a:r>
            <a:r>
              <a:rPr lang="en-US" sz="1400" dirty="0"/>
              <a:t> </a:t>
            </a:r>
            <a:r>
              <a:rPr lang="en-US" sz="1400" dirty="0" err="1"/>
              <a:t>tamamıyla</a:t>
            </a:r>
            <a:r>
              <a:rPr lang="en-US" sz="1400" dirty="0"/>
              <a:t> </a:t>
            </a:r>
            <a:r>
              <a:rPr lang="en-US" sz="1400" dirty="0" err="1"/>
              <a:t>Akademik</a:t>
            </a:r>
            <a:r>
              <a:rPr lang="en-US" sz="1400" dirty="0"/>
              <a:t> </a:t>
            </a:r>
            <a:r>
              <a:rPr lang="en-US" sz="1400" dirty="0" err="1"/>
              <a:t>Danışmanın</a:t>
            </a:r>
            <a:r>
              <a:rPr lang="en-US" sz="1400" dirty="0"/>
              <a:t> </a:t>
            </a:r>
            <a:r>
              <a:rPr lang="en-US" sz="1400" dirty="0" err="1"/>
              <a:t>sorumluluğu</a:t>
            </a:r>
            <a:r>
              <a:rPr lang="en-US" sz="1400" dirty="0"/>
              <a:t> </a:t>
            </a:r>
            <a:r>
              <a:rPr lang="en-US" sz="1400" dirty="0" err="1"/>
              <a:t>altında</a:t>
            </a:r>
            <a:r>
              <a:rPr lang="en-US" sz="1400" dirty="0"/>
              <a:t> </a:t>
            </a:r>
            <a:r>
              <a:rPr lang="en-US" sz="1400" dirty="0" err="1"/>
              <a:t>olup</a:t>
            </a:r>
            <a:r>
              <a:rPr lang="en-US" sz="1400" dirty="0"/>
              <a:t> TOBB </a:t>
            </a:r>
            <a:r>
              <a:rPr lang="en-US" sz="1400" dirty="0" err="1"/>
              <a:t>ve</a:t>
            </a:r>
            <a:r>
              <a:rPr lang="en-US" sz="1400" dirty="0"/>
              <a:t> </a:t>
            </a:r>
            <a:r>
              <a:rPr lang="en-US" sz="1400" dirty="0" err="1"/>
              <a:t>TEPAV’ın</a:t>
            </a:r>
            <a:r>
              <a:rPr lang="en-US" sz="1400" dirty="0"/>
              <a:t> </a:t>
            </a:r>
            <a:r>
              <a:rPr lang="en-US" sz="1400" dirty="0" err="1"/>
              <a:t>görüşlerini</a:t>
            </a:r>
            <a:r>
              <a:rPr lang="en-US" sz="1400" dirty="0"/>
              <a:t> </a:t>
            </a:r>
            <a:r>
              <a:rPr lang="en-US" sz="1400" dirty="0" err="1"/>
              <a:t>yansıtmak</a:t>
            </a:r>
            <a:r>
              <a:rPr lang="en-US" sz="1400" dirty="0"/>
              <a:t> </a:t>
            </a:r>
            <a:r>
              <a:rPr lang="en-US" sz="1400" dirty="0" err="1"/>
              <a:t>zorunda</a:t>
            </a:r>
            <a:r>
              <a:rPr lang="en-US" sz="1400" dirty="0"/>
              <a:t> </a:t>
            </a:r>
            <a:r>
              <a:rPr lang="en-US" sz="1400" dirty="0" err="1"/>
              <a:t>değildir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6107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37386"/>
            <a:ext cx="8771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Ocak-Mayıs döneminde </a:t>
            </a:r>
            <a:r>
              <a:rPr dirty="0"/>
              <a:t>turizm </a:t>
            </a:r>
            <a:r>
              <a:rPr spc="-5" dirty="0"/>
              <a:t>gelirleri </a:t>
            </a:r>
            <a:r>
              <a:rPr dirty="0"/>
              <a:t>son </a:t>
            </a:r>
            <a:r>
              <a:rPr spc="-5" dirty="0"/>
              <a:t>üç yılın </a:t>
            </a:r>
            <a:r>
              <a:rPr dirty="0"/>
              <a:t>üzerinde</a:t>
            </a:r>
            <a:r>
              <a:rPr spc="-5" dirty="0"/>
              <a:t> seyretmektedir.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Yabancı ziyaretçi sayıları </a:t>
            </a:r>
            <a:r>
              <a:rPr b="0" dirty="0">
                <a:latin typeface="Tahoma"/>
                <a:cs typeface="Tahoma"/>
              </a:rPr>
              <a:t>ise 2019 </a:t>
            </a:r>
            <a:r>
              <a:rPr b="0" spc="-5" dirty="0">
                <a:latin typeface="Tahoma"/>
                <a:cs typeface="Tahoma"/>
              </a:rPr>
              <a:t>yılı düzeyini henüz</a:t>
            </a:r>
            <a:r>
              <a:rPr b="0" spc="6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yakalayamamıştır.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802892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12366" y="1833117"/>
            <a:ext cx="53193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Turizm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geliri ve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ziyaretçi sayısı* (Ocak 2019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Mayıs</a:t>
            </a:r>
            <a:r>
              <a:rPr sz="1600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5027" y="2662427"/>
            <a:ext cx="3667125" cy="2882265"/>
            <a:chOff x="605027" y="2662427"/>
            <a:chExt cx="3667125" cy="2882265"/>
          </a:xfrm>
        </p:grpSpPr>
        <p:sp>
          <p:nvSpPr>
            <p:cNvPr id="6" name="object 6"/>
            <p:cNvSpPr/>
            <p:nvPr/>
          </p:nvSpPr>
          <p:spPr>
            <a:xfrm>
              <a:off x="605027" y="2666999"/>
              <a:ext cx="3648710" cy="2857500"/>
            </a:xfrm>
            <a:custGeom>
              <a:avLst/>
              <a:gdLst/>
              <a:ahLst/>
              <a:cxnLst/>
              <a:rect l="l" t="t" r="r" b="b"/>
              <a:pathLst>
                <a:path w="3648710" h="2857500">
                  <a:moveTo>
                    <a:pt x="50292" y="2857500"/>
                  </a:moveTo>
                  <a:lnTo>
                    <a:pt x="50292" y="0"/>
                  </a:lnTo>
                </a:path>
                <a:path w="3648710" h="2857500">
                  <a:moveTo>
                    <a:pt x="0" y="2857500"/>
                  </a:moveTo>
                  <a:lnTo>
                    <a:pt x="50292" y="2857500"/>
                  </a:lnTo>
                </a:path>
                <a:path w="3648710" h="2857500">
                  <a:moveTo>
                    <a:pt x="0" y="2572512"/>
                  </a:moveTo>
                  <a:lnTo>
                    <a:pt x="50292" y="2572512"/>
                  </a:lnTo>
                </a:path>
                <a:path w="3648710" h="2857500">
                  <a:moveTo>
                    <a:pt x="0" y="2286000"/>
                  </a:moveTo>
                  <a:lnTo>
                    <a:pt x="50292" y="2286000"/>
                  </a:lnTo>
                </a:path>
                <a:path w="3648710" h="2857500">
                  <a:moveTo>
                    <a:pt x="0" y="2001012"/>
                  </a:moveTo>
                  <a:lnTo>
                    <a:pt x="50292" y="2001012"/>
                  </a:lnTo>
                </a:path>
                <a:path w="3648710" h="2857500">
                  <a:moveTo>
                    <a:pt x="0" y="1714500"/>
                  </a:moveTo>
                  <a:lnTo>
                    <a:pt x="50292" y="1714500"/>
                  </a:lnTo>
                </a:path>
                <a:path w="3648710" h="2857500">
                  <a:moveTo>
                    <a:pt x="0" y="1429512"/>
                  </a:moveTo>
                  <a:lnTo>
                    <a:pt x="50292" y="1429512"/>
                  </a:lnTo>
                </a:path>
                <a:path w="3648710" h="2857500">
                  <a:moveTo>
                    <a:pt x="0" y="1143000"/>
                  </a:moveTo>
                  <a:lnTo>
                    <a:pt x="50292" y="1143000"/>
                  </a:lnTo>
                </a:path>
                <a:path w="3648710" h="2857500">
                  <a:moveTo>
                    <a:pt x="0" y="858012"/>
                  </a:moveTo>
                  <a:lnTo>
                    <a:pt x="50292" y="858012"/>
                  </a:lnTo>
                </a:path>
                <a:path w="3648710" h="2857500">
                  <a:moveTo>
                    <a:pt x="0" y="571500"/>
                  </a:moveTo>
                  <a:lnTo>
                    <a:pt x="50292" y="571500"/>
                  </a:lnTo>
                </a:path>
                <a:path w="3648710" h="2857500">
                  <a:moveTo>
                    <a:pt x="0" y="286512"/>
                  </a:moveTo>
                  <a:lnTo>
                    <a:pt x="50292" y="286512"/>
                  </a:lnTo>
                </a:path>
                <a:path w="3648710" h="2857500">
                  <a:moveTo>
                    <a:pt x="0" y="0"/>
                  </a:moveTo>
                  <a:lnTo>
                    <a:pt x="50292" y="0"/>
                  </a:lnTo>
                </a:path>
                <a:path w="3648710" h="2857500">
                  <a:moveTo>
                    <a:pt x="50292" y="2857500"/>
                  </a:moveTo>
                  <a:lnTo>
                    <a:pt x="3648456" y="28575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56081" y="2919221"/>
              <a:ext cx="3596640" cy="1961514"/>
            </a:xfrm>
            <a:custGeom>
              <a:avLst/>
              <a:gdLst/>
              <a:ahLst/>
              <a:cxnLst/>
              <a:rect l="l" t="t" r="r" b="b"/>
              <a:pathLst>
                <a:path w="3596640" h="1961514">
                  <a:moveTo>
                    <a:pt x="0" y="1856232"/>
                  </a:moveTo>
                  <a:lnTo>
                    <a:pt x="326136" y="1961388"/>
                  </a:lnTo>
                  <a:lnTo>
                    <a:pt x="653796" y="1802891"/>
                  </a:lnTo>
                  <a:lnTo>
                    <a:pt x="979932" y="1615439"/>
                  </a:lnTo>
                  <a:lnTo>
                    <a:pt x="1307592" y="1286255"/>
                  </a:lnTo>
                  <a:lnTo>
                    <a:pt x="1635252" y="934211"/>
                  </a:lnTo>
                  <a:lnTo>
                    <a:pt x="1961388" y="432815"/>
                  </a:lnTo>
                  <a:lnTo>
                    <a:pt x="2289048" y="0"/>
                  </a:lnTo>
                  <a:lnTo>
                    <a:pt x="2615184" y="431291"/>
                  </a:lnTo>
                  <a:lnTo>
                    <a:pt x="2942844" y="556260"/>
                  </a:lnTo>
                  <a:lnTo>
                    <a:pt x="3270504" y="1548383"/>
                  </a:lnTo>
                  <a:lnTo>
                    <a:pt x="3596640" y="1793747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56081" y="4527042"/>
              <a:ext cx="3596640" cy="944880"/>
            </a:xfrm>
            <a:custGeom>
              <a:avLst/>
              <a:gdLst/>
              <a:ahLst/>
              <a:cxnLst/>
              <a:rect l="l" t="t" r="r" b="b"/>
              <a:pathLst>
                <a:path w="3596640" h="944879">
                  <a:moveTo>
                    <a:pt x="0" y="126491"/>
                  </a:moveTo>
                  <a:lnTo>
                    <a:pt x="326136" y="295655"/>
                  </a:lnTo>
                  <a:lnTo>
                    <a:pt x="653796" y="623315"/>
                  </a:lnTo>
                  <a:lnTo>
                    <a:pt x="979932" y="729995"/>
                  </a:lnTo>
                  <a:lnTo>
                    <a:pt x="1307592" y="838199"/>
                  </a:lnTo>
                  <a:lnTo>
                    <a:pt x="1635252" y="944879"/>
                  </a:lnTo>
                  <a:lnTo>
                    <a:pt x="1961388" y="729995"/>
                  </a:lnTo>
                  <a:lnTo>
                    <a:pt x="2289048" y="216407"/>
                  </a:lnTo>
                  <a:lnTo>
                    <a:pt x="2615184" y="94487"/>
                  </a:lnTo>
                  <a:lnTo>
                    <a:pt x="2942844" y="0"/>
                  </a:lnTo>
                  <a:lnTo>
                    <a:pt x="3270504" y="490727"/>
                  </a:lnTo>
                  <a:lnTo>
                    <a:pt x="3596640" y="614171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56081" y="3303269"/>
              <a:ext cx="3596640" cy="2222500"/>
            </a:xfrm>
            <a:custGeom>
              <a:avLst/>
              <a:gdLst/>
              <a:ahLst/>
              <a:cxnLst/>
              <a:rect l="l" t="t" r="r" b="b"/>
              <a:pathLst>
                <a:path w="3596640" h="2222500">
                  <a:moveTo>
                    <a:pt x="0" y="2221991"/>
                  </a:moveTo>
                  <a:lnTo>
                    <a:pt x="326136" y="1901952"/>
                  </a:lnTo>
                  <a:lnTo>
                    <a:pt x="653796" y="1749552"/>
                  </a:lnTo>
                  <a:lnTo>
                    <a:pt x="979932" y="1801367"/>
                  </a:lnTo>
                  <a:lnTo>
                    <a:pt x="1307592" y="1859279"/>
                  </a:lnTo>
                  <a:lnTo>
                    <a:pt x="1635252" y="1557527"/>
                  </a:lnTo>
                  <a:lnTo>
                    <a:pt x="1961388" y="705611"/>
                  </a:lnTo>
                  <a:lnTo>
                    <a:pt x="2289048" y="0"/>
                  </a:lnTo>
                  <a:lnTo>
                    <a:pt x="2615184" y="406907"/>
                  </a:lnTo>
                  <a:lnTo>
                    <a:pt x="2942844" y="339851"/>
                  </a:lnTo>
                  <a:lnTo>
                    <a:pt x="3270504" y="1211579"/>
                  </a:lnTo>
                  <a:lnTo>
                    <a:pt x="3596640" y="1379219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6081" y="4109466"/>
              <a:ext cx="1308100" cy="681355"/>
            </a:xfrm>
            <a:custGeom>
              <a:avLst/>
              <a:gdLst/>
              <a:ahLst/>
              <a:cxnLst/>
              <a:rect l="l" t="t" r="r" b="b"/>
              <a:pathLst>
                <a:path w="1308100" h="681354">
                  <a:moveTo>
                    <a:pt x="0" y="533399"/>
                  </a:moveTo>
                  <a:lnTo>
                    <a:pt x="326136" y="681227"/>
                  </a:lnTo>
                  <a:lnTo>
                    <a:pt x="653796" y="454151"/>
                  </a:lnTo>
                  <a:lnTo>
                    <a:pt x="979932" y="391667"/>
                  </a:lnTo>
                  <a:lnTo>
                    <a:pt x="1307592" y="0"/>
                  </a:lnTo>
                </a:path>
              </a:pathLst>
            </a:custGeom>
            <a:ln w="38099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53845" y="281254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53845" y="3045713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53845" y="327888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053845" y="351205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7527" y="2452497"/>
            <a:ext cx="238760" cy="3169285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spcBef>
                <a:spcPts val="90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0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0800" y="5563232"/>
            <a:ext cx="3807460" cy="60452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93675" algn="r">
              <a:lnSpc>
                <a:spcPct val="178900"/>
              </a:lnSpc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Şub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t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rt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ıs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az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emmuz  Ağus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os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90500" marR="5080" indent="82550" algn="just">
              <a:lnSpc>
                <a:spcPct val="178800"/>
              </a:lnSpc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Eylül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Ekim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Kasım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Aralık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61203" y="2773679"/>
            <a:ext cx="3712845" cy="2763520"/>
            <a:chOff x="5061203" y="2773679"/>
            <a:chExt cx="3712845" cy="2763520"/>
          </a:xfrm>
        </p:grpSpPr>
        <p:sp>
          <p:nvSpPr>
            <p:cNvPr id="18" name="object 18"/>
            <p:cNvSpPr/>
            <p:nvPr/>
          </p:nvSpPr>
          <p:spPr>
            <a:xfrm>
              <a:off x="5061203" y="2778251"/>
              <a:ext cx="3694429" cy="2746375"/>
            </a:xfrm>
            <a:custGeom>
              <a:avLst/>
              <a:gdLst/>
              <a:ahLst/>
              <a:cxnLst/>
              <a:rect l="l" t="t" r="r" b="b"/>
              <a:pathLst>
                <a:path w="3694429" h="2746375">
                  <a:moveTo>
                    <a:pt x="50292" y="2746248"/>
                  </a:moveTo>
                  <a:lnTo>
                    <a:pt x="50292" y="0"/>
                  </a:lnTo>
                </a:path>
                <a:path w="3694429" h="2746375">
                  <a:moveTo>
                    <a:pt x="0" y="2746248"/>
                  </a:moveTo>
                  <a:lnTo>
                    <a:pt x="50292" y="2746248"/>
                  </a:lnTo>
                </a:path>
                <a:path w="3694429" h="2746375">
                  <a:moveTo>
                    <a:pt x="0" y="2403348"/>
                  </a:moveTo>
                  <a:lnTo>
                    <a:pt x="50292" y="2403348"/>
                  </a:lnTo>
                </a:path>
                <a:path w="3694429" h="2746375">
                  <a:moveTo>
                    <a:pt x="0" y="2058924"/>
                  </a:moveTo>
                  <a:lnTo>
                    <a:pt x="50292" y="2058924"/>
                  </a:lnTo>
                </a:path>
                <a:path w="3694429" h="2746375">
                  <a:moveTo>
                    <a:pt x="0" y="1716024"/>
                  </a:moveTo>
                  <a:lnTo>
                    <a:pt x="50292" y="1716024"/>
                  </a:lnTo>
                </a:path>
                <a:path w="3694429" h="2746375">
                  <a:moveTo>
                    <a:pt x="0" y="1373124"/>
                  </a:moveTo>
                  <a:lnTo>
                    <a:pt x="50292" y="1373124"/>
                  </a:lnTo>
                </a:path>
                <a:path w="3694429" h="2746375">
                  <a:moveTo>
                    <a:pt x="0" y="1030224"/>
                  </a:moveTo>
                  <a:lnTo>
                    <a:pt x="50292" y="1030224"/>
                  </a:lnTo>
                </a:path>
                <a:path w="3694429" h="2746375">
                  <a:moveTo>
                    <a:pt x="0" y="685800"/>
                  </a:moveTo>
                  <a:lnTo>
                    <a:pt x="50292" y="685800"/>
                  </a:lnTo>
                </a:path>
                <a:path w="3694429" h="2746375">
                  <a:moveTo>
                    <a:pt x="0" y="342900"/>
                  </a:moveTo>
                  <a:lnTo>
                    <a:pt x="50292" y="342900"/>
                  </a:lnTo>
                </a:path>
                <a:path w="3694429" h="2746375">
                  <a:moveTo>
                    <a:pt x="0" y="0"/>
                  </a:moveTo>
                  <a:lnTo>
                    <a:pt x="50292" y="0"/>
                  </a:lnTo>
                </a:path>
                <a:path w="3694429" h="2746375">
                  <a:moveTo>
                    <a:pt x="50292" y="2746248"/>
                  </a:moveTo>
                  <a:lnTo>
                    <a:pt x="3694176" y="274624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112257" y="2980181"/>
              <a:ext cx="3642360" cy="1858010"/>
            </a:xfrm>
            <a:custGeom>
              <a:avLst/>
              <a:gdLst/>
              <a:ahLst/>
              <a:cxnLst/>
              <a:rect l="l" t="t" r="r" b="b"/>
              <a:pathLst>
                <a:path w="3642359" h="1858010">
                  <a:moveTo>
                    <a:pt x="0" y="1857755"/>
                  </a:moveTo>
                  <a:lnTo>
                    <a:pt x="330707" y="1819655"/>
                  </a:lnTo>
                  <a:lnTo>
                    <a:pt x="661415" y="1600199"/>
                  </a:lnTo>
                  <a:lnTo>
                    <a:pt x="993647" y="1235963"/>
                  </a:lnTo>
                  <a:lnTo>
                    <a:pt x="1324355" y="996695"/>
                  </a:lnTo>
                  <a:lnTo>
                    <a:pt x="1655064" y="495300"/>
                  </a:lnTo>
                  <a:lnTo>
                    <a:pt x="1987295" y="0"/>
                  </a:lnTo>
                  <a:lnTo>
                    <a:pt x="2318003" y="134112"/>
                  </a:lnTo>
                  <a:lnTo>
                    <a:pt x="2648712" y="490727"/>
                  </a:lnTo>
                  <a:lnTo>
                    <a:pt x="2980943" y="890015"/>
                  </a:lnTo>
                  <a:lnTo>
                    <a:pt x="3311651" y="1621535"/>
                  </a:lnTo>
                  <a:lnTo>
                    <a:pt x="3642360" y="1627631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5112257" y="4769357"/>
              <a:ext cx="3642360" cy="748665"/>
            </a:xfrm>
            <a:custGeom>
              <a:avLst/>
              <a:gdLst/>
              <a:ahLst/>
              <a:cxnLst/>
              <a:rect l="l" t="t" r="r" b="b"/>
              <a:pathLst>
                <a:path w="3642359" h="748664">
                  <a:moveTo>
                    <a:pt x="0" y="140208"/>
                  </a:moveTo>
                  <a:lnTo>
                    <a:pt x="330707" y="161544"/>
                  </a:lnTo>
                  <a:lnTo>
                    <a:pt x="661415" y="507492"/>
                  </a:lnTo>
                  <a:lnTo>
                    <a:pt x="993647" y="748284"/>
                  </a:lnTo>
                  <a:lnTo>
                    <a:pt x="1324355" y="745236"/>
                  </a:lnTo>
                  <a:lnTo>
                    <a:pt x="1655064" y="682752"/>
                  </a:lnTo>
                  <a:lnTo>
                    <a:pt x="1987295" y="435864"/>
                  </a:lnTo>
                  <a:lnTo>
                    <a:pt x="2318003" y="134112"/>
                  </a:lnTo>
                  <a:lnTo>
                    <a:pt x="2648712" y="0"/>
                  </a:lnTo>
                  <a:lnTo>
                    <a:pt x="2980943" y="158496"/>
                  </a:lnTo>
                  <a:lnTo>
                    <a:pt x="3311651" y="470916"/>
                  </a:lnTo>
                  <a:lnTo>
                    <a:pt x="3642360" y="515112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5112257" y="4027169"/>
              <a:ext cx="3642360" cy="1323340"/>
            </a:xfrm>
            <a:custGeom>
              <a:avLst/>
              <a:gdLst/>
              <a:ahLst/>
              <a:cxnLst/>
              <a:rect l="l" t="t" r="r" b="b"/>
              <a:pathLst>
                <a:path w="3642359" h="1323339">
                  <a:moveTo>
                    <a:pt x="0" y="1322831"/>
                  </a:moveTo>
                  <a:lnTo>
                    <a:pt x="330707" y="1312163"/>
                  </a:lnTo>
                  <a:lnTo>
                    <a:pt x="661415" y="1185671"/>
                  </a:lnTo>
                  <a:lnTo>
                    <a:pt x="993647" y="1226819"/>
                  </a:lnTo>
                  <a:lnTo>
                    <a:pt x="1324355" y="1175003"/>
                  </a:lnTo>
                  <a:lnTo>
                    <a:pt x="1655064" y="794003"/>
                  </a:lnTo>
                  <a:lnTo>
                    <a:pt x="1987295" y="0"/>
                  </a:lnTo>
                  <a:lnTo>
                    <a:pt x="2318003" y="131063"/>
                  </a:lnTo>
                  <a:lnTo>
                    <a:pt x="2648712" y="292607"/>
                  </a:lnTo>
                  <a:lnTo>
                    <a:pt x="2980943" y="306323"/>
                  </a:lnTo>
                  <a:lnTo>
                    <a:pt x="3311651" y="893063"/>
                  </a:lnTo>
                  <a:lnTo>
                    <a:pt x="3642360" y="848867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5112257" y="4196333"/>
              <a:ext cx="1324610" cy="889000"/>
            </a:xfrm>
            <a:custGeom>
              <a:avLst/>
              <a:gdLst/>
              <a:ahLst/>
              <a:cxnLst/>
              <a:rect l="l" t="t" r="r" b="b"/>
              <a:pathLst>
                <a:path w="1324610" h="889000">
                  <a:moveTo>
                    <a:pt x="0" y="888492"/>
                  </a:moveTo>
                  <a:lnTo>
                    <a:pt x="330707" y="800100"/>
                  </a:lnTo>
                  <a:lnTo>
                    <a:pt x="661415" y="614172"/>
                  </a:lnTo>
                  <a:lnTo>
                    <a:pt x="993647" y="446532"/>
                  </a:lnTo>
                  <a:lnTo>
                    <a:pt x="1324355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481065" y="280796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481065" y="350748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481065" y="304114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481065" y="3274313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734814" y="5420995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34814" y="4047490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34814" y="5078095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34814" y="4735195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34814" y="4390390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34814" y="3704590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34814" y="3361435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34814" y="3017011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734814" y="2674111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007535" y="5563232"/>
            <a:ext cx="3853815" cy="58864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77800" algn="r">
              <a:lnSpc>
                <a:spcPct val="181000"/>
              </a:lnSpc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Şub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t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rt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  M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ıs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az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  </a:t>
            </a:r>
            <a:r>
              <a:rPr sz="1200" spc="-12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emmuz  A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ğ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us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75895" marR="5080" indent="80645" algn="just">
              <a:lnSpc>
                <a:spcPct val="181200"/>
              </a:lnSpc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Eylül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Ekim 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sım 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Aralık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93841" y="2344293"/>
            <a:ext cx="3044190" cy="1273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15" dirty="0">
                <a:solidFill>
                  <a:prstClr val="black"/>
                </a:solidFill>
                <a:latin typeface="Tahoma"/>
                <a:cs typeface="Tahoma"/>
              </a:rPr>
              <a:t>Yabancı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Ziyaretçi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Sayısı** (milyon</a:t>
            </a:r>
            <a:r>
              <a:rPr sz="14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kişi)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32715">
              <a:spcBef>
                <a:spcPts val="1185"/>
              </a:spcBef>
            </a:pPr>
            <a:r>
              <a:rPr sz="1200" b="1" dirty="0">
                <a:solidFill>
                  <a:srgbClr val="A30000"/>
                </a:solidFill>
                <a:latin typeface="Tahoma"/>
                <a:cs typeface="Tahoma"/>
              </a:rPr>
              <a:t>2019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32715">
              <a:spcBef>
                <a:spcPts val="395"/>
              </a:spcBef>
            </a:pP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32715">
              <a:spcBef>
                <a:spcPts val="4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32715">
              <a:spcBef>
                <a:spcPts val="400"/>
              </a:spcBef>
            </a:pPr>
            <a:r>
              <a:rPr sz="1200" b="1" dirty="0">
                <a:solidFill>
                  <a:srgbClr val="EBA30D"/>
                </a:solidFill>
                <a:latin typeface="Tahoma"/>
                <a:cs typeface="Tahoma"/>
              </a:rPr>
              <a:t>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17828" y="2347087"/>
            <a:ext cx="3040380" cy="1275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Seyahat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Gelirleri (milyar</a:t>
            </a:r>
            <a:r>
              <a:rPr sz="14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dolar)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280670">
              <a:spcBef>
                <a:spcPts val="12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2019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280670">
              <a:spcBef>
                <a:spcPts val="400"/>
              </a:spcBef>
            </a:pP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280670">
              <a:spcBef>
                <a:spcPts val="395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280670">
              <a:spcBef>
                <a:spcPts val="4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6146" y="6252464"/>
            <a:ext cx="6640830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Kültür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Turizm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Bakanlığı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190"/>
              </a:lnSpc>
              <a:spcBef>
                <a:spcPts val="30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2020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yılı Nisan-Haziran döneminde salgının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kontrolüne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yönelik</a:t>
            </a:r>
            <a:r>
              <a:rPr sz="1000" spc="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seyahat kısıtlamaları nedeniyle turist girişi olmamıştır.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190"/>
              </a:lnSpc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**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Yurt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dışı ikametli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Türk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vatandaşlarını</a:t>
            </a:r>
            <a:r>
              <a:rPr sz="1000" spc="1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kapsamamaktadır.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22239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466" y="694182"/>
            <a:ext cx="87115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0489">
              <a:lnSpc>
                <a:spcPct val="100000"/>
              </a:lnSpc>
              <a:spcBef>
                <a:spcPts val="100"/>
              </a:spcBef>
            </a:pPr>
            <a:r>
              <a:rPr dirty="0"/>
              <a:t>2022 </a:t>
            </a:r>
            <a:r>
              <a:rPr spc="-5" dirty="0"/>
              <a:t>yılında cari işlemler açığı artmaktadır; Mayıs </a:t>
            </a:r>
            <a:r>
              <a:rPr dirty="0"/>
              <a:t>ayı </a:t>
            </a:r>
            <a:r>
              <a:rPr spc="-5" dirty="0"/>
              <a:t>itibarıyla </a:t>
            </a:r>
            <a:r>
              <a:rPr dirty="0"/>
              <a:t>29,4 </a:t>
            </a:r>
            <a:r>
              <a:rPr spc="-5" dirty="0"/>
              <a:t>milyar  dolara</a:t>
            </a:r>
            <a:r>
              <a:rPr spc="-15" dirty="0"/>
              <a:t> </a:t>
            </a:r>
            <a:r>
              <a:rPr spc="-5" dirty="0"/>
              <a:t>yükselmiştir.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Enerji </a:t>
            </a:r>
            <a:r>
              <a:rPr b="0" dirty="0">
                <a:latin typeface="Tahoma"/>
                <a:cs typeface="Tahoma"/>
              </a:rPr>
              <a:t>ve </a:t>
            </a:r>
            <a:r>
              <a:rPr b="0" spc="-5" dirty="0">
                <a:latin typeface="Tahoma"/>
                <a:cs typeface="Tahoma"/>
              </a:rPr>
              <a:t>altın dışı tanımlı çekirdek göstergeler cari </a:t>
            </a:r>
            <a:r>
              <a:rPr b="0" dirty="0">
                <a:latin typeface="Tahoma"/>
                <a:cs typeface="Tahoma"/>
              </a:rPr>
              <a:t>fazlaya işaret </a:t>
            </a:r>
            <a:r>
              <a:rPr b="0" spc="-5" dirty="0">
                <a:latin typeface="Tahoma"/>
                <a:cs typeface="Tahoma"/>
              </a:rPr>
              <a:t>etmekte olup</a:t>
            </a:r>
            <a:r>
              <a:rPr b="0" spc="16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artışları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839467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466" y="1424867"/>
            <a:ext cx="7962900" cy="71755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12700">
              <a:spcBef>
                <a:spcPts val="825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sınırlıdır.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998855">
              <a:spcBef>
                <a:spcPts val="64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Cari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işlemler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dengesi (12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aylık birikimli, </a:t>
            </a:r>
            <a:r>
              <a:rPr sz="1600" spc="-15" dirty="0">
                <a:solidFill>
                  <a:srgbClr val="FFFFFF"/>
                </a:solidFill>
                <a:latin typeface="Tahoma"/>
                <a:cs typeface="Tahoma"/>
              </a:rPr>
              <a:t>milyar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dolar)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Mayıs</a:t>
            </a:r>
            <a:r>
              <a:rPr sz="1600" spc="2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681" y="6645046"/>
            <a:ext cx="2609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3773" y="2619565"/>
            <a:ext cx="7852409" cy="2905125"/>
            <a:chOff x="473773" y="2619565"/>
            <a:chExt cx="7852409" cy="2905125"/>
          </a:xfrm>
        </p:grpSpPr>
        <p:sp>
          <p:nvSpPr>
            <p:cNvPr id="7" name="object 7"/>
            <p:cNvSpPr/>
            <p:nvPr/>
          </p:nvSpPr>
          <p:spPr>
            <a:xfrm>
              <a:off x="478536" y="2624327"/>
              <a:ext cx="7827645" cy="2895600"/>
            </a:xfrm>
            <a:custGeom>
              <a:avLst/>
              <a:gdLst/>
              <a:ahLst/>
              <a:cxnLst/>
              <a:rect l="l" t="t" r="r" b="b"/>
              <a:pathLst>
                <a:path w="7827645" h="2895600">
                  <a:moveTo>
                    <a:pt x="50292" y="2895600"/>
                  </a:moveTo>
                  <a:lnTo>
                    <a:pt x="50292" y="0"/>
                  </a:lnTo>
                </a:path>
                <a:path w="7827645" h="2895600">
                  <a:moveTo>
                    <a:pt x="0" y="2895600"/>
                  </a:moveTo>
                  <a:lnTo>
                    <a:pt x="50292" y="2895600"/>
                  </a:lnTo>
                </a:path>
                <a:path w="7827645" h="2895600">
                  <a:moveTo>
                    <a:pt x="0" y="2316480"/>
                  </a:moveTo>
                  <a:lnTo>
                    <a:pt x="50292" y="2316480"/>
                  </a:lnTo>
                </a:path>
                <a:path w="7827645" h="2895600">
                  <a:moveTo>
                    <a:pt x="0" y="1737360"/>
                  </a:moveTo>
                  <a:lnTo>
                    <a:pt x="50292" y="1737360"/>
                  </a:lnTo>
                </a:path>
                <a:path w="7827645" h="2895600">
                  <a:moveTo>
                    <a:pt x="0" y="1158240"/>
                  </a:moveTo>
                  <a:lnTo>
                    <a:pt x="50292" y="1158240"/>
                  </a:lnTo>
                </a:path>
                <a:path w="7827645" h="2895600">
                  <a:moveTo>
                    <a:pt x="0" y="579120"/>
                  </a:moveTo>
                  <a:lnTo>
                    <a:pt x="50292" y="579120"/>
                  </a:lnTo>
                </a:path>
                <a:path w="7827645" h="2895600">
                  <a:moveTo>
                    <a:pt x="0" y="0"/>
                  </a:moveTo>
                  <a:lnTo>
                    <a:pt x="50292" y="0"/>
                  </a:lnTo>
                </a:path>
                <a:path w="7827645" h="2895600">
                  <a:moveTo>
                    <a:pt x="50292" y="1737360"/>
                  </a:moveTo>
                  <a:lnTo>
                    <a:pt x="7827264" y="17373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28637" y="4247514"/>
              <a:ext cx="7777480" cy="1182370"/>
            </a:xfrm>
            <a:custGeom>
              <a:avLst/>
              <a:gdLst/>
              <a:ahLst/>
              <a:cxnLst/>
              <a:rect l="l" t="t" r="r" b="b"/>
              <a:pathLst>
                <a:path w="7777480" h="1182370">
                  <a:moveTo>
                    <a:pt x="0" y="0"/>
                  </a:moveTo>
                  <a:lnTo>
                    <a:pt x="46291" y="2876"/>
                  </a:lnTo>
                  <a:lnTo>
                    <a:pt x="92583" y="4176"/>
                  </a:lnTo>
                  <a:lnTo>
                    <a:pt x="138876" y="5476"/>
                  </a:lnTo>
                  <a:lnTo>
                    <a:pt x="185169" y="8353"/>
                  </a:lnTo>
                  <a:lnTo>
                    <a:pt x="231464" y="14384"/>
                  </a:lnTo>
                  <a:lnTo>
                    <a:pt x="277761" y="25146"/>
                  </a:lnTo>
                  <a:lnTo>
                    <a:pt x="324053" y="41911"/>
                  </a:lnTo>
                  <a:lnTo>
                    <a:pt x="370344" y="63598"/>
                  </a:lnTo>
                  <a:lnTo>
                    <a:pt x="416636" y="88439"/>
                  </a:lnTo>
                  <a:lnTo>
                    <a:pt x="462927" y="114666"/>
                  </a:lnTo>
                  <a:lnTo>
                    <a:pt x="509219" y="140513"/>
                  </a:lnTo>
                  <a:lnTo>
                    <a:pt x="555510" y="164211"/>
                  </a:lnTo>
                  <a:lnTo>
                    <a:pt x="601802" y="185763"/>
                  </a:lnTo>
                  <a:lnTo>
                    <a:pt x="648095" y="206586"/>
                  </a:lnTo>
                  <a:lnTo>
                    <a:pt x="694391" y="227028"/>
                  </a:lnTo>
                  <a:lnTo>
                    <a:pt x="740691" y="247438"/>
                  </a:lnTo>
                  <a:lnTo>
                    <a:pt x="786997" y="268165"/>
                  </a:lnTo>
                  <a:lnTo>
                    <a:pt x="833310" y="289560"/>
                  </a:lnTo>
                  <a:lnTo>
                    <a:pt x="879601" y="312354"/>
                  </a:lnTo>
                  <a:lnTo>
                    <a:pt x="925893" y="336493"/>
                  </a:lnTo>
                  <a:lnTo>
                    <a:pt x="972184" y="360949"/>
                  </a:lnTo>
                  <a:lnTo>
                    <a:pt x="1018476" y="384697"/>
                  </a:lnTo>
                  <a:lnTo>
                    <a:pt x="1064768" y="406708"/>
                  </a:lnTo>
                  <a:lnTo>
                    <a:pt x="1111059" y="425958"/>
                  </a:lnTo>
                  <a:lnTo>
                    <a:pt x="1157351" y="441620"/>
                  </a:lnTo>
                  <a:lnTo>
                    <a:pt x="1203642" y="454274"/>
                  </a:lnTo>
                  <a:lnTo>
                    <a:pt x="1249933" y="465185"/>
                  </a:lnTo>
                  <a:lnTo>
                    <a:pt x="1296225" y="475619"/>
                  </a:lnTo>
                  <a:lnTo>
                    <a:pt x="1342516" y="486844"/>
                  </a:lnTo>
                  <a:lnTo>
                    <a:pt x="1388808" y="500126"/>
                  </a:lnTo>
                  <a:lnTo>
                    <a:pt x="1435100" y="514422"/>
                  </a:lnTo>
                  <a:lnTo>
                    <a:pt x="1481391" y="528517"/>
                  </a:lnTo>
                  <a:lnTo>
                    <a:pt x="1527683" y="543417"/>
                  </a:lnTo>
                  <a:lnTo>
                    <a:pt x="1573974" y="560126"/>
                  </a:lnTo>
                  <a:lnTo>
                    <a:pt x="1620266" y="579650"/>
                  </a:lnTo>
                  <a:lnTo>
                    <a:pt x="1666557" y="602996"/>
                  </a:lnTo>
                  <a:lnTo>
                    <a:pt x="1706235" y="627418"/>
                  </a:lnTo>
                  <a:lnTo>
                    <a:pt x="1745914" y="655773"/>
                  </a:lnTo>
                  <a:lnTo>
                    <a:pt x="1785592" y="686658"/>
                  </a:lnTo>
                  <a:lnTo>
                    <a:pt x="1825271" y="718671"/>
                  </a:lnTo>
                  <a:lnTo>
                    <a:pt x="1864949" y="750412"/>
                  </a:lnTo>
                  <a:lnTo>
                    <a:pt x="1904628" y="780477"/>
                  </a:lnTo>
                  <a:lnTo>
                    <a:pt x="1944306" y="807466"/>
                  </a:lnTo>
                  <a:lnTo>
                    <a:pt x="1990598" y="835946"/>
                  </a:lnTo>
                  <a:lnTo>
                    <a:pt x="2036889" y="862889"/>
                  </a:lnTo>
                  <a:lnTo>
                    <a:pt x="2083181" y="888174"/>
                  </a:lnTo>
                  <a:lnTo>
                    <a:pt x="2129472" y="911681"/>
                  </a:lnTo>
                  <a:lnTo>
                    <a:pt x="2175764" y="933290"/>
                  </a:lnTo>
                  <a:lnTo>
                    <a:pt x="2222055" y="952881"/>
                  </a:lnTo>
                  <a:lnTo>
                    <a:pt x="2268347" y="969512"/>
                  </a:lnTo>
                  <a:lnTo>
                    <a:pt x="2314638" y="983017"/>
                  </a:lnTo>
                  <a:lnTo>
                    <a:pt x="2360930" y="994632"/>
                  </a:lnTo>
                  <a:lnTo>
                    <a:pt x="2407221" y="1005590"/>
                  </a:lnTo>
                  <a:lnTo>
                    <a:pt x="2453513" y="1017127"/>
                  </a:lnTo>
                  <a:lnTo>
                    <a:pt x="2499804" y="1030478"/>
                  </a:lnTo>
                  <a:lnTo>
                    <a:pt x="2546096" y="1046577"/>
                  </a:lnTo>
                  <a:lnTo>
                    <a:pt x="2592387" y="1064702"/>
                  </a:lnTo>
                  <a:lnTo>
                    <a:pt x="2638679" y="1083405"/>
                  </a:lnTo>
                  <a:lnTo>
                    <a:pt x="2684970" y="1101240"/>
                  </a:lnTo>
                  <a:lnTo>
                    <a:pt x="2731261" y="1116761"/>
                  </a:lnTo>
                  <a:lnTo>
                    <a:pt x="2777553" y="1128522"/>
                  </a:lnTo>
                  <a:lnTo>
                    <a:pt x="2823844" y="1135900"/>
                  </a:lnTo>
                  <a:lnTo>
                    <a:pt x="2870136" y="1140008"/>
                  </a:lnTo>
                  <a:lnTo>
                    <a:pt x="2916427" y="1141809"/>
                  </a:lnTo>
                  <a:lnTo>
                    <a:pt x="2962719" y="1142266"/>
                  </a:lnTo>
                  <a:lnTo>
                    <a:pt x="3009010" y="1142342"/>
                  </a:lnTo>
                  <a:lnTo>
                    <a:pt x="3055302" y="1143000"/>
                  </a:lnTo>
                  <a:lnTo>
                    <a:pt x="3110852" y="1143447"/>
                  </a:lnTo>
                  <a:lnTo>
                    <a:pt x="3166402" y="1142552"/>
                  </a:lnTo>
                  <a:lnTo>
                    <a:pt x="3221951" y="1141536"/>
                  </a:lnTo>
                  <a:lnTo>
                    <a:pt x="3277501" y="1141618"/>
                  </a:lnTo>
                  <a:lnTo>
                    <a:pt x="3333051" y="1144016"/>
                  </a:lnTo>
                  <a:lnTo>
                    <a:pt x="3379342" y="1149308"/>
                  </a:lnTo>
                  <a:lnTo>
                    <a:pt x="3425634" y="1157487"/>
                  </a:lnTo>
                  <a:lnTo>
                    <a:pt x="3471925" y="1166717"/>
                  </a:lnTo>
                  <a:lnTo>
                    <a:pt x="3518217" y="1175163"/>
                  </a:lnTo>
                  <a:lnTo>
                    <a:pt x="3564508" y="1180992"/>
                  </a:lnTo>
                  <a:lnTo>
                    <a:pt x="3610800" y="1182370"/>
                  </a:lnTo>
                  <a:lnTo>
                    <a:pt x="3657091" y="1179113"/>
                  </a:lnTo>
                  <a:lnTo>
                    <a:pt x="3703383" y="1172572"/>
                  </a:lnTo>
                  <a:lnTo>
                    <a:pt x="3749674" y="1163399"/>
                  </a:lnTo>
                  <a:lnTo>
                    <a:pt x="3795966" y="1152247"/>
                  </a:lnTo>
                  <a:lnTo>
                    <a:pt x="3842257" y="1139769"/>
                  </a:lnTo>
                  <a:lnTo>
                    <a:pt x="3888549" y="1126617"/>
                  </a:lnTo>
                  <a:lnTo>
                    <a:pt x="3934841" y="1111137"/>
                  </a:lnTo>
                  <a:lnTo>
                    <a:pt x="3981132" y="1092486"/>
                  </a:lnTo>
                  <a:lnTo>
                    <a:pt x="4027423" y="1072530"/>
                  </a:lnTo>
                  <a:lnTo>
                    <a:pt x="4073715" y="1053135"/>
                  </a:lnTo>
                  <a:lnTo>
                    <a:pt x="4120006" y="1036167"/>
                  </a:lnTo>
                  <a:lnTo>
                    <a:pt x="4166298" y="1023493"/>
                  </a:lnTo>
                  <a:lnTo>
                    <a:pt x="4212590" y="1016231"/>
                  </a:lnTo>
                  <a:lnTo>
                    <a:pt x="4258881" y="1013111"/>
                  </a:lnTo>
                  <a:lnTo>
                    <a:pt x="4305172" y="1012412"/>
                  </a:lnTo>
                  <a:lnTo>
                    <a:pt x="4351464" y="1012411"/>
                  </a:lnTo>
                  <a:lnTo>
                    <a:pt x="4397755" y="1011386"/>
                  </a:lnTo>
                  <a:lnTo>
                    <a:pt x="4444047" y="1007618"/>
                  </a:lnTo>
                  <a:lnTo>
                    <a:pt x="4490339" y="1000801"/>
                  </a:lnTo>
                  <a:lnTo>
                    <a:pt x="4536630" y="992330"/>
                  </a:lnTo>
                  <a:lnTo>
                    <a:pt x="4582921" y="982837"/>
                  </a:lnTo>
                  <a:lnTo>
                    <a:pt x="4629213" y="972951"/>
                  </a:lnTo>
                  <a:lnTo>
                    <a:pt x="4675504" y="963306"/>
                  </a:lnTo>
                  <a:lnTo>
                    <a:pt x="4721796" y="954532"/>
                  </a:lnTo>
                  <a:lnTo>
                    <a:pt x="4768088" y="947762"/>
                  </a:lnTo>
                  <a:lnTo>
                    <a:pt x="4814379" y="942791"/>
                  </a:lnTo>
                  <a:lnTo>
                    <a:pt x="4860670" y="938053"/>
                  </a:lnTo>
                  <a:lnTo>
                    <a:pt x="4906962" y="931982"/>
                  </a:lnTo>
                  <a:lnTo>
                    <a:pt x="4953253" y="923011"/>
                  </a:lnTo>
                  <a:lnTo>
                    <a:pt x="4999545" y="909574"/>
                  </a:lnTo>
                  <a:lnTo>
                    <a:pt x="5045846" y="890558"/>
                  </a:lnTo>
                  <a:lnTo>
                    <a:pt x="5092161" y="866920"/>
                  </a:lnTo>
                  <a:lnTo>
                    <a:pt x="5138483" y="840390"/>
                  </a:lnTo>
                  <a:lnTo>
                    <a:pt x="5184805" y="812696"/>
                  </a:lnTo>
                  <a:lnTo>
                    <a:pt x="5231120" y="785566"/>
                  </a:lnTo>
                  <a:lnTo>
                    <a:pt x="5277421" y="760730"/>
                  </a:lnTo>
                  <a:lnTo>
                    <a:pt x="5323713" y="737660"/>
                  </a:lnTo>
                  <a:lnTo>
                    <a:pt x="5370004" y="714944"/>
                  </a:lnTo>
                  <a:lnTo>
                    <a:pt x="5416295" y="692785"/>
                  </a:lnTo>
                  <a:lnTo>
                    <a:pt x="5462587" y="671387"/>
                  </a:lnTo>
                  <a:lnTo>
                    <a:pt x="5508878" y="650957"/>
                  </a:lnTo>
                  <a:lnTo>
                    <a:pt x="5555170" y="631698"/>
                  </a:lnTo>
                  <a:lnTo>
                    <a:pt x="5601462" y="613263"/>
                  </a:lnTo>
                  <a:lnTo>
                    <a:pt x="5647753" y="595343"/>
                  </a:lnTo>
                  <a:lnTo>
                    <a:pt x="5694045" y="578389"/>
                  </a:lnTo>
                  <a:lnTo>
                    <a:pt x="5740336" y="562854"/>
                  </a:lnTo>
                  <a:lnTo>
                    <a:pt x="5786627" y="549189"/>
                  </a:lnTo>
                  <a:lnTo>
                    <a:pt x="5832919" y="537845"/>
                  </a:lnTo>
                  <a:lnTo>
                    <a:pt x="5879211" y="529238"/>
                  </a:lnTo>
                  <a:lnTo>
                    <a:pt x="5925502" y="523094"/>
                  </a:lnTo>
                  <a:lnTo>
                    <a:pt x="5971794" y="518826"/>
                  </a:lnTo>
                  <a:lnTo>
                    <a:pt x="6018085" y="515850"/>
                  </a:lnTo>
                  <a:lnTo>
                    <a:pt x="6064376" y="513579"/>
                  </a:lnTo>
                  <a:lnTo>
                    <a:pt x="6110668" y="511429"/>
                  </a:lnTo>
                  <a:lnTo>
                    <a:pt x="6156959" y="508021"/>
                  </a:lnTo>
                  <a:lnTo>
                    <a:pt x="6203251" y="503470"/>
                  </a:lnTo>
                  <a:lnTo>
                    <a:pt x="6249542" y="499618"/>
                  </a:lnTo>
                  <a:lnTo>
                    <a:pt x="6295834" y="498305"/>
                  </a:lnTo>
                  <a:lnTo>
                    <a:pt x="6342125" y="501374"/>
                  </a:lnTo>
                  <a:lnTo>
                    <a:pt x="6388417" y="510667"/>
                  </a:lnTo>
                  <a:lnTo>
                    <a:pt x="6434708" y="528458"/>
                  </a:lnTo>
                  <a:lnTo>
                    <a:pt x="6481000" y="553729"/>
                  </a:lnTo>
                  <a:lnTo>
                    <a:pt x="6527291" y="583374"/>
                  </a:lnTo>
                  <a:lnTo>
                    <a:pt x="6573583" y="614289"/>
                  </a:lnTo>
                  <a:lnTo>
                    <a:pt x="6619874" y="643370"/>
                  </a:lnTo>
                  <a:lnTo>
                    <a:pt x="6666166" y="667512"/>
                  </a:lnTo>
                  <a:lnTo>
                    <a:pt x="6712458" y="686728"/>
                  </a:lnTo>
                  <a:lnTo>
                    <a:pt x="6758749" y="703434"/>
                  </a:lnTo>
                  <a:lnTo>
                    <a:pt x="6805040" y="718312"/>
                  </a:lnTo>
                  <a:lnTo>
                    <a:pt x="6851332" y="732046"/>
                  </a:lnTo>
                  <a:lnTo>
                    <a:pt x="6897623" y="745323"/>
                  </a:lnTo>
                  <a:lnTo>
                    <a:pt x="6943915" y="758825"/>
                  </a:lnTo>
                  <a:lnTo>
                    <a:pt x="6990207" y="772648"/>
                  </a:lnTo>
                  <a:lnTo>
                    <a:pt x="7036498" y="786271"/>
                  </a:lnTo>
                  <a:lnTo>
                    <a:pt x="7082789" y="799449"/>
                  </a:lnTo>
                  <a:lnTo>
                    <a:pt x="7129081" y="811939"/>
                  </a:lnTo>
                  <a:lnTo>
                    <a:pt x="7175372" y="823497"/>
                  </a:lnTo>
                  <a:lnTo>
                    <a:pt x="7221664" y="833882"/>
                  </a:lnTo>
                  <a:lnTo>
                    <a:pt x="7267956" y="842117"/>
                  </a:lnTo>
                  <a:lnTo>
                    <a:pt x="7314247" y="848284"/>
                  </a:lnTo>
                  <a:lnTo>
                    <a:pt x="7360538" y="853535"/>
                  </a:lnTo>
                  <a:lnTo>
                    <a:pt x="7406830" y="859018"/>
                  </a:lnTo>
                  <a:lnTo>
                    <a:pt x="7453121" y="865884"/>
                  </a:lnTo>
                  <a:lnTo>
                    <a:pt x="7499413" y="875284"/>
                  </a:lnTo>
                  <a:lnTo>
                    <a:pt x="7545705" y="887604"/>
                  </a:lnTo>
                  <a:lnTo>
                    <a:pt x="7591996" y="902005"/>
                  </a:lnTo>
                  <a:lnTo>
                    <a:pt x="7638287" y="917797"/>
                  </a:lnTo>
                  <a:lnTo>
                    <a:pt x="7684579" y="934287"/>
                  </a:lnTo>
                  <a:lnTo>
                    <a:pt x="7730870" y="950784"/>
                  </a:lnTo>
                  <a:lnTo>
                    <a:pt x="7777162" y="966597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28637" y="3279647"/>
              <a:ext cx="7777480" cy="1499870"/>
            </a:xfrm>
            <a:custGeom>
              <a:avLst/>
              <a:gdLst/>
              <a:ahLst/>
              <a:cxnLst/>
              <a:rect l="l" t="t" r="r" b="b"/>
              <a:pathLst>
                <a:path w="7777480" h="1499870">
                  <a:moveTo>
                    <a:pt x="0" y="0"/>
                  </a:moveTo>
                  <a:lnTo>
                    <a:pt x="46291" y="3254"/>
                  </a:lnTo>
                  <a:lnTo>
                    <a:pt x="92583" y="4699"/>
                  </a:lnTo>
                  <a:lnTo>
                    <a:pt x="138876" y="6143"/>
                  </a:lnTo>
                  <a:lnTo>
                    <a:pt x="185169" y="9398"/>
                  </a:lnTo>
                  <a:lnTo>
                    <a:pt x="231464" y="16271"/>
                  </a:lnTo>
                  <a:lnTo>
                    <a:pt x="277761" y="28575"/>
                  </a:lnTo>
                  <a:lnTo>
                    <a:pt x="324053" y="47392"/>
                  </a:lnTo>
                  <a:lnTo>
                    <a:pt x="370344" y="71421"/>
                  </a:lnTo>
                  <a:lnTo>
                    <a:pt x="416636" y="99075"/>
                  </a:lnTo>
                  <a:lnTo>
                    <a:pt x="462927" y="128773"/>
                  </a:lnTo>
                  <a:lnTo>
                    <a:pt x="509219" y="158929"/>
                  </a:lnTo>
                  <a:lnTo>
                    <a:pt x="555510" y="187960"/>
                  </a:lnTo>
                  <a:lnTo>
                    <a:pt x="601802" y="216059"/>
                  </a:lnTo>
                  <a:lnTo>
                    <a:pt x="648095" y="244611"/>
                  </a:lnTo>
                  <a:lnTo>
                    <a:pt x="694391" y="273621"/>
                  </a:lnTo>
                  <a:lnTo>
                    <a:pt x="740691" y="303097"/>
                  </a:lnTo>
                  <a:lnTo>
                    <a:pt x="786997" y="333045"/>
                  </a:lnTo>
                  <a:lnTo>
                    <a:pt x="833310" y="363474"/>
                  </a:lnTo>
                  <a:lnTo>
                    <a:pt x="872988" y="390867"/>
                  </a:lnTo>
                  <a:lnTo>
                    <a:pt x="912667" y="419849"/>
                  </a:lnTo>
                  <a:lnTo>
                    <a:pt x="952345" y="449488"/>
                  </a:lnTo>
                  <a:lnTo>
                    <a:pt x="992024" y="478855"/>
                  </a:lnTo>
                  <a:lnTo>
                    <a:pt x="1031702" y="507017"/>
                  </a:lnTo>
                  <a:lnTo>
                    <a:pt x="1071381" y="533044"/>
                  </a:lnTo>
                  <a:lnTo>
                    <a:pt x="1111059" y="556006"/>
                  </a:lnTo>
                  <a:lnTo>
                    <a:pt x="1157351" y="578134"/>
                  </a:lnTo>
                  <a:lnTo>
                    <a:pt x="1203642" y="596255"/>
                  </a:lnTo>
                  <a:lnTo>
                    <a:pt x="1249933" y="611885"/>
                  </a:lnTo>
                  <a:lnTo>
                    <a:pt x="1296225" y="626542"/>
                  </a:lnTo>
                  <a:lnTo>
                    <a:pt x="1342516" y="641742"/>
                  </a:lnTo>
                  <a:lnTo>
                    <a:pt x="1388808" y="659002"/>
                  </a:lnTo>
                  <a:lnTo>
                    <a:pt x="1435100" y="677194"/>
                  </a:lnTo>
                  <a:lnTo>
                    <a:pt x="1481391" y="694807"/>
                  </a:lnTo>
                  <a:lnTo>
                    <a:pt x="1527683" y="712977"/>
                  </a:lnTo>
                  <a:lnTo>
                    <a:pt x="1573974" y="732841"/>
                  </a:lnTo>
                  <a:lnTo>
                    <a:pt x="1620266" y="755534"/>
                  </a:lnTo>
                  <a:lnTo>
                    <a:pt x="1666557" y="782193"/>
                  </a:lnTo>
                  <a:lnTo>
                    <a:pt x="1706235" y="809634"/>
                  </a:lnTo>
                  <a:lnTo>
                    <a:pt x="1745914" y="841195"/>
                  </a:lnTo>
                  <a:lnTo>
                    <a:pt x="1785592" y="875349"/>
                  </a:lnTo>
                  <a:lnTo>
                    <a:pt x="1825271" y="910568"/>
                  </a:lnTo>
                  <a:lnTo>
                    <a:pt x="1864949" y="945328"/>
                  </a:lnTo>
                  <a:lnTo>
                    <a:pt x="1904628" y="978102"/>
                  </a:lnTo>
                  <a:lnTo>
                    <a:pt x="1944306" y="1007363"/>
                  </a:lnTo>
                  <a:lnTo>
                    <a:pt x="1990598" y="1037607"/>
                  </a:lnTo>
                  <a:lnTo>
                    <a:pt x="2036889" y="1065544"/>
                  </a:lnTo>
                  <a:lnTo>
                    <a:pt x="2083181" y="1091469"/>
                  </a:lnTo>
                  <a:lnTo>
                    <a:pt x="2129472" y="1115680"/>
                  </a:lnTo>
                  <a:lnTo>
                    <a:pt x="2175764" y="1138473"/>
                  </a:lnTo>
                  <a:lnTo>
                    <a:pt x="2222055" y="1160145"/>
                  </a:lnTo>
                  <a:lnTo>
                    <a:pt x="2268347" y="1179857"/>
                  </a:lnTo>
                  <a:lnTo>
                    <a:pt x="2314638" y="1197280"/>
                  </a:lnTo>
                  <a:lnTo>
                    <a:pt x="2360930" y="1213278"/>
                  </a:lnTo>
                  <a:lnTo>
                    <a:pt x="2407221" y="1228715"/>
                  </a:lnTo>
                  <a:lnTo>
                    <a:pt x="2453513" y="1244455"/>
                  </a:lnTo>
                  <a:lnTo>
                    <a:pt x="2499804" y="1261364"/>
                  </a:lnTo>
                  <a:lnTo>
                    <a:pt x="2546096" y="1280307"/>
                  </a:lnTo>
                  <a:lnTo>
                    <a:pt x="2592387" y="1300771"/>
                  </a:lnTo>
                  <a:lnTo>
                    <a:pt x="2638679" y="1321546"/>
                  </a:lnTo>
                  <a:lnTo>
                    <a:pt x="2684970" y="1341421"/>
                  </a:lnTo>
                  <a:lnTo>
                    <a:pt x="2731261" y="1359186"/>
                  </a:lnTo>
                  <a:lnTo>
                    <a:pt x="2777553" y="1373632"/>
                  </a:lnTo>
                  <a:lnTo>
                    <a:pt x="2823844" y="1384047"/>
                  </a:lnTo>
                  <a:lnTo>
                    <a:pt x="2870136" y="1391256"/>
                  </a:lnTo>
                  <a:lnTo>
                    <a:pt x="2916427" y="1396349"/>
                  </a:lnTo>
                  <a:lnTo>
                    <a:pt x="2962719" y="1400414"/>
                  </a:lnTo>
                  <a:lnTo>
                    <a:pt x="3009010" y="1404544"/>
                  </a:lnTo>
                  <a:lnTo>
                    <a:pt x="3055302" y="1409827"/>
                  </a:lnTo>
                  <a:lnTo>
                    <a:pt x="3101593" y="1415967"/>
                  </a:lnTo>
                  <a:lnTo>
                    <a:pt x="3147885" y="1422037"/>
                  </a:lnTo>
                  <a:lnTo>
                    <a:pt x="3194176" y="1428178"/>
                  </a:lnTo>
                  <a:lnTo>
                    <a:pt x="3240468" y="1434530"/>
                  </a:lnTo>
                  <a:lnTo>
                    <a:pt x="3286759" y="1441235"/>
                  </a:lnTo>
                  <a:lnTo>
                    <a:pt x="3333051" y="1448434"/>
                  </a:lnTo>
                  <a:lnTo>
                    <a:pt x="3379342" y="1457623"/>
                  </a:lnTo>
                  <a:lnTo>
                    <a:pt x="3425634" y="1468985"/>
                  </a:lnTo>
                  <a:lnTo>
                    <a:pt x="3471925" y="1480692"/>
                  </a:lnTo>
                  <a:lnTo>
                    <a:pt x="3518217" y="1490918"/>
                  </a:lnTo>
                  <a:lnTo>
                    <a:pt x="3564508" y="1497835"/>
                  </a:lnTo>
                  <a:lnTo>
                    <a:pt x="3610800" y="1499615"/>
                  </a:lnTo>
                  <a:lnTo>
                    <a:pt x="3657091" y="1496082"/>
                  </a:lnTo>
                  <a:lnTo>
                    <a:pt x="3703383" y="1488661"/>
                  </a:lnTo>
                  <a:lnTo>
                    <a:pt x="3749674" y="1477930"/>
                  </a:lnTo>
                  <a:lnTo>
                    <a:pt x="3795966" y="1464469"/>
                  </a:lnTo>
                  <a:lnTo>
                    <a:pt x="3842257" y="1448857"/>
                  </a:lnTo>
                  <a:lnTo>
                    <a:pt x="3888549" y="1431670"/>
                  </a:lnTo>
                  <a:lnTo>
                    <a:pt x="3934841" y="1410781"/>
                  </a:lnTo>
                  <a:lnTo>
                    <a:pt x="3981132" y="1385377"/>
                  </a:lnTo>
                  <a:lnTo>
                    <a:pt x="4027423" y="1357820"/>
                  </a:lnTo>
                  <a:lnTo>
                    <a:pt x="4073715" y="1330475"/>
                  </a:lnTo>
                  <a:lnTo>
                    <a:pt x="4120006" y="1305705"/>
                  </a:lnTo>
                  <a:lnTo>
                    <a:pt x="4166298" y="1285875"/>
                  </a:lnTo>
                  <a:lnTo>
                    <a:pt x="4212590" y="1272132"/>
                  </a:lnTo>
                  <a:lnTo>
                    <a:pt x="4258881" y="1262888"/>
                  </a:lnTo>
                  <a:lnTo>
                    <a:pt x="4305172" y="1256204"/>
                  </a:lnTo>
                  <a:lnTo>
                    <a:pt x="4351464" y="1250145"/>
                  </a:lnTo>
                  <a:lnTo>
                    <a:pt x="4397755" y="1242774"/>
                  </a:lnTo>
                  <a:lnTo>
                    <a:pt x="4444047" y="1232153"/>
                  </a:lnTo>
                  <a:lnTo>
                    <a:pt x="4490339" y="1217804"/>
                  </a:lnTo>
                  <a:lnTo>
                    <a:pt x="4536630" y="1201175"/>
                  </a:lnTo>
                  <a:lnTo>
                    <a:pt x="4582921" y="1183227"/>
                  </a:lnTo>
                  <a:lnTo>
                    <a:pt x="4629213" y="1164919"/>
                  </a:lnTo>
                  <a:lnTo>
                    <a:pt x="4675504" y="1147210"/>
                  </a:lnTo>
                  <a:lnTo>
                    <a:pt x="4721796" y="1131062"/>
                  </a:lnTo>
                  <a:lnTo>
                    <a:pt x="4768088" y="1117984"/>
                  </a:lnTo>
                  <a:lnTo>
                    <a:pt x="4814379" y="1107510"/>
                  </a:lnTo>
                  <a:lnTo>
                    <a:pt x="4860670" y="1097629"/>
                  </a:lnTo>
                  <a:lnTo>
                    <a:pt x="4906962" y="1086329"/>
                  </a:lnTo>
                  <a:lnTo>
                    <a:pt x="4953253" y="1071601"/>
                  </a:lnTo>
                  <a:lnTo>
                    <a:pt x="4999545" y="1051433"/>
                  </a:lnTo>
                  <a:lnTo>
                    <a:pt x="5039230" y="1028607"/>
                  </a:lnTo>
                  <a:lnTo>
                    <a:pt x="5078927" y="1001434"/>
                  </a:lnTo>
                  <a:lnTo>
                    <a:pt x="5118630" y="971289"/>
                  </a:lnTo>
                  <a:lnTo>
                    <a:pt x="5158336" y="939547"/>
                  </a:lnTo>
                  <a:lnTo>
                    <a:pt x="5198039" y="907582"/>
                  </a:lnTo>
                  <a:lnTo>
                    <a:pt x="5237736" y="876770"/>
                  </a:lnTo>
                  <a:lnTo>
                    <a:pt x="5277421" y="848487"/>
                  </a:lnTo>
                  <a:lnTo>
                    <a:pt x="5323713" y="818577"/>
                  </a:lnTo>
                  <a:lnTo>
                    <a:pt x="5370004" y="790273"/>
                  </a:lnTo>
                  <a:lnTo>
                    <a:pt x="5416295" y="762936"/>
                  </a:lnTo>
                  <a:lnTo>
                    <a:pt x="5462587" y="735927"/>
                  </a:lnTo>
                  <a:lnTo>
                    <a:pt x="5508878" y="708607"/>
                  </a:lnTo>
                  <a:lnTo>
                    <a:pt x="5555170" y="680338"/>
                  </a:lnTo>
                  <a:lnTo>
                    <a:pt x="5594848" y="654870"/>
                  </a:lnTo>
                  <a:lnTo>
                    <a:pt x="5634527" y="628462"/>
                  </a:lnTo>
                  <a:lnTo>
                    <a:pt x="5674205" y="601651"/>
                  </a:lnTo>
                  <a:lnTo>
                    <a:pt x="5713884" y="574977"/>
                  </a:lnTo>
                  <a:lnTo>
                    <a:pt x="5753562" y="548975"/>
                  </a:lnTo>
                  <a:lnTo>
                    <a:pt x="5793241" y="524184"/>
                  </a:lnTo>
                  <a:lnTo>
                    <a:pt x="5832919" y="501141"/>
                  </a:lnTo>
                  <a:lnTo>
                    <a:pt x="5879211" y="476546"/>
                  </a:lnTo>
                  <a:lnTo>
                    <a:pt x="5925502" y="453855"/>
                  </a:lnTo>
                  <a:lnTo>
                    <a:pt x="5971794" y="432561"/>
                  </a:lnTo>
                  <a:lnTo>
                    <a:pt x="6018085" y="412157"/>
                  </a:lnTo>
                  <a:lnTo>
                    <a:pt x="6064376" y="392133"/>
                  </a:lnTo>
                  <a:lnTo>
                    <a:pt x="6110668" y="371982"/>
                  </a:lnTo>
                  <a:lnTo>
                    <a:pt x="6156959" y="350856"/>
                  </a:lnTo>
                  <a:lnTo>
                    <a:pt x="6203251" y="328915"/>
                  </a:lnTo>
                  <a:lnTo>
                    <a:pt x="6249542" y="307355"/>
                  </a:lnTo>
                  <a:lnTo>
                    <a:pt x="6295834" y="287372"/>
                  </a:lnTo>
                  <a:lnTo>
                    <a:pt x="6342125" y="270162"/>
                  </a:lnTo>
                  <a:lnTo>
                    <a:pt x="6388417" y="256921"/>
                  </a:lnTo>
                  <a:lnTo>
                    <a:pt x="6434708" y="249019"/>
                  </a:lnTo>
                  <a:lnTo>
                    <a:pt x="6481000" y="245693"/>
                  </a:lnTo>
                  <a:lnTo>
                    <a:pt x="6527291" y="245125"/>
                  </a:lnTo>
                  <a:lnTo>
                    <a:pt x="6573583" y="245500"/>
                  </a:lnTo>
                  <a:lnTo>
                    <a:pt x="6619874" y="245000"/>
                  </a:lnTo>
                  <a:lnTo>
                    <a:pt x="6666166" y="241807"/>
                  </a:lnTo>
                  <a:lnTo>
                    <a:pt x="6712458" y="235912"/>
                  </a:lnTo>
                  <a:lnTo>
                    <a:pt x="6758749" y="228764"/>
                  </a:lnTo>
                  <a:lnTo>
                    <a:pt x="6805040" y="220741"/>
                  </a:lnTo>
                  <a:lnTo>
                    <a:pt x="6851332" y="212221"/>
                  </a:lnTo>
                  <a:lnTo>
                    <a:pt x="6897623" y="203581"/>
                  </a:lnTo>
                  <a:lnTo>
                    <a:pt x="6943915" y="195199"/>
                  </a:lnTo>
                  <a:lnTo>
                    <a:pt x="6990207" y="187132"/>
                  </a:lnTo>
                  <a:lnTo>
                    <a:pt x="7036498" y="179098"/>
                  </a:lnTo>
                  <a:lnTo>
                    <a:pt x="7082789" y="170957"/>
                  </a:lnTo>
                  <a:lnTo>
                    <a:pt x="7129081" y="162574"/>
                  </a:lnTo>
                  <a:lnTo>
                    <a:pt x="7175372" y="153809"/>
                  </a:lnTo>
                  <a:lnTo>
                    <a:pt x="7221664" y="144525"/>
                  </a:lnTo>
                  <a:lnTo>
                    <a:pt x="7267956" y="133856"/>
                  </a:lnTo>
                  <a:lnTo>
                    <a:pt x="7314247" y="121736"/>
                  </a:lnTo>
                  <a:lnTo>
                    <a:pt x="7360538" y="109235"/>
                  </a:lnTo>
                  <a:lnTo>
                    <a:pt x="7406830" y="97423"/>
                  </a:lnTo>
                  <a:lnTo>
                    <a:pt x="7453121" y="87367"/>
                  </a:lnTo>
                  <a:lnTo>
                    <a:pt x="7499413" y="80137"/>
                  </a:lnTo>
                  <a:lnTo>
                    <a:pt x="7554963" y="75887"/>
                  </a:lnTo>
                  <a:lnTo>
                    <a:pt x="7610513" y="75215"/>
                  </a:lnTo>
                  <a:lnTo>
                    <a:pt x="7666062" y="76579"/>
                  </a:lnTo>
                  <a:lnTo>
                    <a:pt x="7721612" y="78438"/>
                  </a:lnTo>
                  <a:lnTo>
                    <a:pt x="7777162" y="79248"/>
                  </a:lnTo>
                </a:path>
              </a:pathLst>
            </a:custGeom>
            <a:ln w="38099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28066" y="2975609"/>
              <a:ext cx="7778750" cy="1186180"/>
            </a:xfrm>
            <a:custGeom>
              <a:avLst/>
              <a:gdLst/>
              <a:ahLst/>
              <a:cxnLst/>
              <a:rect l="l" t="t" r="r" b="b"/>
              <a:pathLst>
                <a:path w="7778750" h="1186179">
                  <a:moveTo>
                    <a:pt x="0" y="0"/>
                  </a:moveTo>
                  <a:lnTo>
                    <a:pt x="278892" y="12191"/>
                  </a:lnTo>
                  <a:lnTo>
                    <a:pt x="556260" y="156972"/>
                  </a:lnTo>
                  <a:lnTo>
                    <a:pt x="833628" y="339851"/>
                  </a:lnTo>
                  <a:lnTo>
                    <a:pt x="1110996" y="515112"/>
                  </a:lnTo>
                  <a:lnTo>
                    <a:pt x="1389888" y="579119"/>
                  </a:lnTo>
                  <a:lnTo>
                    <a:pt x="1667256" y="665988"/>
                  </a:lnTo>
                  <a:lnTo>
                    <a:pt x="1944624" y="792479"/>
                  </a:lnTo>
                  <a:lnTo>
                    <a:pt x="2221991" y="868679"/>
                  </a:lnTo>
                  <a:lnTo>
                    <a:pt x="2500884" y="964691"/>
                  </a:lnTo>
                  <a:lnTo>
                    <a:pt x="2778252" y="1045463"/>
                  </a:lnTo>
                  <a:lnTo>
                    <a:pt x="3055620" y="1065276"/>
                  </a:lnTo>
                  <a:lnTo>
                    <a:pt x="3332988" y="1124712"/>
                  </a:lnTo>
                  <a:lnTo>
                    <a:pt x="3611880" y="1185671"/>
                  </a:lnTo>
                  <a:lnTo>
                    <a:pt x="3889248" y="1152144"/>
                  </a:lnTo>
                  <a:lnTo>
                    <a:pt x="4166616" y="1022603"/>
                  </a:lnTo>
                  <a:lnTo>
                    <a:pt x="4443984" y="996695"/>
                  </a:lnTo>
                  <a:lnTo>
                    <a:pt x="4722876" y="943356"/>
                  </a:lnTo>
                  <a:lnTo>
                    <a:pt x="5000244" y="912876"/>
                  </a:lnTo>
                  <a:lnTo>
                    <a:pt x="5277612" y="812291"/>
                  </a:lnTo>
                  <a:lnTo>
                    <a:pt x="5554980" y="731519"/>
                  </a:lnTo>
                  <a:lnTo>
                    <a:pt x="5833872" y="598931"/>
                  </a:lnTo>
                  <a:lnTo>
                    <a:pt x="6111240" y="560831"/>
                  </a:lnTo>
                  <a:lnTo>
                    <a:pt x="6388608" y="502919"/>
                  </a:lnTo>
                  <a:lnTo>
                    <a:pt x="6665976" y="498348"/>
                  </a:lnTo>
                  <a:lnTo>
                    <a:pt x="6944867" y="466343"/>
                  </a:lnTo>
                  <a:lnTo>
                    <a:pt x="7222235" y="396239"/>
                  </a:lnTo>
                  <a:lnTo>
                    <a:pt x="7499604" y="318515"/>
                  </a:lnTo>
                  <a:lnTo>
                    <a:pt x="7778495" y="278891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1282" y="5408421"/>
            <a:ext cx="247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1282" y="3670807"/>
            <a:ext cx="248920" cy="1367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150">
              <a:solidFill>
                <a:prstClr val="black"/>
              </a:solidFill>
              <a:latin typeface="Tahoma"/>
              <a:cs typeface="Tahoma"/>
            </a:endParaRPr>
          </a:p>
          <a:p>
            <a:pPr marL="15113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11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6756" y="3091129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6756" y="251231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3699" y="5559958"/>
            <a:ext cx="798830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04021" y="4962270"/>
            <a:ext cx="4305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Tahoma"/>
                <a:cs typeface="Tahoma"/>
              </a:rPr>
              <a:t>-</a:t>
            </a: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29,4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57996" y="2958846"/>
            <a:ext cx="381000" cy="50482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>
              <a:spcBef>
                <a:spcPts val="545"/>
              </a:spcBef>
            </a:pPr>
            <a:r>
              <a:rPr sz="1200" b="1" dirty="0">
                <a:solidFill>
                  <a:srgbClr val="5F5F5F"/>
                </a:solidFill>
                <a:latin typeface="Tahoma"/>
                <a:cs typeface="Tahoma"/>
              </a:rPr>
              <a:t>38,3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28575">
              <a:spcBef>
                <a:spcPts val="445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34,6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364229" y="2750820"/>
            <a:ext cx="176530" cy="504825"/>
            <a:chOff x="3364229" y="2750820"/>
            <a:chExt cx="176530" cy="504825"/>
          </a:xfrm>
        </p:grpSpPr>
        <p:sp>
          <p:nvSpPr>
            <p:cNvPr id="19" name="object 19"/>
            <p:cNvSpPr/>
            <p:nvPr/>
          </p:nvSpPr>
          <p:spPr>
            <a:xfrm>
              <a:off x="3364229" y="300304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364229" y="276987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364229" y="323621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597909" y="2620263"/>
            <a:ext cx="2875915" cy="72580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işlemler</a:t>
            </a:r>
            <a:r>
              <a:rPr sz="12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işlemler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dengesi (enerji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hariç)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işlemler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dengesi (enerji ve altın</a:t>
            </a:r>
            <a:r>
              <a:rPr sz="1200" spc="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hariç)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20597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05992"/>
            <a:ext cx="893318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Mayıs </a:t>
            </a:r>
            <a:r>
              <a:rPr dirty="0"/>
              <a:t>ayında </a:t>
            </a:r>
            <a:r>
              <a:rPr spc="-5" dirty="0"/>
              <a:t>portföy yatırımları kaynaklı </a:t>
            </a:r>
            <a:r>
              <a:rPr dirty="0"/>
              <a:t>sermaye </a:t>
            </a:r>
            <a:r>
              <a:rPr spc="-5" dirty="0"/>
              <a:t>çıkışları devam etmektedir.  </a:t>
            </a:r>
            <a:r>
              <a:rPr b="0" dirty="0">
                <a:latin typeface="Tahoma"/>
                <a:cs typeface="Tahoma"/>
              </a:rPr>
              <a:t>Kaynağı henüz </a:t>
            </a:r>
            <a:r>
              <a:rPr b="0" spc="-5" dirty="0">
                <a:latin typeface="Tahoma"/>
                <a:cs typeface="Tahoma"/>
              </a:rPr>
              <a:t>tespit edilemeyen sermaye girişleri (Net Hata </a:t>
            </a:r>
            <a:r>
              <a:rPr b="0" dirty="0">
                <a:latin typeface="Tahoma"/>
                <a:cs typeface="Tahoma"/>
              </a:rPr>
              <a:t>ve </a:t>
            </a:r>
            <a:r>
              <a:rPr b="0" spc="-5" dirty="0">
                <a:latin typeface="Tahoma"/>
                <a:cs typeface="Tahoma"/>
              </a:rPr>
              <a:t>Noksan) 17,5 milyar  dolara</a:t>
            </a:r>
            <a:r>
              <a:rPr b="0" spc="1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ulaşmıştır.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668779"/>
            <a:ext cx="9144000" cy="585470"/>
          </a:xfrm>
          <a:custGeom>
            <a:avLst/>
            <a:gdLst/>
            <a:ahLst/>
            <a:cxnLst/>
            <a:rect l="l" t="t" r="r" b="b"/>
            <a:pathLst>
              <a:path w="9144000" h="585469">
                <a:moveTo>
                  <a:pt x="9144000" y="0"/>
                </a:moveTo>
                <a:lnTo>
                  <a:pt x="0" y="0"/>
                </a:lnTo>
                <a:lnTo>
                  <a:pt x="0" y="585215"/>
                </a:lnTo>
                <a:lnTo>
                  <a:pt x="9144000" y="585215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1026" y="1698117"/>
            <a:ext cx="68370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2670" marR="5080" indent="-2300605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Cari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işlemler dengesi ve finansman kalemleri (12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aylık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birikimli,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milyar dolar) 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Ocak 2020 -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Mayıs</a:t>
            </a:r>
            <a:r>
              <a:rPr sz="1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1309" y="2509837"/>
            <a:ext cx="7864475" cy="3164205"/>
            <a:chOff x="571309" y="2509837"/>
            <a:chExt cx="7864475" cy="3164205"/>
          </a:xfrm>
        </p:grpSpPr>
        <p:sp>
          <p:nvSpPr>
            <p:cNvPr id="6" name="object 6"/>
            <p:cNvSpPr/>
            <p:nvPr/>
          </p:nvSpPr>
          <p:spPr>
            <a:xfrm>
              <a:off x="1220723" y="4498848"/>
              <a:ext cx="149860" cy="22860"/>
            </a:xfrm>
            <a:custGeom>
              <a:avLst/>
              <a:gdLst/>
              <a:ahLst/>
              <a:cxnLst/>
              <a:rect l="l" t="t" r="r" b="b"/>
              <a:pathLst>
                <a:path w="149859" h="22860">
                  <a:moveTo>
                    <a:pt x="149352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149352" y="22859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220723" y="4320539"/>
              <a:ext cx="149860" cy="178435"/>
            </a:xfrm>
            <a:custGeom>
              <a:avLst/>
              <a:gdLst/>
              <a:ahLst/>
              <a:cxnLst/>
              <a:rect l="l" t="t" r="r" b="b"/>
              <a:pathLst>
                <a:path w="149859" h="178435">
                  <a:moveTo>
                    <a:pt x="149352" y="0"/>
                  </a:moveTo>
                  <a:lnTo>
                    <a:pt x="0" y="0"/>
                  </a:lnTo>
                  <a:lnTo>
                    <a:pt x="0" y="178307"/>
                  </a:lnTo>
                  <a:lnTo>
                    <a:pt x="149352" y="178307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220723" y="4521707"/>
              <a:ext cx="149860" cy="428625"/>
            </a:xfrm>
            <a:custGeom>
              <a:avLst/>
              <a:gdLst/>
              <a:ahLst/>
              <a:cxnLst/>
              <a:rect l="l" t="t" r="r" b="b"/>
              <a:pathLst>
                <a:path w="149859" h="428625">
                  <a:moveTo>
                    <a:pt x="149351" y="0"/>
                  </a:moveTo>
                  <a:lnTo>
                    <a:pt x="0" y="0"/>
                  </a:lnTo>
                  <a:lnTo>
                    <a:pt x="0" y="428244"/>
                  </a:lnTo>
                  <a:lnTo>
                    <a:pt x="149351" y="42824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220723" y="4949951"/>
              <a:ext cx="149860" cy="105410"/>
            </a:xfrm>
            <a:custGeom>
              <a:avLst/>
              <a:gdLst/>
              <a:ahLst/>
              <a:cxnLst/>
              <a:rect l="l" t="t" r="r" b="b"/>
              <a:pathLst>
                <a:path w="149859" h="105410">
                  <a:moveTo>
                    <a:pt x="149351" y="0"/>
                  </a:moveTo>
                  <a:lnTo>
                    <a:pt x="0" y="0"/>
                  </a:lnTo>
                  <a:lnTo>
                    <a:pt x="0" y="105156"/>
                  </a:lnTo>
                  <a:lnTo>
                    <a:pt x="149351" y="10515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490472" y="4418076"/>
              <a:ext cx="149860" cy="104139"/>
            </a:xfrm>
            <a:custGeom>
              <a:avLst/>
              <a:gdLst/>
              <a:ahLst/>
              <a:cxnLst/>
              <a:rect l="l" t="t" r="r" b="b"/>
              <a:pathLst>
                <a:path w="149860" h="104139">
                  <a:moveTo>
                    <a:pt x="149352" y="0"/>
                  </a:moveTo>
                  <a:lnTo>
                    <a:pt x="0" y="0"/>
                  </a:lnTo>
                  <a:lnTo>
                    <a:pt x="0" y="103631"/>
                  </a:lnTo>
                  <a:lnTo>
                    <a:pt x="149352" y="103631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490472" y="4247388"/>
              <a:ext cx="149860" cy="170815"/>
            </a:xfrm>
            <a:custGeom>
              <a:avLst/>
              <a:gdLst/>
              <a:ahLst/>
              <a:cxnLst/>
              <a:rect l="l" t="t" r="r" b="b"/>
              <a:pathLst>
                <a:path w="149860" h="170814">
                  <a:moveTo>
                    <a:pt x="149352" y="0"/>
                  </a:moveTo>
                  <a:lnTo>
                    <a:pt x="0" y="0"/>
                  </a:lnTo>
                  <a:lnTo>
                    <a:pt x="0" y="170687"/>
                  </a:lnTo>
                  <a:lnTo>
                    <a:pt x="149352" y="170687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490472" y="4521707"/>
              <a:ext cx="149860" cy="405765"/>
            </a:xfrm>
            <a:custGeom>
              <a:avLst/>
              <a:gdLst/>
              <a:ahLst/>
              <a:cxnLst/>
              <a:rect l="l" t="t" r="r" b="b"/>
              <a:pathLst>
                <a:path w="149860" h="405764">
                  <a:moveTo>
                    <a:pt x="149352" y="0"/>
                  </a:moveTo>
                  <a:lnTo>
                    <a:pt x="0" y="0"/>
                  </a:lnTo>
                  <a:lnTo>
                    <a:pt x="0" y="405384"/>
                  </a:lnTo>
                  <a:lnTo>
                    <a:pt x="149352" y="405384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490472" y="4927092"/>
              <a:ext cx="149860" cy="242570"/>
            </a:xfrm>
            <a:custGeom>
              <a:avLst/>
              <a:gdLst/>
              <a:ahLst/>
              <a:cxnLst/>
              <a:rect l="l" t="t" r="r" b="b"/>
              <a:pathLst>
                <a:path w="149860" h="242570">
                  <a:moveTo>
                    <a:pt x="149352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149352" y="242315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758696" y="4076700"/>
              <a:ext cx="151130" cy="445134"/>
            </a:xfrm>
            <a:custGeom>
              <a:avLst/>
              <a:gdLst/>
              <a:ahLst/>
              <a:cxnLst/>
              <a:rect l="l" t="t" r="r" b="b"/>
              <a:pathLst>
                <a:path w="151130" h="445135">
                  <a:moveTo>
                    <a:pt x="150875" y="0"/>
                  </a:moveTo>
                  <a:lnTo>
                    <a:pt x="0" y="0"/>
                  </a:lnTo>
                  <a:lnTo>
                    <a:pt x="0" y="445007"/>
                  </a:lnTo>
                  <a:lnTo>
                    <a:pt x="150875" y="44500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758696" y="3904488"/>
              <a:ext cx="151130" cy="172720"/>
            </a:xfrm>
            <a:custGeom>
              <a:avLst/>
              <a:gdLst/>
              <a:ahLst/>
              <a:cxnLst/>
              <a:rect l="l" t="t" r="r" b="b"/>
              <a:pathLst>
                <a:path w="151130" h="172720">
                  <a:moveTo>
                    <a:pt x="150875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150875" y="172212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758696" y="4521707"/>
              <a:ext cx="151130" cy="486409"/>
            </a:xfrm>
            <a:custGeom>
              <a:avLst/>
              <a:gdLst/>
              <a:ahLst/>
              <a:cxnLst/>
              <a:rect l="l" t="t" r="r" b="b"/>
              <a:pathLst>
                <a:path w="151130" h="486410">
                  <a:moveTo>
                    <a:pt x="150876" y="0"/>
                  </a:moveTo>
                  <a:lnTo>
                    <a:pt x="0" y="0"/>
                  </a:lnTo>
                  <a:lnTo>
                    <a:pt x="0" y="486156"/>
                  </a:lnTo>
                  <a:lnTo>
                    <a:pt x="150876" y="486156"/>
                  </a:lnTo>
                  <a:lnTo>
                    <a:pt x="150876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758696" y="5007864"/>
              <a:ext cx="151130" cy="378460"/>
            </a:xfrm>
            <a:custGeom>
              <a:avLst/>
              <a:gdLst/>
              <a:ahLst/>
              <a:cxnLst/>
              <a:rect l="l" t="t" r="r" b="b"/>
              <a:pathLst>
                <a:path w="151130" h="378460">
                  <a:moveTo>
                    <a:pt x="150876" y="0"/>
                  </a:moveTo>
                  <a:lnTo>
                    <a:pt x="0" y="0"/>
                  </a:lnTo>
                  <a:lnTo>
                    <a:pt x="0" y="377952"/>
                  </a:lnTo>
                  <a:lnTo>
                    <a:pt x="150876" y="377952"/>
                  </a:lnTo>
                  <a:lnTo>
                    <a:pt x="15087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028444" y="4367783"/>
              <a:ext cx="149860" cy="154305"/>
            </a:xfrm>
            <a:custGeom>
              <a:avLst/>
              <a:gdLst/>
              <a:ahLst/>
              <a:cxnLst/>
              <a:rect l="l" t="t" r="r" b="b"/>
              <a:pathLst>
                <a:path w="149860" h="154304">
                  <a:moveTo>
                    <a:pt x="149351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149351" y="1539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028444" y="4215383"/>
              <a:ext cx="149860" cy="152400"/>
            </a:xfrm>
            <a:custGeom>
              <a:avLst/>
              <a:gdLst/>
              <a:ahLst/>
              <a:cxnLst/>
              <a:rect l="l" t="t" r="r" b="b"/>
              <a:pathLst>
                <a:path w="149860" h="152400">
                  <a:moveTo>
                    <a:pt x="149351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149351" y="15240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028444" y="4521707"/>
              <a:ext cx="149860" cy="460375"/>
            </a:xfrm>
            <a:custGeom>
              <a:avLst/>
              <a:gdLst/>
              <a:ahLst/>
              <a:cxnLst/>
              <a:rect l="l" t="t" r="r" b="b"/>
              <a:pathLst>
                <a:path w="149860" h="460375">
                  <a:moveTo>
                    <a:pt x="149351" y="0"/>
                  </a:moveTo>
                  <a:lnTo>
                    <a:pt x="0" y="0"/>
                  </a:lnTo>
                  <a:lnTo>
                    <a:pt x="0" y="460248"/>
                  </a:lnTo>
                  <a:lnTo>
                    <a:pt x="149351" y="46024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028444" y="4981955"/>
              <a:ext cx="149860" cy="169545"/>
            </a:xfrm>
            <a:custGeom>
              <a:avLst/>
              <a:gdLst/>
              <a:ahLst/>
              <a:cxnLst/>
              <a:rect l="l" t="t" r="r" b="b"/>
              <a:pathLst>
                <a:path w="149860" h="169545">
                  <a:moveTo>
                    <a:pt x="149351" y="0"/>
                  </a:moveTo>
                  <a:lnTo>
                    <a:pt x="0" y="0"/>
                  </a:lnTo>
                  <a:lnTo>
                    <a:pt x="0" y="169164"/>
                  </a:lnTo>
                  <a:lnTo>
                    <a:pt x="149351" y="16916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298192" y="4331207"/>
              <a:ext cx="149860" cy="190500"/>
            </a:xfrm>
            <a:custGeom>
              <a:avLst/>
              <a:gdLst/>
              <a:ahLst/>
              <a:cxnLst/>
              <a:rect l="l" t="t" r="r" b="b"/>
              <a:pathLst>
                <a:path w="149860" h="190500">
                  <a:moveTo>
                    <a:pt x="149351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49351" y="19050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298192" y="4187951"/>
              <a:ext cx="149860" cy="143510"/>
            </a:xfrm>
            <a:custGeom>
              <a:avLst/>
              <a:gdLst/>
              <a:ahLst/>
              <a:cxnLst/>
              <a:rect l="l" t="t" r="r" b="b"/>
              <a:pathLst>
                <a:path w="149860" h="143510">
                  <a:moveTo>
                    <a:pt x="149351" y="0"/>
                  </a:moveTo>
                  <a:lnTo>
                    <a:pt x="0" y="0"/>
                  </a:lnTo>
                  <a:lnTo>
                    <a:pt x="0" y="143256"/>
                  </a:lnTo>
                  <a:lnTo>
                    <a:pt x="149351" y="14325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298192" y="4521707"/>
              <a:ext cx="149860" cy="504825"/>
            </a:xfrm>
            <a:custGeom>
              <a:avLst/>
              <a:gdLst/>
              <a:ahLst/>
              <a:cxnLst/>
              <a:rect l="l" t="t" r="r" b="b"/>
              <a:pathLst>
                <a:path w="149860" h="504825">
                  <a:moveTo>
                    <a:pt x="149351" y="0"/>
                  </a:moveTo>
                  <a:lnTo>
                    <a:pt x="0" y="0"/>
                  </a:lnTo>
                  <a:lnTo>
                    <a:pt x="0" y="504444"/>
                  </a:lnTo>
                  <a:lnTo>
                    <a:pt x="149351" y="50444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298192" y="5026151"/>
              <a:ext cx="149860" cy="177165"/>
            </a:xfrm>
            <a:custGeom>
              <a:avLst/>
              <a:gdLst/>
              <a:ahLst/>
              <a:cxnLst/>
              <a:rect l="l" t="t" r="r" b="b"/>
              <a:pathLst>
                <a:path w="149860" h="177164">
                  <a:moveTo>
                    <a:pt x="149351" y="0"/>
                  </a:moveTo>
                  <a:lnTo>
                    <a:pt x="0" y="0"/>
                  </a:lnTo>
                  <a:lnTo>
                    <a:pt x="0" y="176784"/>
                  </a:lnTo>
                  <a:lnTo>
                    <a:pt x="149351" y="17678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2566416" y="4308348"/>
              <a:ext cx="151130" cy="213360"/>
            </a:xfrm>
            <a:custGeom>
              <a:avLst/>
              <a:gdLst/>
              <a:ahLst/>
              <a:cxnLst/>
              <a:rect l="l" t="t" r="r" b="b"/>
              <a:pathLst>
                <a:path w="151130" h="213360">
                  <a:moveTo>
                    <a:pt x="150875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50875" y="213359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2566416" y="4174235"/>
              <a:ext cx="151130" cy="134620"/>
            </a:xfrm>
            <a:custGeom>
              <a:avLst/>
              <a:gdLst/>
              <a:ahLst/>
              <a:cxnLst/>
              <a:rect l="l" t="t" r="r" b="b"/>
              <a:pathLst>
                <a:path w="151130" h="134620">
                  <a:moveTo>
                    <a:pt x="150875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150875" y="134112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2566416" y="4521707"/>
              <a:ext cx="151130" cy="535305"/>
            </a:xfrm>
            <a:custGeom>
              <a:avLst/>
              <a:gdLst/>
              <a:ahLst/>
              <a:cxnLst/>
              <a:rect l="l" t="t" r="r" b="b"/>
              <a:pathLst>
                <a:path w="151130" h="535304">
                  <a:moveTo>
                    <a:pt x="150875" y="0"/>
                  </a:moveTo>
                  <a:lnTo>
                    <a:pt x="0" y="0"/>
                  </a:lnTo>
                  <a:lnTo>
                    <a:pt x="0" y="534924"/>
                  </a:lnTo>
                  <a:lnTo>
                    <a:pt x="150875" y="53492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2566416" y="5056632"/>
              <a:ext cx="151130" cy="182880"/>
            </a:xfrm>
            <a:custGeom>
              <a:avLst/>
              <a:gdLst/>
              <a:ahLst/>
              <a:cxnLst/>
              <a:rect l="l" t="t" r="r" b="b"/>
              <a:pathLst>
                <a:path w="151130" h="182879">
                  <a:moveTo>
                    <a:pt x="150875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150875" y="182880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2836164" y="4276344"/>
              <a:ext cx="149860" cy="245745"/>
            </a:xfrm>
            <a:custGeom>
              <a:avLst/>
              <a:gdLst/>
              <a:ahLst/>
              <a:cxnLst/>
              <a:rect l="l" t="t" r="r" b="b"/>
              <a:pathLst>
                <a:path w="149860" h="245745">
                  <a:moveTo>
                    <a:pt x="149351" y="0"/>
                  </a:moveTo>
                  <a:lnTo>
                    <a:pt x="0" y="0"/>
                  </a:lnTo>
                  <a:lnTo>
                    <a:pt x="0" y="245363"/>
                  </a:lnTo>
                  <a:lnTo>
                    <a:pt x="149351" y="24536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2836164" y="4134611"/>
              <a:ext cx="149860" cy="142240"/>
            </a:xfrm>
            <a:custGeom>
              <a:avLst/>
              <a:gdLst/>
              <a:ahLst/>
              <a:cxnLst/>
              <a:rect l="l" t="t" r="r" b="b"/>
              <a:pathLst>
                <a:path w="149860" h="142239">
                  <a:moveTo>
                    <a:pt x="149351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149351" y="14173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2836164" y="4521707"/>
              <a:ext cx="149860" cy="518159"/>
            </a:xfrm>
            <a:custGeom>
              <a:avLst/>
              <a:gdLst/>
              <a:ahLst/>
              <a:cxnLst/>
              <a:rect l="l" t="t" r="r" b="b"/>
              <a:pathLst>
                <a:path w="149860" h="518160">
                  <a:moveTo>
                    <a:pt x="149352" y="0"/>
                  </a:moveTo>
                  <a:lnTo>
                    <a:pt x="0" y="0"/>
                  </a:lnTo>
                  <a:lnTo>
                    <a:pt x="0" y="518160"/>
                  </a:lnTo>
                  <a:lnTo>
                    <a:pt x="149352" y="518160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2836164" y="5039867"/>
              <a:ext cx="149860" cy="200025"/>
            </a:xfrm>
            <a:custGeom>
              <a:avLst/>
              <a:gdLst/>
              <a:ahLst/>
              <a:cxnLst/>
              <a:rect l="l" t="t" r="r" b="b"/>
              <a:pathLst>
                <a:path w="149860" h="200025">
                  <a:moveTo>
                    <a:pt x="149352" y="0"/>
                  </a:moveTo>
                  <a:lnTo>
                    <a:pt x="0" y="0"/>
                  </a:lnTo>
                  <a:lnTo>
                    <a:pt x="0" y="199643"/>
                  </a:lnTo>
                  <a:lnTo>
                    <a:pt x="149352" y="199643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105911" y="4230623"/>
              <a:ext cx="149860" cy="291465"/>
            </a:xfrm>
            <a:custGeom>
              <a:avLst/>
              <a:gdLst/>
              <a:ahLst/>
              <a:cxnLst/>
              <a:rect l="l" t="t" r="r" b="b"/>
              <a:pathLst>
                <a:path w="149860" h="291464">
                  <a:moveTo>
                    <a:pt x="149351" y="0"/>
                  </a:moveTo>
                  <a:lnTo>
                    <a:pt x="0" y="0"/>
                  </a:lnTo>
                  <a:lnTo>
                    <a:pt x="0" y="291083"/>
                  </a:lnTo>
                  <a:lnTo>
                    <a:pt x="149351" y="29108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3105911" y="4108703"/>
              <a:ext cx="149860" cy="121920"/>
            </a:xfrm>
            <a:custGeom>
              <a:avLst/>
              <a:gdLst/>
              <a:ahLst/>
              <a:cxnLst/>
              <a:rect l="l" t="t" r="r" b="b"/>
              <a:pathLst>
                <a:path w="149860" h="121920">
                  <a:moveTo>
                    <a:pt x="149351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149351" y="12192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3105911" y="4521707"/>
              <a:ext cx="149860" cy="360045"/>
            </a:xfrm>
            <a:custGeom>
              <a:avLst/>
              <a:gdLst/>
              <a:ahLst/>
              <a:cxnLst/>
              <a:rect l="l" t="t" r="r" b="b"/>
              <a:pathLst>
                <a:path w="149860" h="360045">
                  <a:moveTo>
                    <a:pt x="149351" y="0"/>
                  </a:moveTo>
                  <a:lnTo>
                    <a:pt x="0" y="0"/>
                  </a:lnTo>
                  <a:lnTo>
                    <a:pt x="0" y="359664"/>
                  </a:lnTo>
                  <a:lnTo>
                    <a:pt x="149351" y="35966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3105911" y="4881372"/>
              <a:ext cx="149860" cy="242570"/>
            </a:xfrm>
            <a:custGeom>
              <a:avLst/>
              <a:gdLst/>
              <a:ahLst/>
              <a:cxnLst/>
              <a:rect l="l" t="t" r="r" b="b"/>
              <a:pathLst>
                <a:path w="149860" h="242570">
                  <a:moveTo>
                    <a:pt x="149351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149351" y="24231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374136" y="4306823"/>
              <a:ext cx="151130" cy="215265"/>
            </a:xfrm>
            <a:custGeom>
              <a:avLst/>
              <a:gdLst/>
              <a:ahLst/>
              <a:cxnLst/>
              <a:rect l="l" t="t" r="r" b="b"/>
              <a:pathLst>
                <a:path w="151129" h="215264">
                  <a:moveTo>
                    <a:pt x="150875" y="0"/>
                  </a:moveTo>
                  <a:lnTo>
                    <a:pt x="0" y="0"/>
                  </a:lnTo>
                  <a:lnTo>
                    <a:pt x="0" y="214883"/>
                  </a:lnTo>
                  <a:lnTo>
                    <a:pt x="150875" y="21488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374136" y="4184904"/>
              <a:ext cx="151130" cy="121920"/>
            </a:xfrm>
            <a:custGeom>
              <a:avLst/>
              <a:gdLst/>
              <a:ahLst/>
              <a:cxnLst/>
              <a:rect l="l" t="t" r="r" b="b"/>
              <a:pathLst>
                <a:path w="151129" h="121920">
                  <a:moveTo>
                    <a:pt x="150875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150875" y="121920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3374136" y="4521707"/>
              <a:ext cx="151130" cy="384175"/>
            </a:xfrm>
            <a:custGeom>
              <a:avLst/>
              <a:gdLst/>
              <a:ahLst/>
              <a:cxnLst/>
              <a:rect l="l" t="t" r="r" b="b"/>
              <a:pathLst>
                <a:path w="151129" h="384175">
                  <a:moveTo>
                    <a:pt x="150875" y="0"/>
                  </a:moveTo>
                  <a:lnTo>
                    <a:pt x="0" y="0"/>
                  </a:lnTo>
                  <a:lnTo>
                    <a:pt x="0" y="384048"/>
                  </a:lnTo>
                  <a:lnTo>
                    <a:pt x="150875" y="38404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3374136" y="4905755"/>
              <a:ext cx="151130" cy="70485"/>
            </a:xfrm>
            <a:custGeom>
              <a:avLst/>
              <a:gdLst/>
              <a:ahLst/>
              <a:cxnLst/>
              <a:rect l="l" t="t" r="r" b="b"/>
              <a:pathLst>
                <a:path w="151129" h="70485">
                  <a:moveTo>
                    <a:pt x="150875" y="0"/>
                  </a:moveTo>
                  <a:lnTo>
                    <a:pt x="0" y="0"/>
                  </a:lnTo>
                  <a:lnTo>
                    <a:pt x="0" y="70104"/>
                  </a:lnTo>
                  <a:lnTo>
                    <a:pt x="150875" y="7010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3643883" y="4160520"/>
              <a:ext cx="149860" cy="361315"/>
            </a:xfrm>
            <a:custGeom>
              <a:avLst/>
              <a:gdLst/>
              <a:ahLst/>
              <a:cxnLst/>
              <a:rect l="l" t="t" r="r" b="b"/>
              <a:pathLst>
                <a:path w="149860" h="361314">
                  <a:moveTo>
                    <a:pt x="149351" y="0"/>
                  </a:moveTo>
                  <a:lnTo>
                    <a:pt x="0" y="0"/>
                  </a:lnTo>
                  <a:lnTo>
                    <a:pt x="0" y="361187"/>
                  </a:lnTo>
                  <a:lnTo>
                    <a:pt x="149351" y="361187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643883" y="4029455"/>
              <a:ext cx="149860" cy="131445"/>
            </a:xfrm>
            <a:custGeom>
              <a:avLst/>
              <a:gdLst/>
              <a:ahLst/>
              <a:cxnLst/>
              <a:rect l="l" t="t" r="r" b="b"/>
              <a:pathLst>
                <a:path w="149860" h="131445">
                  <a:moveTo>
                    <a:pt x="149351" y="0"/>
                  </a:moveTo>
                  <a:lnTo>
                    <a:pt x="0" y="0"/>
                  </a:lnTo>
                  <a:lnTo>
                    <a:pt x="0" y="131064"/>
                  </a:lnTo>
                  <a:lnTo>
                    <a:pt x="149351" y="13106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3643883" y="4521707"/>
              <a:ext cx="149860" cy="274320"/>
            </a:xfrm>
            <a:custGeom>
              <a:avLst/>
              <a:gdLst/>
              <a:ahLst/>
              <a:cxnLst/>
              <a:rect l="l" t="t" r="r" b="b"/>
              <a:pathLst>
                <a:path w="149860" h="274320">
                  <a:moveTo>
                    <a:pt x="149351" y="0"/>
                  </a:moveTo>
                  <a:lnTo>
                    <a:pt x="0" y="0"/>
                  </a:lnTo>
                  <a:lnTo>
                    <a:pt x="0" y="274320"/>
                  </a:lnTo>
                  <a:lnTo>
                    <a:pt x="149351" y="27432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643883" y="4796027"/>
              <a:ext cx="149860" cy="111760"/>
            </a:xfrm>
            <a:custGeom>
              <a:avLst/>
              <a:gdLst/>
              <a:ahLst/>
              <a:cxnLst/>
              <a:rect l="l" t="t" r="r" b="b"/>
              <a:pathLst>
                <a:path w="149860" h="111760">
                  <a:moveTo>
                    <a:pt x="149351" y="0"/>
                  </a:moveTo>
                  <a:lnTo>
                    <a:pt x="0" y="0"/>
                  </a:lnTo>
                  <a:lnTo>
                    <a:pt x="0" y="111252"/>
                  </a:lnTo>
                  <a:lnTo>
                    <a:pt x="149351" y="11125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913631" y="4178807"/>
              <a:ext cx="149860" cy="342900"/>
            </a:xfrm>
            <a:custGeom>
              <a:avLst/>
              <a:gdLst/>
              <a:ahLst/>
              <a:cxnLst/>
              <a:rect l="l" t="t" r="r" b="b"/>
              <a:pathLst>
                <a:path w="149860" h="342900">
                  <a:moveTo>
                    <a:pt x="149351" y="0"/>
                  </a:moveTo>
                  <a:lnTo>
                    <a:pt x="0" y="0"/>
                  </a:lnTo>
                  <a:lnTo>
                    <a:pt x="0" y="342900"/>
                  </a:lnTo>
                  <a:lnTo>
                    <a:pt x="149351" y="34290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3913631" y="4064508"/>
              <a:ext cx="149860" cy="114300"/>
            </a:xfrm>
            <a:custGeom>
              <a:avLst/>
              <a:gdLst/>
              <a:ahLst/>
              <a:cxnLst/>
              <a:rect l="l" t="t" r="r" b="b"/>
              <a:pathLst>
                <a:path w="149860" h="114300">
                  <a:moveTo>
                    <a:pt x="149351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149351" y="11430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3913631" y="4521707"/>
              <a:ext cx="149860" cy="85725"/>
            </a:xfrm>
            <a:custGeom>
              <a:avLst/>
              <a:gdLst/>
              <a:ahLst/>
              <a:cxnLst/>
              <a:rect l="l" t="t" r="r" b="b"/>
              <a:pathLst>
                <a:path w="149860" h="85725">
                  <a:moveTo>
                    <a:pt x="149351" y="0"/>
                  </a:moveTo>
                  <a:lnTo>
                    <a:pt x="0" y="0"/>
                  </a:lnTo>
                  <a:lnTo>
                    <a:pt x="0" y="85344"/>
                  </a:lnTo>
                  <a:lnTo>
                    <a:pt x="149351" y="8534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3913631" y="4607051"/>
              <a:ext cx="149860" cy="79375"/>
            </a:xfrm>
            <a:custGeom>
              <a:avLst/>
              <a:gdLst/>
              <a:ahLst/>
              <a:cxnLst/>
              <a:rect l="l" t="t" r="r" b="b"/>
              <a:pathLst>
                <a:path w="149860" h="79375">
                  <a:moveTo>
                    <a:pt x="149351" y="0"/>
                  </a:moveTo>
                  <a:lnTo>
                    <a:pt x="0" y="0"/>
                  </a:lnTo>
                  <a:lnTo>
                    <a:pt x="0" y="79248"/>
                  </a:lnTo>
                  <a:lnTo>
                    <a:pt x="149351" y="7924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4183380" y="4241292"/>
              <a:ext cx="149860" cy="280670"/>
            </a:xfrm>
            <a:custGeom>
              <a:avLst/>
              <a:gdLst/>
              <a:ahLst/>
              <a:cxnLst/>
              <a:rect l="l" t="t" r="r" b="b"/>
              <a:pathLst>
                <a:path w="149860" h="280670">
                  <a:moveTo>
                    <a:pt x="149351" y="0"/>
                  </a:moveTo>
                  <a:lnTo>
                    <a:pt x="0" y="0"/>
                  </a:lnTo>
                  <a:lnTo>
                    <a:pt x="0" y="280416"/>
                  </a:lnTo>
                  <a:lnTo>
                    <a:pt x="149351" y="28041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4183380" y="4113275"/>
              <a:ext cx="149860" cy="128270"/>
            </a:xfrm>
            <a:custGeom>
              <a:avLst/>
              <a:gdLst/>
              <a:ahLst/>
              <a:cxnLst/>
              <a:rect l="l" t="t" r="r" b="b"/>
              <a:pathLst>
                <a:path w="149860" h="128270">
                  <a:moveTo>
                    <a:pt x="149351" y="0"/>
                  </a:moveTo>
                  <a:lnTo>
                    <a:pt x="0" y="0"/>
                  </a:lnTo>
                  <a:lnTo>
                    <a:pt x="0" y="128016"/>
                  </a:lnTo>
                  <a:lnTo>
                    <a:pt x="149351" y="12801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4183380" y="4521707"/>
              <a:ext cx="149860" cy="105410"/>
            </a:xfrm>
            <a:custGeom>
              <a:avLst/>
              <a:gdLst/>
              <a:ahLst/>
              <a:cxnLst/>
              <a:rect l="l" t="t" r="r" b="b"/>
              <a:pathLst>
                <a:path w="149860" h="105410">
                  <a:moveTo>
                    <a:pt x="149352" y="0"/>
                  </a:moveTo>
                  <a:lnTo>
                    <a:pt x="0" y="0"/>
                  </a:lnTo>
                  <a:lnTo>
                    <a:pt x="0" y="105156"/>
                  </a:lnTo>
                  <a:lnTo>
                    <a:pt x="149352" y="10515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682752" y="4477511"/>
              <a:ext cx="3649979" cy="180340"/>
            </a:xfrm>
            <a:custGeom>
              <a:avLst/>
              <a:gdLst/>
              <a:ahLst/>
              <a:cxnLst/>
              <a:rect l="l" t="t" r="r" b="b"/>
              <a:pathLst>
                <a:path w="3649979" h="180339">
                  <a:moveTo>
                    <a:pt x="149339" y="0"/>
                  </a:moveTo>
                  <a:lnTo>
                    <a:pt x="0" y="0"/>
                  </a:lnTo>
                  <a:lnTo>
                    <a:pt x="0" y="44196"/>
                  </a:lnTo>
                  <a:lnTo>
                    <a:pt x="149339" y="44196"/>
                  </a:lnTo>
                  <a:lnTo>
                    <a:pt x="149339" y="0"/>
                  </a:lnTo>
                  <a:close/>
                </a:path>
                <a:path w="3649979" h="180339">
                  <a:moveTo>
                    <a:pt x="3649980" y="149352"/>
                  </a:moveTo>
                  <a:lnTo>
                    <a:pt x="3500628" y="149352"/>
                  </a:lnTo>
                  <a:lnTo>
                    <a:pt x="3500628" y="179832"/>
                  </a:lnTo>
                  <a:lnTo>
                    <a:pt x="3649980" y="179832"/>
                  </a:lnTo>
                  <a:lnTo>
                    <a:pt x="3649980" y="149352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682752" y="4290060"/>
              <a:ext cx="149860" cy="187960"/>
            </a:xfrm>
            <a:custGeom>
              <a:avLst/>
              <a:gdLst/>
              <a:ahLst/>
              <a:cxnLst/>
              <a:rect l="l" t="t" r="r" b="b"/>
              <a:pathLst>
                <a:path w="149859" h="187960">
                  <a:moveTo>
                    <a:pt x="149351" y="0"/>
                  </a:moveTo>
                  <a:lnTo>
                    <a:pt x="0" y="0"/>
                  </a:lnTo>
                  <a:lnTo>
                    <a:pt x="0" y="187451"/>
                  </a:lnTo>
                  <a:lnTo>
                    <a:pt x="149351" y="18745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682752" y="4521707"/>
              <a:ext cx="149860" cy="273050"/>
            </a:xfrm>
            <a:custGeom>
              <a:avLst/>
              <a:gdLst/>
              <a:ahLst/>
              <a:cxnLst/>
              <a:rect l="l" t="t" r="r" b="b"/>
              <a:pathLst>
                <a:path w="149859" h="273050">
                  <a:moveTo>
                    <a:pt x="149351" y="0"/>
                  </a:moveTo>
                  <a:lnTo>
                    <a:pt x="0" y="0"/>
                  </a:lnTo>
                  <a:lnTo>
                    <a:pt x="0" y="272796"/>
                  </a:lnTo>
                  <a:lnTo>
                    <a:pt x="149351" y="27279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682752" y="4794504"/>
              <a:ext cx="149860" cy="68580"/>
            </a:xfrm>
            <a:custGeom>
              <a:avLst/>
              <a:gdLst/>
              <a:ahLst/>
              <a:cxnLst/>
              <a:rect l="l" t="t" r="r" b="b"/>
              <a:pathLst>
                <a:path w="149859" h="68579">
                  <a:moveTo>
                    <a:pt x="149351" y="0"/>
                  </a:moveTo>
                  <a:lnTo>
                    <a:pt x="0" y="0"/>
                  </a:lnTo>
                  <a:lnTo>
                    <a:pt x="0" y="68580"/>
                  </a:lnTo>
                  <a:lnTo>
                    <a:pt x="149351" y="6858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950976" y="4485132"/>
              <a:ext cx="149860" cy="36830"/>
            </a:xfrm>
            <a:custGeom>
              <a:avLst/>
              <a:gdLst/>
              <a:ahLst/>
              <a:cxnLst/>
              <a:rect l="l" t="t" r="r" b="b"/>
              <a:pathLst>
                <a:path w="149859" h="36829">
                  <a:moveTo>
                    <a:pt x="149352" y="0"/>
                  </a:moveTo>
                  <a:lnTo>
                    <a:pt x="0" y="0"/>
                  </a:lnTo>
                  <a:lnTo>
                    <a:pt x="0" y="36576"/>
                  </a:lnTo>
                  <a:lnTo>
                    <a:pt x="149352" y="36576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950976" y="4300727"/>
              <a:ext cx="149860" cy="184785"/>
            </a:xfrm>
            <a:custGeom>
              <a:avLst/>
              <a:gdLst/>
              <a:ahLst/>
              <a:cxnLst/>
              <a:rect l="l" t="t" r="r" b="b"/>
              <a:pathLst>
                <a:path w="149859" h="184785">
                  <a:moveTo>
                    <a:pt x="149352" y="0"/>
                  </a:moveTo>
                  <a:lnTo>
                    <a:pt x="0" y="0"/>
                  </a:lnTo>
                  <a:lnTo>
                    <a:pt x="0" y="184404"/>
                  </a:lnTo>
                  <a:lnTo>
                    <a:pt x="149352" y="184404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950976" y="4521707"/>
              <a:ext cx="149860" cy="294640"/>
            </a:xfrm>
            <a:custGeom>
              <a:avLst/>
              <a:gdLst/>
              <a:ahLst/>
              <a:cxnLst/>
              <a:rect l="l" t="t" r="r" b="b"/>
              <a:pathLst>
                <a:path w="149859" h="294639">
                  <a:moveTo>
                    <a:pt x="149352" y="0"/>
                  </a:moveTo>
                  <a:lnTo>
                    <a:pt x="0" y="0"/>
                  </a:lnTo>
                  <a:lnTo>
                    <a:pt x="0" y="294132"/>
                  </a:lnTo>
                  <a:lnTo>
                    <a:pt x="149352" y="294132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950976" y="4815839"/>
              <a:ext cx="149860" cy="9525"/>
            </a:xfrm>
            <a:custGeom>
              <a:avLst/>
              <a:gdLst/>
              <a:ahLst/>
              <a:cxnLst/>
              <a:rect l="l" t="t" r="r" b="b"/>
              <a:pathLst>
                <a:path w="149859" h="9525">
                  <a:moveTo>
                    <a:pt x="149352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149352" y="9143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4451604" y="4372355"/>
              <a:ext cx="149860" cy="149860"/>
            </a:xfrm>
            <a:custGeom>
              <a:avLst/>
              <a:gdLst/>
              <a:ahLst/>
              <a:cxnLst/>
              <a:rect l="l" t="t" r="r" b="b"/>
              <a:pathLst>
                <a:path w="149860" h="149860">
                  <a:moveTo>
                    <a:pt x="149351" y="0"/>
                  </a:moveTo>
                  <a:lnTo>
                    <a:pt x="0" y="0"/>
                  </a:lnTo>
                  <a:lnTo>
                    <a:pt x="0" y="149352"/>
                  </a:lnTo>
                  <a:lnTo>
                    <a:pt x="149351" y="14935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4451604" y="4002024"/>
              <a:ext cx="149860" cy="370840"/>
            </a:xfrm>
            <a:custGeom>
              <a:avLst/>
              <a:gdLst/>
              <a:ahLst/>
              <a:cxnLst/>
              <a:rect l="l" t="t" r="r" b="b"/>
              <a:pathLst>
                <a:path w="149860" h="370839">
                  <a:moveTo>
                    <a:pt x="149351" y="0"/>
                  </a:moveTo>
                  <a:lnTo>
                    <a:pt x="0" y="0"/>
                  </a:lnTo>
                  <a:lnTo>
                    <a:pt x="0" y="370331"/>
                  </a:lnTo>
                  <a:lnTo>
                    <a:pt x="149351" y="37033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4451604" y="3886200"/>
              <a:ext cx="149860" cy="116205"/>
            </a:xfrm>
            <a:custGeom>
              <a:avLst/>
              <a:gdLst/>
              <a:ahLst/>
              <a:cxnLst/>
              <a:rect l="l" t="t" r="r" b="b"/>
              <a:pathLst>
                <a:path w="149860" h="116204">
                  <a:moveTo>
                    <a:pt x="149351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49351" y="1158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4451604" y="4521707"/>
              <a:ext cx="149860" cy="120650"/>
            </a:xfrm>
            <a:custGeom>
              <a:avLst/>
              <a:gdLst/>
              <a:ahLst/>
              <a:cxnLst/>
              <a:rect l="l" t="t" r="r" b="b"/>
              <a:pathLst>
                <a:path w="149860" h="120650">
                  <a:moveTo>
                    <a:pt x="149351" y="0"/>
                  </a:moveTo>
                  <a:lnTo>
                    <a:pt x="0" y="0"/>
                  </a:lnTo>
                  <a:lnTo>
                    <a:pt x="0" y="120395"/>
                  </a:lnTo>
                  <a:lnTo>
                    <a:pt x="149351" y="12039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4721351" y="4372355"/>
              <a:ext cx="149860" cy="149860"/>
            </a:xfrm>
            <a:custGeom>
              <a:avLst/>
              <a:gdLst/>
              <a:ahLst/>
              <a:cxnLst/>
              <a:rect l="l" t="t" r="r" b="b"/>
              <a:pathLst>
                <a:path w="149860" h="149860">
                  <a:moveTo>
                    <a:pt x="149351" y="0"/>
                  </a:moveTo>
                  <a:lnTo>
                    <a:pt x="0" y="0"/>
                  </a:lnTo>
                  <a:lnTo>
                    <a:pt x="0" y="149352"/>
                  </a:lnTo>
                  <a:lnTo>
                    <a:pt x="149351" y="14935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4721351" y="3965447"/>
              <a:ext cx="149860" cy="407034"/>
            </a:xfrm>
            <a:custGeom>
              <a:avLst/>
              <a:gdLst/>
              <a:ahLst/>
              <a:cxnLst/>
              <a:rect l="l" t="t" r="r" b="b"/>
              <a:pathLst>
                <a:path w="149860" h="407035">
                  <a:moveTo>
                    <a:pt x="149351" y="0"/>
                  </a:moveTo>
                  <a:lnTo>
                    <a:pt x="0" y="0"/>
                  </a:lnTo>
                  <a:lnTo>
                    <a:pt x="0" y="406907"/>
                  </a:lnTo>
                  <a:lnTo>
                    <a:pt x="149351" y="406907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4721351" y="3851147"/>
              <a:ext cx="149860" cy="114300"/>
            </a:xfrm>
            <a:custGeom>
              <a:avLst/>
              <a:gdLst/>
              <a:ahLst/>
              <a:cxnLst/>
              <a:rect l="l" t="t" r="r" b="b"/>
              <a:pathLst>
                <a:path w="149860" h="114300">
                  <a:moveTo>
                    <a:pt x="149351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149351" y="11430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4721351" y="4521707"/>
              <a:ext cx="149860" cy="44450"/>
            </a:xfrm>
            <a:custGeom>
              <a:avLst/>
              <a:gdLst/>
              <a:ahLst/>
              <a:cxnLst/>
              <a:rect l="l" t="t" r="r" b="b"/>
              <a:pathLst>
                <a:path w="149860" h="44450">
                  <a:moveTo>
                    <a:pt x="149351" y="0"/>
                  </a:moveTo>
                  <a:lnTo>
                    <a:pt x="0" y="0"/>
                  </a:lnTo>
                  <a:lnTo>
                    <a:pt x="0" y="44195"/>
                  </a:lnTo>
                  <a:lnTo>
                    <a:pt x="149351" y="4419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4991100" y="4279392"/>
              <a:ext cx="149860" cy="242570"/>
            </a:xfrm>
            <a:custGeom>
              <a:avLst/>
              <a:gdLst/>
              <a:ahLst/>
              <a:cxnLst/>
              <a:rect l="l" t="t" r="r" b="b"/>
              <a:pathLst>
                <a:path w="149860" h="242570">
                  <a:moveTo>
                    <a:pt x="149351" y="0"/>
                  </a:moveTo>
                  <a:lnTo>
                    <a:pt x="0" y="0"/>
                  </a:lnTo>
                  <a:lnTo>
                    <a:pt x="0" y="242315"/>
                  </a:lnTo>
                  <a:lnTo>
                    <a:pt x="149351" y="24231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4991100" y="4131563"/>
              <a:ext cx="149860" cy="147955"/>
            </a:xfrm>
            <a:custGeom>
              <a:avLst/>
              <a:gdLst/>
              <a:ahLst/>
              <a:cxnLst/>
              <a:rect l="l" t="t" r="r" b="b"/>
              <a:pathLst>
                <a:path w="149860" h="147954">
                  <a:moveTo>
                    <a:pt x="149351" y="0"/>
                  </a:moveTo>
                  <a:lnTo>
                    <a:pt x="0" y="0"/>
                  </a:lnTo>
                  <a:lnTo>
                    <a:pt x="0" y="147828"/>
                  </a:lnTo>
                  <a:lnTo>
                    <a:pt x="149351" y="14782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4991100" y="4070603"/>
              <a:ext cx="149860" cy="60960"/>
            </a:xfrm>
            <a:custGeom>
              <a:avLst/>
              <a:gdLst/>
              <a:ahLst/>
              <a:cxnLst/>
              <a:rect l="l" t="t" r="r" b="b"/>
              <a:pathLst>
                <a:path w="149860" h="60960">
                  <a:moveTo>
                    <a:pt x="149351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149351" y="6096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4991100" y="3951732"/>
              <a:ext cx="149860" cy="119380"/>
            </a:xfrm>
            <a:custGeom>
              <a:avLst/>
              <a:gdLst/>
              <a:ahLst/>
              <a:cxnLst/>
              <a:rect l="l" t="t" r="r" b="b"/>
              <a:pathLst>
                <a:path w="149860" h="119379">
                  <a:moveTo>
                    <a:pt x="149351" y="0"/>
                  </a:moveTo>
                  <a:lnTo>
                    <a:pt x="0" y="0"/>
                  </a:lnTo>
                  <a:lnTo>
                    <a:pt x="0" y="118871"/>
                  </a:lnTo>
                  <a:lnTo>
                    <a:pt x="149351" y="11887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5259324" y="4247388"/>
              <a:ext cx="149860" cy="274320"/>
            </a:xfrm>
            <a:custGeom>
              <a:avLst/>
              <a:gdLst/>
              <a:ahLst/>
              <a:cxnLst/>
              <a:rect l="l" t="t" r="r" b="b"/>
              <a:pathLst>
                <a:path w="149860" h="274320">
                  <a:moveTo>
                    <a:pt x="149351" y="0"/>
                  </a:moveTo>
                  <a:lnTo>
                    <a:pt x="0" y="0"/>
                  </a:lnTo>
                  <a:lnTo>
                    <a:pt x="0" y="274319"/>
                  </a:lnTo>
                  <a:lnTo>
                    <a:pt x="149351" y="27431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5259324" y="3866388"/>
              <a:ext cx="149860" cy="381000"/>
            </a:xfrm>
            <a:custGeom>
              <a:avLst/>
              <a:gdLst/>
              <a:ahLst/>
              <a:cxnLst/>
              <a:rect l="l" t="t" r="r" b="b"/>
              <a:pathLst>
                <a:path w="149860" h="381000">
                  <a:moveTo>
                    <a:pt x="149351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149351" y="38100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5259324" y="3674363"/>
              <a:ext cx="149860" cy="192405"/>
            </a:xfrm>
            <a:custGeom>
              <a:avLst/>
              <a:gdLst/>
              <a:ahLst/>
              <a:cxnLst/>
              <a:rect l="l" t="t" r="r" b="b"/>
              <a:pathLst>
                <a:path w="149860" h="192404">
                  <a:moveTo>
                    <a:pt x="149351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49351" y="1920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5259324" y="3529583"/>
              <a:ext cx="149860" cy="144780"/>
            </a:xfrm>
            <a:custGeom>
              <a:avLst/>
              <a:gdLst/>
              <a:ahLst/>
              <a:cxnLst/>
              <a:rect l="l" t="t" r="r" b="b"/>
              <a:pathLst>
                <a:path w="149860" h="144779">
                  <a:moveTo>
                    <a:pt x="149351" y="0"/>
                  </a:moveTo>
                  <a:lnTo>
                    <a:pt x="0" y="0"/>
                  </a:lnTo>
                  <a:lnTo>
                    <a:pt x="0" y="144779"/>
                  </a:lnTo>
                  <a:lnTo>
                    <a:pt x="149351" y="14477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5529072" y="4146804"/>
              <a:ext cx="149860" cy="375285"/>
            </a:xfrm>
            <a:custGeom>
              <a:avLst/>
              <a:gdLst/>
              <a:ahLst/>
              <a:cxnLst/>
              <a:rect l="l" t="t" r="r" b="b"/>
              <a:pathLst>
                <a:path w="149860" h="375285">
                  <a:moveTo>
                    <a:pt x="149351" y="0"/>
                  </a:moveTo>
                  <a:lnTo>
                    <a:pt x="0" y="0"/>
                  </a:lnTo>
                  <a:lnTo>
                    <a:pt x="0" y="374904"/>
                  </a:lnTo>
                  <a:lnTo>
                    <a:pt x="149351" y="37490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5529072" y="3781044"/>
              <a:ext cx="149860" cy="365760"/>
            </a:xfrm>
            <a:custGeom>
              <a:avLst/>
              <a:gdLst/>
              <a:ahLst/>
              <a:cxnLst/>
              <a:rect l="l" t="t" r="r" b="b"/>
              <a:pathLst>
                <a:path w="149860" h="365760">
                  <a:moveTo>
                    <a:pt x="149351" y="0"/>
                  </a:moveTo>
                  <a:lnTo>
                    <a:pt x="0" y="0"/>
                  </a:lnTo>
                  <a:lnTo>
                    <a:pt x="0" y="365759"/>
                  </a:lnTo>
                  <a:lnTo>
                    <a:pt x="149351" y="36575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5529072" y="3517391"/>
              <a:ext cx="149860" cy="264160"/>
            </a:xfrm>
            <a:custGeom>
              <a:avLst/>
              <a:gdLst/>
              <a:ahLst/>
              <a:cxnLst/>
              <a:rect l="l" t="t" r="r" b="b"/>
              <a:pathLst>
                <a:path w="149860" h="264160">
                  <a:moveTo>
                    <a:pt x="149351" y="0"/>
                  </a:moveTo>
                  <a:lnTo>
                    <a:pt x="0" y="0"/>
                  </a:lnTo>
                  <a:lnTo>
                    <a:pt x="0" y="263652"/>
                  </a:lnTo>
                  <a:lnTo>
                    <a:pt x="149351" y="26365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5529072" y="3345180"/>
              <a:ext cx="149860" cy="172720"/>
            </a:xfrm>
            <a:custGeom>
              <a:avLst/>
              <a:gdLst/>
              <a:ahLst/>
              <a:cxnLst/>
              <a:rect l="l" t="t" r="r" b="b"/>
              <a:pathLst>
                <a:path w="149860" h="172720">
                  <a:moveTo>
                    <a:pt x="149351" y="0"/>
                  </a:moveTo>
                  <a:lnTo>
                    <a:pt x="0" y="0"/>
                  </a:lnTo>
                  <a:lnTo>
                    <a:pt x="0" y="172212"/>
                  </a:lnTo>
                  <a:lnTo>
                    <a:pt x="149351" y="17221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5798819" y="4021836"/>
              <a:ext cx="149860" cy="500380"/>
            </a:xfrm>
            <a:custGeom>
              <a:avLst/>
              <a:gdLst/>
              <a:ahLst/>
              <a:cxnLst/>
              <a:rect l="l" t="t" r="r" b="b"/>
              <a:pathLst>
                <a:path w="149860" h="500379">
                  <a:moveTo>
                    <a:pt x="149351" y="0"/>
                  </a:moveTo>
                  <a:lnTo>
                    <a:pt x="0" y="0"/>
                  </a:lnTo>
                  <a:lnTo>
                    <a:pt x="0" y="499871"/>
                  </a:lnTo>
                  <a:lnTo>
                    <a:pt x="149351" y="49987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5798819" y="3448811"/>
              <a:ext cx="149860" cy="573405"/>
            </a:xfrm>
            <a:custGeom>
              <a:avLst/>
              <a:gdLst/>
              <a:ahLst/>
              <a:cxnLst/>
              <a:rect l="l" t="t" r="r" b="b"/>
              <a:pathLst>
                <a:path w="149860" h="573404">
                  <a:moveTo>
                    <a:pt x="149351" y="0"/>
                  </a:moveTo>
                  <a:lnTo>
                    <a:pt x="0" y="0"/>
                  </a:lnTo>
                  <a:lnTo>
                    <a:pt x="0" y="573024"/>
                  </a:lnTo>
                  <a:lnTo>
                    <a:pt x="149351" y="5730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798819" y="3086100"/>
              <a:ext cx="149860" cy="363220"/>
            </a:xfrm>
            <a:custGeom>
              <a:avLst/>
              <a:gdLst/>
              <a:ahLst/>
              <a:cxnLst/>
              <a:rect l="l" t="t" r="r" b="b"/>
              <a:pathLst>
                <a:path w="149860" h="363220">
                  <a:moveTo>
                    <a:pt x="149351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149351" y="36271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798819" y="2894075"/>
              <a:ext cx="149860" cy="192405"/>
            </a:xfrm>
            <a:custGeom>
              <a:avLst/>
              <a:gdLst/>
              <a:ahLst/>
              <a:cxnLst/>
              <a:rect l="l" t="t" r="r" b="b"/>
              <a:pathLst>
                <a:path w="149860" h="192405">
                  <a:moveTo>
                    <a:pt x="149351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49351" y="1920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6067043" y="3985260"/>
              <a:ext cx="151130" cy="536575"/>
            </a:xfrm>
            <a:custGeom>
              <a:avLst/>
              <a:gdLst/>
              <a:ahLst/>
              <a:cxnLst/>
              <a:rect l="l" t="t" r="r" b="b"/>
              <a:pathLst>
                <a:path w="151129" h="536575">
                  <a:moveTo>
                    <a:pt x="150875" y="0"/>
                  </a:moveTo>
                  <a:lnTo>
                    <a:pt x="0" y="0"/>
                  </a:lnTo>
                  <a:lnTo>
                    <a:pt x="0" y="536447"/>
                  </a:lnTo>
                  <a:lnTo>
                    <a:pt x="150875" y="53644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6067043" y="3358896"/>
              <a:ext cx="151130" cy="626745"/>
            </a:xfrm>
            <a:custGeom>
              <a:avLst/>
              <a:gdLst/>
              <a:ahLst/>
              <a:cxnLst/>
              <a:rect l="l" t="t" r="r" b="b"/>
              <a:pathLst>
                <a:path w="151129" h="626745">
                  <a:moveTo>
                    <a:pt x="150875" y="0"/>
                  </a:moveTo>
                  <a:lnTo>
                    <a:pt x="0" y="0"/>
                  </a:lnTo>
                  <a:lnTo>
                    <a:pt x="0" y="626363"/>
                  </a:lnTo>
                  <a:lnTo>
                    <a:pt x="150875" y="62636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6067043" y="2967227"/>
              <a:ext cx="151130" cy="391795"/>
            </a:xfrm>
            <a:custGeom>
              <a:avLst/>
              <a:gdLst/>
              <a:ahLst/>
              <a:cxnLst/>
              <a:rect l="l" t="t" r="r" b="b"/>
              <a:pathLst>
                <a:path w="151129" h="391795">
                  <a:moveTo>
                    <a:pt x="150875" y="0"/>
                  </a:moveTo>
                  <a:lnTo>
                    <a:pt x="0" y="0"/>
                  </a:lnTo>
                  <a:lnTo>
                    <a:pt x="0" y="391668"/>
                  </a:lnTo>
                  <a:lnTo>
                    <a:pt x="150875" y="39166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6067043" y="2756915"/>
              <a:ext cx="151130" cy="210820"/>
            </a:xfrm>
            <a:custGeom>
              <a:avLst/>
              <a:gdLst/>
              <a:ahLst/>
              <a:cxnLst/>
              <a:rect l="l" t="t" r="r" b="b"/>
              <a:pathLst>
                <a:path w="151129" h="210819">
                  <a:moveTo>
                    <a:pt x="150875" y="0"/>
                  </a:moveTo>
                  <a:lnTo>
                    <a:pt x="0" y="0"/>
                  </a:lnTo>
                  <a:lnTo>
                    <a:pt x="0" y="210312"/>
                  </a:lnTo>
                  <a:lnTo>
                    <a:pt x="150875" y="210312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6336792" y="3942588"/>
              <a:ext cx="149860" cy="579120"/>
            </a:xfrm>
            <a:custGeom>
              <a:avLst/>
              <a:gdLst/>
              <a:ahLst/>
              <a:cxnLst/>
              <a:rect l="l" t="t" r="r" b="b"/>
              <a:pathLst>
                <a:path w="149860" h="579120">
                  <a:moveTo>
                    <a:pt x="149352" y="0"/>
                  </a:moveTo>
                  <a:lnTo>
                    <a:pt x="0" y="0"/>
                  </a:lnTo>
                  <a:lnTo>
                    <a:pt x="0" y="579119"/>
                  </a:lnTo>
                  <a:lnTo>
                    <a:pt x="149352" y="579119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6336792" y="3406139"/>
              <a:ext cx="149860" cy="536575"/>
            </a:xfrm>
            <a:custGeom>
              <a:avLst/>
              <a:gdLst/>
              <a:ahLst/>
              <a:cxnLst/>
              <a:rect l="l" t="t" r="r" b="b"/>
              <a:pathLst>
                <a:path w="149860" h="536575">
                  <a:moveTo>
                    <a:pt x="149352" y="0"/>
                  </a:moveTo>
                  <a:lnTo>
                    <a:pt x="0" y="0"/>
                  </a:lnTo>
                  <a:lnTo>
                    <a:pt x="0" y="536448"/>
                  </a:lnTo>
                  <a:lnTo>
                    <a:pt x="149352" y="536448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6336792" y="3150108"/>
              <a:ext cx="149860" cy="256540"/>
            </a:xfrm>
            <a:custGeom>
              <a:avLst/>
              <a:gdLst/>
              <a:ahLst/>
              <a:cxnLst/>
              <a:rect l="l" t="t" r="r" b="b"/>
              <a:pathLst>
                <a:path w="149860" h="256539">
                  <a:moveTo>
                    <a:pt x="149352" y="0"/>
                  </a:moveTo>
                  <a:lnTo>
                    <a:pt x="0" y="0"/>
                  </a:lnTo>
                  <a:lnTo>
                    <a:pt x="0" y="256031"/>
                  </a:lnTo>
                  <a:lnTo>
                    <a:pt x="149352" y="256031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6336792" y="2927604"/>
              <a:ext cx="149860" cy="222885"/>
            </a:xfrm>
            <a:custGeom>
              <a:avLst/>
              <a:gdLst/>
              <a:ahLst/>
              <a:cxnLst/>
              <a:rect l="l" t="t" r="r" b="b"/>
              <a:pathLst>
                <a:path w="149860" h="222885">
                  <a:moveTo>
                    <a:pt x="149351" y="0"/>
                  </a:moveTo>
                  <a:lnTo>
                    <a:pt x="0" y="0"/>
                  </a:lnTo>
                  <a:lnTo>
                    <a:pt x="0" y="222503"/>
                  </a:lnTo>
                  <a:lnTo>
                    <a:pt x="149351" y="22250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3" name="object 93"/>
            <p:cNvSpPr/>
            <p:nvPr/>
          </p:nvSpPr>
          <p:spPr>
            <a:xfrm>
              <a:off x="6606539" y="3995927"/>
              <a:ext cx="149860" cy="525780"/>
            </a:xfrm>
            <a:custGeom>
              <a:avLst/>
              <a:gdLst/>
              <a:ahLst/>
              <a:cxnLst/>
              <a:rect l="l" t="t" r="r" b="b"/>
              <a:pathLst>
                <a:path w="149859" h="525779">
                  <a:moveTo>
                    <a:pt x="149351" y="0"/>
                  </a:moveTo>
                  <a:lnTo>
                    <a:pt x="0" y="0"/>
                  </a:lnTo>
                  <a:lnTo>
                    <a:pt x="0" y="525780"/>
                  </a:lnTo>
                  <a:lnTo>
                    <a:pt x="149351" y="52578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6606539" y="3264408"/>
              <a:ext cx="149860" cy="731520"/>
            </a:xfrm>
            <a:custGeom>
              <a:avLst/>
              <a:gdLst/>
              <a:ahLst/>
              <a:cxnLst/>
              <a:rect l="l" t="t" r="r" b="b"/>
              <a:pathLst>
                <a:path w="149859" h="731520">
                  <a:moveTo>
                    <a:pt x="149351" y="0"/>
                  </a:moveTo>
                  <a:lnTo>
                    <a:pt x="0" y="0"/>
                  </a:lnTo>
                  <a:lnTo>
                    <a:pt x="0" y="731519"/>
                  </a:lnTo>
                  <a:lnTo>
                    <a:pt x="149351" y="73151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6606539" y="3090672"/>
              <a:ext cx="149860" cy="173990"/>
            </a:xfrm>
            <a:custGeom>
              <a:avLst/>
              <a:gdLst/>
              <a:ahLst/>
              <a:cxnLst/>
              <a:rect l="l" t="t" r="r" b="b"/>
              <a:pathLst>
                <a:path w="149859" h="173989">
                  <a:moveTo>
                    <a:pt x="149351" y="0"/>
                  </a:moveTo>
                  <a:lnTo>
                    <a:pt x="0" y="0"/>
                  </a:lnTo>
                  <a:lnTo>
                    <a:pt x="0" y="173736"/>
                  </a:lnTo>
                  <a:lnTo>
                    <a:pt x="149351" y="17373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6606539" y="2868168"/>
              <a:ext cx="149860" cy="222885"/>
            </a:xfrm>
            <a:custGeom>
              <a:avLst/>
              <a:gdLst/>
              <a:ahLst/>
              <a:cxnLst/>
              <a:rect l="l" t="t" r="r" b="b"/>
              <a:pathLst>
                <a:path w="149859" h="222885">
                  <a:moveTo>
                    <a:pt x="149351" y="0"/>
                  </a:moveTo>
                  <a:lnTo>
                    <a:pt x="0" y="0"/>
                  </a:lnTo>
                  <a:lnTo>
                    <a:pt x="0" y="222503"/>
                  </a:lnTo>
                  <a:lnTo>
                    <a:pt x="149351" y="222503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6874763" y="4297679"/>
              <a:ext cx="151130" cy="224154"/>
            </a:xfrm>
            <a:custGeom>
              <a:avLst/>
              <a:gdLst/>
              <a:ahLst/>
              <a:cxnLst/>
              <a:rect l="l" t="t" r="r" b="b"/>
              <a:pathLst>
                <a:path w="151129" h="224154">
                  <a:moveTo>
                    <a:pt x="150875" y="0"/>
                  </a:moveTo>
                  <a:lnTo>
                    <a:pt x="0" y="0"/>
                  </a:lnTo>
                  <a:lnTo>
                    <a:pt x="0" y="224028"/>
                  </a:lnTo>
                  <a:lnTo>
                    <a:pt x="150875" y="224028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6874763" y="3694175"/>
              <a:ext cx="151130" cy="603885"/>
            </a:xfrm>
            <a:custGeom>
              <a:avLst/>
              <a:gdLst/>
              <a:ahLst/>
              <a:cxnLst/>
              <a:rect l="l" t="t" r="r" b="b"/>
              <a:pathLst>
                <a:path w="151129" h="603885">
                  <a:moveTo>
                    <a:pt x="150875" y="0"/>
                  </a:moveTo>
                  <a:lnTo>
                    <a:pt x="0" y="0"/>
                  </a:lnTo>
                  <a:lnTo>
                    <a:pt x="0" y="603504"/>
                  </a:lnTo>
                  <a:lnTo>
                    <a:pt x="150875" y="60350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6874763" y="3671316"/>
              <a:ext cx="151130" cy="22860"/>
            </a:xfrm>
            <a:custGeom>
              <a:avLst/>
              <a:gdLst/>
              <a:ahLst/>
              <a:cxnLst/>
              <a:rect l="l" t="t" r="r" b="b"/>
              <a:pathLst>
                <a:path w="151129" h="22860">
                  <a:moveTo>
                    <a:pt x="150875" y="0"/>
                  </a:moveTo>
                  <a:lnTo>
                    <a:pt x="0" y="0"/>
                  </a:lnTo>
                  <a:lnTo>
                    <a:pt x="0" y="22859"/>
                  </a:lnTo>
                  <a:lnTo>
                    <a:pt x="150875" y="22859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6874763" y="3457955"/>
              <a:ext cx="151130" cy="213360"/>
            </a:xfrm>
            <a:custGeom>
              <a:avLst/>
              <a:gdLst/>
              <a:ahLst/>
              <a:cxnLst/>
              <a:rect l="l" t="t" r="r" b="b"/>
              <a:pathLst>
                <a:path w="151129" h="213360">
                  <a:moveTo>
                    <a:pt x="150875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50875" y="213359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7144512" y="4235195"/>
              <a:ext cx="149860" cy="287020"/>
            </a:xfrm>
            <a:custGeom>
              <a:avLst/>
              <a:gdLst/>
              <a:ahLst/>
              <a:cxnLst/>
              <a:rect l="l" t="t" r="r" b="b"/>
              <a:pathLst>
                <a:path w="149859" h="287020">
                  <a:moveTo>
                    <a:pt x="149352" y="0"/>
                  </a:moveTo>
                  <a:lnTo>
                    <a:pt x="0" y="0"/>
                  </a:lnTo>
                  <a:lnTo>
                    <a:pt x="0" y="286511"/>
                  </a:lnTo>
                  <a:lnTo>
                    <a:pt x="149352" y="286511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7144512" y="3502152"/>
              <a:ext cx="149860" cy="733425"/>
            </a:xfrm>
            <a:custGeom>
              <a:avLst/>
              <a:gdLst/>
              <a:ahLst/>
              <a:cxnLst/>
              <a:rect l="l" t="t" r="r" b="b"/>
              <a:pathLst>
                <a:path w="149859" h="733425">
                  <a:moveTo>
                    <a:pt x="149352" y="0"/>
                  </a:moveTo>
                  <a:lnTo>
                    <a:pt x="0" y="0"/>
                  </a:lnTo>
                  <a:lnTo>
                    <a:pt x="0" y="733044"/>
                  </a:lnTo>
                  <a:lnTo>
                    <a:pt x="149352" y="733044"/>
                  </a:lnTo>
                  <a:lnTo>
                    <a:pt x="149352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7144512" y="3282695"/>
              <a:ext cx="149860" cy="219710"/>
            </a:xfrm>
            <a:custGeom>
              <a:avLst/>
              <a:gdLst/>
              <a:ahLst/>
              <a:cxnLst/>
              <a:rect l="l" t="t" r="r" b="b"/>
              <a:pathLst>
                <a:path w="149859" h="219710">
                  <a:moveTo>
                    <a:pt x="149351" y="0"/>
                  </a:moveTo>
                  <a:lnTo>
                    <a:pt x="0" y="0"/>
                  </a:lnTo>
                  <a:lnTo>
                    <a:pt x="0" y="219455"/>
                  </a:lnTo>
                  <a:lnTo>
                    <a:pt x="149351" y="21945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7144512" y="4521707"/>
              <a:ext cx="149860" cy="149860"/>
            </a:xfrm>
            <a:custGeom>
              <a:avLst/>
              <a:gdLst/>
              <a:ahLst/>
              <a:cxnLst/>
              <a:rect l="l" t="t" r="r" b="b"/>
              <a:pathLst>
                <a:path w="149859" h="149860">
                  <a:moveTo>
                    <a:pt x="149351" y="0"/>
                  </a:moveTo>
                  <a:lnTo>
                    <a:pt x="0" y="0"/>
                  </a:lnTo>
                  <a:lnTo>
                    <a:pt x="0" y="149351"/>
                  </a:lnTo>
                  <a:lnTo>
                    <a:pt x="149351" y="14935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7414260" y="4235195"/>
              <a:ext cx="149860" cy="287020"/>
            </a:xfrm>
            <a:custGeom>
              <a:avLst/>
              <a:gdLst/>
              <a:ahLst/>
              <a:cxnLst/>
              <a:rect l="l" t="t" r="r" b="b"/>
              <a:pathLst>
                <a:path w="149859" h="287020">
                  <a:moveTo>
                    <a:pt x="149351" y="0"/>
                  </a:moveTo>
                  <a:lnTo>
                    <a:pt x="0" y="0"/>
                  </a:lnTo>
                  <a:lnTo>
                    <a:pt x="0" y="286511"/>
                  </a:lnTo>
                  <a:lnTo>
                    <a:pt x="149351" y="28651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7414260" y="3450336"/>
              <a:ext cx="149860" cy="784860"/>
            </a:xfrm>
            <a:custGeom>
              <a:avLst/>
              <a:gdLst/>
              <a:ahLst/>
              <a:cxnLst/>
              <a:rect l="l" t="t" r="r" b="b"/>
              <a:pathLst>
                <a:path w="149859" h="784860">
                  <a:moveTo>
                    <a:pt x="149351" y="0"/>
                  </a:moveTo>
                  <a:lnTo>
                    <a:pt x="0" y="0"/>
                  </a:lnTo>
                  <a:lnTo>
                    <a:pt x="0" y="784859"/>
                  </a:lnTo>
                  <a:lnTo>
                    <a:pt x="149351" y="784859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7414260" y="3252216"/>
              <a:ext cx="149860" cy="198120"/>
            </a:xfrm>
            <a:custGeom>
              <a:avLst/>
              <a:gdLst/>
              <a:ahLst/>
              <a:cxnLst/>
              <a:rect l="l" t="t" r="r" b="b"/>
              <a:pathLst>
                <a:path w="149859" h="198120">
                  <a:moveTo>
                    <a:pt x="149351" y="0"/>
                  </a:moveTo>
                  <a:lnTo>
                    <a:pt x="0" y="0"/>
                  </a:lnTo>
                  <a:lnTo>
                    <a:pt x="0" y="198120"/>
                  </a:lnTo>
                  <a:lnTo>
                    <a:pt x="149351" y="19812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7414260" y="4521707"/>
              <a:ext cx="149860" cy="180340"/>
            </a:xfrm>
            <a:custGeom>
              <a:avLst/>
              <a:gdLst/>
              <a:ahLst/>
              <a:cxnLst/>
              <a:rect l="l" t="t" r="r" b="b"/>
              <a:pathLst>
                <a:path w="149859" h="180339">
                  <a:moveTo>
                    <a:pt x="149351" y="0"/>
                  </a:moveTo>
                  <a:lnTo>
                    <a:pt x="0" y="0"/>
                  </a:lnTo>
                  <a:lnTo>
                    <a:pt x="0" y="179832"/>
                  </a:lnTo>
                  <a:lnTo>
                    <a:pt x="149351" y="17983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7682483" y="4213860"/>
              <a:ext cx="151130" cy="307975"/>
            </a:xfrm>
            <a:custGeom>
              <a:avLst/>
              <a:gdLst/>
              <a:ahLst/>
              <a:cxnLst/>
              <a:rect l="l" t="t" r="r" b="b"/>
              <a:pathLst>
                <a:path w="151129" h="307975">
                  <a:moveTo>
                    <a:pt x="150875" y="0"/>
                  </a:moveTo>
                  <a:lnTo>
                    <a:pt x="0" y="0"/>
                  </a:lnTo>
                  <a:lnTo>
                    <a:pt x="0" y="307847"/>
                  </a:lnTo>
                  <a:lnTo>
                    <a:pt x="150875" y="307847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7682483" y="3396996"/>
              <a:ext cx="151130" cy="817244"/>
            </a:xfrm>
            <a:custGeom>
              <a:avLst/>
              <a:gdLst/>
              <a:ahLst/>
              <a:cxnLst/>
              <a:rect l="l" t="t" r="r" b="b"/>
              <a:pathLst>
                <a:path w="151129" h="817245">
                  <a:moveTo>
                    <a:pt x="150875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150875" y="816863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7682483" y="3204972"/>
              <a:ext cx="151130" cy="192405"/>
            </a:xfrm>
            <a:custGeom>
              <a:avLst/>
              <a:gdLst/>
              <a:ahLst/>
              <a:cxnLst/>
              <a:rect l="l" t="t" r="r" b="b"/>
              <a:pathLst>
                <a:path w="151129" h="192404">
                  <a:moveTo>
                    <a:pt x="150875" y="0"/>
                  </a:moveTo>
                  <a:lnTo>
                    <a:pt x="0" y="0"/>
                  </a:lnTo>
                  <a:lnTo>
                    <a:pt x="0" y="192024"/>
                  </a:lnTo>
                  <a:lnTo>
                    <a:pt x="150875" y="192024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7682483" y="4521707"/>
              <a:ext cx="151130" cy="106680"/>
            </a:xfrm>
            <a:custGeom>
              <a:avLst/>
              <a:gdLst/>
              <a:ahLst/>
              <a:cxnLst/>
              <a:rect l="l" t="t" r="r" b="b"/>
              <a:pathLst>
                <a:path w="151129" h="106679">
                  <a:moveTo>
                    <a:pt x="150875" y="0"/>
                  </a:moveTo>
                  <a:lnTo>
                    <a:pt x="0" y="0"/>
                  </a:lnTo>
                  <a:lnTo>
                    <a:pt x="0" y="106680"/>
                  </a:lnTo>
                  <a:lnTo>
                    <a:pt x="150875" y="106680"/>
                  </a:lnTo>
                  <a:lnTo>
                    <a:pt x="150875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7952231" y="4101083"/>
              <a:ext cx="149860" cy="421005"/>
            </a:xfrm>
            <a:custGeom>
              <a:avLst/>
              <a:gdLst/>
              <a:ahLst/>
              <a:cxnLst/>
              <a:rect l="l" t="t" r="r" b="b"/>
              <a:pathLst>
                <a:path w="149859" h="421004">
                  <a:moveTo>
                    <a:pt x="149351" y="0"/>
                  </a:moveTo>
                  <a:lnTo>
                    <a:pt x="0" y="0"/>
                  </a:lnTo>
                  <a:lnTo>
                    <a:pt x="0" y="420624"/>
                  </a:lnTo>
                  <a:lnTo>
                    <a:pt x="149351" y="42062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7952231" y="3249168"/>
              <a:ext cx="149860" cy="852169"/>
            </a:xfrm>
            <a:custGeom>
              <a:avLst/>
              <a:gdLst/>
              <a:ahLst/>
              <a:cxnLst/>
              <a:rect l="l" t="t" r="r" b="b"/>
              <a:pathLst>
                <a:path w="149859" h="852170">
                  <a:moveTo>
                    <a:pt x="149351" y="0"/>
                  </a:moveTo>
                  <a:lnTo>
                    <a:pt x="0" y="0"/>
                  </a:lnTo>
                  <a:lnTo>
                    <a:pt x="0" y="851916"/>
                  </a:lnTo>
                  <a:lnTo>
                    <a:pt x="149351" y="85191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7952231" y="3049523"/>
              <a:ext cx="149860" cy="200025"/>
            </a:xfrm>
            <a:custGeom>
              <a:avLst/>
              <a:gdLst/>
              <a:ahLst/>
              <a:cxnLst/>
              <a:rect l="l" t="t" r="r" b="b"/>
              <a:pathLst>
                <a:path w="149859" h="200025">
                  <a:moveTo>
                    <a:pt x="149351" y="0"/>
                  </a:moveTo>
                  <a:lnTo>
                    <a:pt x="0" y="0"/>
                  </a:lnTo>
                  <a:lnTo>
                    <a:pt x="0" y="199644"/>
                  </a:lnTo>
                  <a:lnTo>
                    <a:pt x="149351" y="199644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6" name="object 116"/>
            <p:cNvSpPr/>
            <p:nvPr/>
          </p:nvSpPr>
          <p:spPr>
            <a:xfrm>
              <a:off x="7952231" y="4521707"/>
              <a:ext cx="149860" cy="94615"/>
            </a:xfrm>
            <a:custGeom>
              <a:avLst/>
              <a:gdLst/>
              <a:ahLst/>
              <a:cxnLst/>
              <a:rect l="l" t="t" r="r" b="b"/>
              <a:pathLst>
                <a:path w="149859" h="94614">
                  <a:moveTo>
                    <a:pt x="149351" y="0"/>
                  </a:moveTo>
                  <a:lnTo>
                    <a:pt x="0" y="0"/>
                  </a:lnTo>
                  <a:lnTo>
                    <a:pt x="0" y="94488"/>
                  </a:lnTo>
                  <a:lnTo>
                    <a:pt x="149351" y="9448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7" name="object 117"/>
            <p:cNvSpPr/>
            <p:nvPr/>
          </p:nvSpPr>
          <p:spPr>
            <a:xfrm>
              <a:off x="8221979" y="4020311"/>
              <a:ext cx="149860" cy="501650"/>
            </a:xfrm>
            <a:custGeom>
              <a:avLst/>
              <a:gdLst/>
              <a:ahLst/>
              <a:cxnLst/>
              <a:rect l="l" t="t" r="r" b="b"/>
              <a:pathLst>
                <a:path w="149859" h="501650">
                  <a:moveTo>
                    <a:pt x="149351" y="0"/>
                  </a:moveTo>
                  <a:lnTo>
                    <a:pt x="0" y="0"/>
                  </a:lnTo>
                  <a:lnTo>
                    <a:pt x="0" y="501395"/>
                  </a:lnTo>
                  <a:lnTo>
                    <a:pt x="149351" y="501395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8" name="object 118"/>
            <p:cNvSpPr/>
            <p:nvPr/>
          </p:nvSpPr>
          <p:spPr>
            <a:xfrm>
              <a:off x="8221979" y="3250691"/>
              <a:ext cx="149860" cy="769620"/>
            </a:xfrm>
            <a:custGeom>
              <a:avLst/>
              <a:gdLst/>
              <a:ahLst/>
              <a:cxnLst/>
              <a:rect l="l" t="t" r="r" b="b"/>
              <a:pathLst>
                <a:path w="149859" h="769620">
                  <a:moveTo>
                    <a:pt x="149351" y="0"/>
                  </a:moveTo>
                  <a:lnTo>
                    <a:pt x="0" y="0"/>
                  </a:lnTo>
                  <a:lnTo>
                    <a:pt x="0" y="769620"/>
                  </a:lnTo>
                  <a:lnTo>
                    <a:pt x="149351" y="769620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9" name="object 119"/>
            <p:cNvSpPr/>
            <p:nvPr/>
          </p:nvSpPr>
          <p:spPr>
            <a:xfrm>
              <a:off x="8221979" y="3032759"/>
              <a:ext cx="149860" cy="218440"/>
            </a:xfrm>
            <a:custGeom>
              <a:avLst/>
              <a:gdLst/>
              <a:ahLst/>
              <a:cxnLst/>
              <a:rect l="l" t="t" r="r" b="b"/>
              <a:pathLst>
                <a:path w="149859" h="218439">
                  <a:moveTo>
                    <a:pt x="149351" y="0"/>
                  </a:moveTo>
                  <a:lnTo>
                    <a:pt x="0" y="0"/>
                  </a:lnTo>
                  <a:lnTo>
                    <a:pt x="0" y="217932"/>
                  </a:lnTo>
                  <a:lnTo>
                    <a:pt x="149351" y="217932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0" name="object 120"/>
            <p:cNvSpPr/>
            <p:nvPr/>
          </p:nvSpPr>
          <p:spPr>
            <a:xfrm>
              <a:off x="8221979" y="4521707"/>
              <a:ext cx="149860" cy="227329"/>
            </a:xfrm>
            <a:custGeom>
              <a:avLst/>
              <a:gdLst/>
              <a:ahLst/>
              <a:cxnLst/>
              <a:rect l="l" t="t" r="r" b="b"/>
              <a:pathLst>
                <a:path w="149859" h="227329">
                  <a:moveTo>
                    <a:pt x="149351" y="0"/>
                  </a:moveTo>
                  <a:lnTo>
                    <a:pt x="0" y="0"/>
                  </a:lnTo>
                  <a:lnTo>
                    <a:pt x="0" y="227076"/>
                  </a:lnTo>
                  <a:lnTo>
                    <a:pt x="149351" y="227076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1" name="object 121"/>
            <p:cNvSpPr/>
            <p:nvPr/>
          </p:nvSpPr>
          <p:spPr>
            <a:xfrm>
              <a:off x="576072" y="2514600"/>
              <a:ext cx="7854950" cy="3154680"/>
            </a:xfrm>
            <a:custGeom>
              <a:avLst/>
              <a:gdLst/>
              <a:ahLst/>
              <a:cxnLst/>
              <a:rect l="l" t="t" r="r" b="b"/>
              <a:pathLst>
                <a:path w="7854950" h="3154679">
                  <a:moveTo>
                    <a:pt x="45720" y="3154680"/>
                  </a:moveTo>
                  <a:lnTo>
                    <a:pt x="45720" y="0"/>
                  </a:lnTo>
                </a:path>
                <a:path w="7854950" h="3154679">
                  <a:moveTo>
                    <a:pt x="0" y="3154680"/>
                  </a:moveTo>
                  <a:lnTo>
                    <a:pt x="45720" y="3154680"/>
                  </a:lnTo>
                </a:path>
                <a:path w="7854950" h="3154679">
                  <a:moveTo>
                    <a:pt x="0" y="2868168"/>
                  </a:moveTo>
                  <a:lnTo>
                    <a:pt x="45720" y="2868168"/>
                  </a:lnTo>
                </a:path>
                <a:path w="7854950" h="3154679">
                  <a:moveTo>
                    <a:pt x="0" y="2580132"/>
                  </a:moveTo>
                  <a:lnTo>
                    <a:pt x="45720" y="2580132"/>
                  </a:lnTo>
                </a:path>
                <a:path w="7854950" h="3154679">
                  <a:moveTo>
                    <a:pt x="0" y="2293620"/>
                  </a:moveTo>
                  <a:lnTo>
                    <a:pt x="45720" y="2293620"/>
                  </a:lnTo>
                </a:path>
                <a:path w="7854950" h="3154679">
                  <a:moveTo>
                    <a:pt x="0" y="2007108"/>
                  </a:moveTo>
                  <a:lnTo>
                    <a:pt x="45720" y="2007108"/>
                  </a:lnTo>
                </a:path>
                <a:path w="7854950" h="3154679">
                  <a:moveTo>
                    <a:pt x="0" y="1720595"/>
                  </a:moveTo>
                  <a:lnTo>
                    <a:pt x="45720" y="1720595"/>
                  </a:lnTo>
                </a:path>
                <a:path w="7854950" h="3154679">
                  <a:moveTo>
                    <a:pt x="0" y="1434083"/>
                  </a:moveTo>
                  <a:lnTo>
                    <a:pt x="45720" y="1434083"/>
                  </a:lnTo>
                </a:path>
                <a:path w="7854950" h="3154679">
                  <a:moveTo>
                    <a:pt x="0" y="1147572"/>
                  </a:moveTo>
                  <a:lnTo>
                    <a:pt x="45720" y="1147572"/>
                  </a:lnTo>
                </a:path>
                <a:path w="7854950" h="3154679">
                  <a:moveTo>
                    <a:pt x="0" y="859536"/>
                  </a:moveTo>
                  <a:lnTo>
                    <a:pt x="45720" y="859536"/>
                  </a:lnTo>
                </a:path>
                <a:path w="7854950" h="3154679">
                  <a:moveTo>
                    <a:pt x="0" y="573024"/>
                  </a:moveTo>
                  <a:lnTo>
                    <a:pt x="45720" y="573024"/>
                  </a:lnTo>
                </a:path>
                <a:path w="7854950" h="3154679">
                  <a:moveTo>
                    <a:pt x="0" y="286512"/>
                  </a:moveTo>
                  <a:lnTo>
                    <a:pt x="45720" y="286512"/>
                  </a:lnTo>
                </a:path>
                <a:path w="7854950" h="3154679">
                  <a:moveTo>
                    <a:pt x="0" y="0"/>
                  </a:moveTo>
                  <a:lnTo>
                    <a:pt x="45720" y="0"/>
                  </a:lnTo>
                </a:path>
                <a:path w="7854950" h="3154679">
                  <a:moveTo>
                    <a:pt x="45720" y="2007108"/>
                  </a:moveTo>
                  <a:lnTo>
                    <a:pt x="7854696" y="200710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2" name="object 122"/>
            <p:cNvSpPr/>
            <p:nvPr/>
          </p:nvSpPr>
          <p:spPr>
            <a:xfrm>
              <a:off x="756666" y="4409694"/>
              <a:ext cx="7539355" cy="1170940"/>
            </a:xfrm>
            <a:custGeom>
              <a:avLst/>
              <a:gdLst/>
              <a:ahLst/>
              <a:cxnLst/>
              <a:rect l="l" t="t" r="r" b="b"/>
              <a:pathLst>
                <a:path w="7539355" h="1170939">
                  <a:moveTo>
                    <a:pt x="0" y="0"/>
                  </a:moveTo>
                  <a:lnTo>
                    <a:pt x="269747" y="24383"/>
                  </a:lnTo>
                  <a:lnTo>
                    <a:pt x="539496" y="161543"/>
                  </a:lnTo>
                  <a:lnTo>
                    <a:pt x="807720" y="286511"/>
                  </a:lnTo>
                  <a:lnTo>
                    <a:pt x="1077467" y="420623"/>
                  </a:lnTo>
                  <a:lnTo>
                    <a:pt x="1347216" y="495299"/>
                  </a:lnTo>
                  <a:lnTo>
                    <a:pt x="1615440" y="595883"/>
                  </a:lnTo>
                  <a:lnTo>
                    <a:pt x="1885188" y="798575"/>
                  </a:lnTo>
                  <a:lnTo>
                    <a:pt x="2154936" y="943355"/>
                  </a:lnTo>
                  <a:lnTo>
                    <a:pt x="2423160" y="1019555"/>
                  </a:lnTo>
                  <a:lnTo>
                    <a:pt x="2692908" y="1117091"/>
                  </a:lnTo>
                  <a:lnTo>
                    <a:pt x="2962656" y="1130807"/>
                  </a:lnTo>
                  <a:lnTo>
                    <a:pt x="3230880" y="1132331"/>
                  </a:lnTo>
                  <a:lnTo>
                    <a:pt x="3500628" y="1170431"/>
                  </a:lnTo>
                  <a:lnTo>
                    <a:pt x="3770376" y="1115567"/>
                  </a:lnTo>
                  <a:lnTo>
                    <a:pt x="4040124" y="1013459"/>
                  </a:lnTo>
                  <a:lnTo>
                    <a:pt x="4308348" y="996695"/>
                  </a:lnTo>
                  <a:lnTo>
                    <a:pt x="4578096" y="944879"/>
                  </a:lnTo>
                  <a:lnTo>
                    <a:pt x="4847844" y="900683"/>
                  </a:lnTo>
                  <a:lnTo>
                    <a:pt x="5116068" y="752855"/>
                  </a:lnTo>
                  <a:lnTo>
                    <a:pt x="5385816" y="624839"/>
                  </a:lnTo>
                  <a:lnTo>
                    <a:pt x="5655564" y="531875"/>
                  </a:lnTo>
                  <a:lnTo>
                    <a:pt x="5923788" y="505967"/>
                  </a:lnTo>
                  <a:lnTo>
                    <a:pt x="6193536" y="504443"/>
                  </a:lnTo>
                  <a:lnTo>
                    <a:pt x="6463284" y="659891"/>
                  </a:lnTo>
                  <a:lnTo>
                    <a:pt x="6731508" y="751331"/>
                  </a:lnTo>
                  <a:lnTo>
                    <a:pt x="7001256" y="824483"/>
                  </a:lnTo>
                  <a:lnTo>
                    <a:pt x="7271004" y="865631"/>
                  </a:lnTo>
                  <a:lnTo>
                    <a:pt x="7539228" y="957071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3" name="object 123"/>
          <p:cNvSpPr txBox="1"/>
          <p:nvPr/>
        </p:nvSpPr>
        <p:spPr>
          <a:xfrm>
            <a:off x="258267" y="2295144"/>
            <a:ext cx="247015" cy="346773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62865">
              <a:spcBef>
                <a:spcPts val="9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819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819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8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819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819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62865">
              <a:spcBef>
                <a:spcPts val="8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47955">
              <a:spcBef>
                <a:spcPts val="81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819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819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819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-30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8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662237" y="5709309"/>
            <a:ext cx="7736205" cy="585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9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7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8110219" y="5111241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prstClr val="black"/>
                </a:solidFill>
                <a:latin typeface="Arial"/>
                <a:cs typeface="Arial"/>
              </a:rPr>
              <a:t>-29</a:t>
            </a:r>
            <a:r>
              <a:rPr sz="1200" b="1" dirty="0">
                <a:solidFill>
                  <a:prstClr val="black"/>
                </a:solidFill>
                <a:latin typeface="Arial"/>
                <a:cs typeface="Arial"/>
              </a:rPr>
              <a:t>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26" name="object 126"/>
          <p:cNvGrpSpPr/>
          <p:nvPr/>
        </p:nvGrpSpPr>
        <p:grpSpPr>
          <a:xfrm>
            <a:off x="682751" y="2520695"/>
            <a:ext cx="215265" cy="1031875"/>
            <a:chOff x="682751" y="2520695"/>
            <a:chExt cx="215265" cy="1031875"/>
          </a:xfrm>
        </p:grpSpPr>
        <p:sp>
          <p:nvSpPr>
            <p:cNvPr id="127" name="object 127"/>
            <p:cNvSpPr/>
            <p:nvPr/>
          </p:nvSpPr>
          <p:spPr>
            <a:xfrm>
              <a:off x="682751" y="2926079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8" name="object 128"/>
            <p:cNvSpPr/>
            <p:nvPr/>
          </p:nvSpPr>
          <p:spPr>
            <a:xfrm>
              <a:off x="701801" y="253974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9" name="object 129"/>
            <p:cNvSpPr/>
            <p:nvPr/>
          </p:nvSpPr>
          <p:spPr>
            <a:xfrm>
              <a:off x="682751" y="2692907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0" name="object 130"/>
            <p:cNvSpPr/>
            <p:nvPr/>
          </p:nvSpPr>
          <p:spPr>
            <a:xfrm>
              <a:off x="682751" y="3159251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20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92C4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1" name="object 131"/>
            <p:cNvSpPr/>
            <p:nvPr/>
          </p:nvSpPr>
          <p:spPr>
            <a:xfrm>
              <a:off x="682751" y="3392423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20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935227" y="2387091"/>
            <a:ext cx="175006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Cari İşlemler Dengesi  Doğrudan Yatırımlar</a:t>
            </a:r>
            <a:r>
              <a:rPr sz="12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(net)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935227" y="3371215"/>
            <a:ext cx="13881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Net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Hata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</a:t>
            </a:r>
            <a:r>
              <a:rPr sz="1200" spc="-6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Noksan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935227" y="2853689"/>
            <a:ext cx="160972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Portföy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Yatırımları</a:t>
            </a:r>
            <a:r>
              <a:rPr sz="1200" spc="-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(net) 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Diğer Yatırımlar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(net)*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58292" y="6305499"/>
            <a:ext cx="87325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508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* Diğer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yatırımlar,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doğrudan yatırım,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portföy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yatırımları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ya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da rezerv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varlık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dışında kalan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tüm finansal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işlemleri içermektedir.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Efektif 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mevduatlar,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krediler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ticari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krediler ana</a:t>
            </a:r>
            <a:r>
              <a:rPr sz="1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kalemlerdir.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46907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671" y="701802"/>
            <a:ext cx="89973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Merkez </a:t>
            </a:r>
            <a:r>
              <a:rPr spc="-5" dirty="0"/>
              <a:t>Bankası net </a:t>
            </a:r>
            <a:r>
              <a:rPr dirty="0"/>
              <a:t>rezervleri 7,7 </a:t>
            </a:r>
            <a:r>
              <a:rPr spc="-5" dirty="0"/>
              <a:t>milyar dolara gerilemiştir; </a:t>
            </a:r>
            <a:r>
              <a:rPr spc="5" dirty="0"/>
              <a:t>Haziran</a:t>
            </a:r>
            <a:r>
              <a:rPr spc="15" dirty="0"/>
              <a:t> </a:t>
            </a:r>
            <a:r>
              <a:rPr spc="-5" dirty="0"/>
              <a:t>2002’den</a:t>
            </a:r>
          </a:p>
          <a:p>
            <a:pPr marL="12700">
              <a:lnSpc>
                <a:spcPct val="100000"/>
              </a:lnSpc>
            </a:pPr>
            <a:r>
              <a:rPr dirty="0"/>
              <a:t>bu yana en </a:t>
            </a:r>
            <a:r>
              <a:rPr spc="-5" dirty="0"/>
              <a:t>düşük</a:t>
            </a:r>
            <a:r>
              <a:rPr spc="-25" dirty="0"/>
              <a:t> </a:t>
            </a:r>
            <a:r>
              <a:rPr spc="-5" dirty="0"/>
              <a:t>düzeydir.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71" y="1250696"/>
            <a:ext cx="8564245" cy="1007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Haziran ayı itibarıyla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brüt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rezervler 101,9 milyar dolar, swaplar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dahil net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rezervler</a:t>
            </a:r>
            <a:r>
              <a:rPr spc="25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ise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-55,3 milyar dolar</a:t>
            </a:r>
            <a:r>
              <a:rPr spc="6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seviyesindedir.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477645">
              <a:spcBef>
                <a:spcPts val="148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Merkez Bankası rezervleri (milyar dolar) Ocak 2020 – Haziran</a:t>
            </a:r>
            <a:r>
              <a:rPr sz="1600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11123" y="2583179"/>
            <a:ext cx="7992109" cy="2769235"/>
            <a:chOff x="611123" y="2583179"/>
            <a:chExt cx="7992109" cy="2769235"/>
          </a:xfrm>
        </p:grpSpPr>
        <p:sp>
          <p:nvSpPr>
            <p:cNvPr id="6" name="object 6"/>
            <p:cNvSpPr/>
            <p:nvPr/>
          </p:nvSpPr>
          <p:spPr>
            <a:xfrm>
              <a:off x="694943" y="3105911"/>
              <a:ext cx="94615" cy="1414780"/>
            </a:xfrm>
            <a:custGeom>
              <a:avLst/>
              <a:gdLst/>
              <a:ahLst/>
              <a:cxnLst/>
              <a:rect l="l" t="t" r="r" b="b"/>
              <a:pathLst>
                <a:path w="94615" h="1414779">
                  <a:moveTo>
                    <a:pt x="94487" y="0"/>
                  </a:moveTo>
                  <a:lnTo>
                    <a:pt x="0" y="0"/>
                  </a:lnTo>
                  <a:lnTo>
                    <a:pt x="0" y="1414271"/>
                  </a:lnTo>
                  <a:lnTo>
                    <a:pt x="94487" y="1414271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89431" y="4008119"/>
              <a:ext cx="94615" cy="512445"/>
            </a:xfrm>
            <a:custGeom>
              <a:avLst/>
              <a:gdLst/>
              <a:ahLst/>
              <a:cxnLst/>
              <a:rect l="l" t="t" r="r" b="b"/>
              <a:pathLst>
                <a:path w="94615" h="512445">
                  <a:moveTo>
                    <a:pt x="94487" y="0"/>
                  </a:moveTo>
                  <a:lnTo>
                    <a:pt x="0" y="0"/>
                  </a:lnTo>
                  <a:lnTo>
                    <a:pt x="0" y="512063"/>
                  </a:lnTo>
                  <a:lnTo>
                    <a:pt x="94487" y="512063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11123" y="2587751"/>
              <a:ext cx="45720" cy="2760345"/>
            </a:xfrm>
            <a:custGeom>
              <a:avLst/>
              <a:gdLst/>
              <a:ahLst/>
              <a:cxnLst/>
              <a:rect l="l" t="t" r="r" b="b"/>
              <a:pathLst>
                <a:path w="45720" h="2760345">
                  <a:moveTo>
                    <a:pt x="45720" y="2759964"/>
                  </a:moveTo>
                  <a:lnTo>
                    <a:pt x="45720" y="0"/>
                  </a:lnTo>
                </a:path>
                <a:path w="45720" h="2760345">
                  <a:moveTo>
                    <a:pt x="0" y="2759964"/>
                  </a:moveTo>
                  <a:lnTo>
                    <a:pt x="45720" y="2759964"/>
                  </a:lnTo>
                </a:path>
                <a:path w="45720" h="2760345">
                  <a:moveTo>
                    <a:pt x="0" y="2484120"/>
                  </a:moveTo>
                  <a:lnTo>
                    <a:pt x="45720" y="2484120"/>
                  </a:lnTo>
                </a:path>
                <a:path w="45720" h="2760345">
                  <a:moveTo>
                    <a:pt x="0" y="2208276"/>
                  </a:moveTo>
                  <a:lnTo>
                    <a:pt x="45720" y="2208276"/>
                  </a:lnTo>
                </a:path>
                <a:path w="45720" h="2760345">
                  <a:moveTo>
                    <a:pt x="0" y="1932432"/>
                  </a:moveTo>
                  <a:lnTo>
                    <a:pt x="45720" y="1932432"/>
                  </a:lnTo>
                </a:path>
                <a:path w="45720" h="2760345">
                  <a:moveTo>
                    <a:pt x="0" y="1656588"/>
                  </a:moveTo>
                  <a:lnTo>
                    <a:pt x="45720" y="1656588"/>
                  </a:lnTo>
                </a:path>
                <a:path w="45720" h="2760345">
                  <a:moveTo>
                    <a:pt x="0" y="1380744"/>
                  </a:moveTo>
                  <a:lnTo>
                    <a:pt x="45720" y="1380744"/>
                  </a:lnTo>
                </a:path>
                <a:path w="45720" h="2760345">
                  <a:moveTo>
                    <a:pt x="0" y="1104900"/>
                  </a:moveTo>
                  <a:lnTo>
                    <a:pt x="45720" y="1104900"/>
                  </a:lnTo>
                </a:path>
                <a:path w="45720" h="2760345">
                  <a:moveTo>
                    <a:pt x="0" y="827532"/>
                  </a:moveTo>
                  <a:lnTo>
                    <a:pt x="45720" y="827532"/>
                  </a:lnTo>
                </a:path>
                <a:path w="45720" h="2760345">
                  <a:moveTo>
                    <a:pt x="0" y="551688"/>
                  </a:moveTo>
                  <a:lnTo>
                    <a:pt x="45720" y="551688"/>
                  </a:lnTo>
                </a:path>
                <a:path w="45720" h="2760345">
                  <a:moveTo>
                    <a:pt x="0" y="275844"/>
                  </a:moveTo>
                  <a:lnTo>
                    <a:pt x="45720" y="275844"/>
                  </a:lnTo>
                </a:path>
                <a:path w="45720" h="2760345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958595" y="3032759"/>
              <a:ext cx="94615" cy="1487805"/>
            </a:xfrm>
            <a:custGeom>
              <a:avLst/>
              <a:gdLst/>
              <a:ahLst/>
              <a:cxnLst/>
              <a:rect l="l" t="t" r="r" b="b"/>
              <a:pathLst>
                <a:path w="94615" h="1487804">
                  <a:moveTo>
                    <a:pt x="94487" y="0"/>
                  </a:moveTo>
                  <a:lnTo>
                    <a:pt x="0" y="0"/>
                  </a:lnTo>
                  <a:lnTo>
                    <a:pt x="0" y="1487423"/>
                  </a:lnTo>
                  <a:lnTo>
                    <a:pt x="94487" y="1487423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053083" y="3985259"/>
              <a:ext cx="94615" cy="535305"/>
            </a:xfrm>
            <a:custGeom>
              <a:avLst/>
              <a:gdLst/>
              <a:ahLst/>
              <a:cxnLst/>
              <a:rect l="l" t="t" r="r" b="b"/>
              <a:pathLst>
                <a:path w="94615" h="535304">
                  <a:moveTo>
                    <a:pt x="94487" y="0"/>
                  </a:moveTo>
                  <a:lnTo>
                    <a:pt x="0" y="0"/>
                  </a:lnTo>
                  <a:lnTo>
                    <a:pt x="0" y="534923"/>
                  </a:lnTo>
                  <a:lnTo>
                    <a:pt x="94487" y="534923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222247" y="3203447"/>
              <a:ext cx="94615" cy="1316990"/>
            </a:xfrm>
            <a:custGeom>
              <a:avLst/>
              <a:gdLst/>
              <a:ahLst/>
              <a:cxnLst/>
              <a:rect l="l" t="t" r="r" b="b"/>
              <a:pathLst>
                <a:path w="94615" h="1316989">
                  <a:moveTo>
                    <a:pt x="94488" y="0"/>
                  </a:moveTo>
                  <a:lnTo>
                    <a:pt x="0" y="0"/>
                  </a:lnTo>
                  <a:lnTo>
                    <a:pt x="0" y="1316735"/>
                  </a:lnTo>
                  <a:lnTo>
                    <a:pt x="94488" y="1316735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316736" y="4059935"/>
              <a:ext cx="94615" cy="460375"/>
            </a:xfrm>
            <a:custGeom>
              <a:avLst/>
              <a:gdLst/>
              <a:ahLst/>
              <a:cxnLst/>
              <a:rect l="l" t="t" r="r" b="b"/>
              <a:pathLst>
                <a:path w="94615" h="460375">
                  <a:moveTo>
                    <a:pt x="94487" y="0"/>
                  </a:moveTo>
                  <a:lnTo>
                    <a:pt x="0" y="0"/>
                  </a:lnTo>
                  <a:lnTo>
                    <a:pt x="0" y="460247"/>
                  </a:lnTo>
                  <a:lnTo>
                    <a:pt x="94487" y="460247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485899" y="3329939"/>
              <a:ext cx="94615" cy="1190625"/>
            </a:xfrm>
            <a:custGeom>
              <a:avLst/>
              <a:gdLst/>
              <a:ahLst/>
              <a:cxnLst/>
              <a:rect l="l" t="t" r="r" b="b"/>
              <a:pathLst>
                <a:path w="94615" h="1190625">
                  <a:moveTo>
                    <a:pt x="94487" y="0"/>
                  </a:moveTo>
                  <a:lnTo>
                    <a:pt x="0" y="0"/>
                  </a:lnTo>
                  <a:lnTo>
                    <a:pt x="0" y="1190244"/>
                  </a:lnTo>
                  <a:lnTo>
                    <a:pt x="94487" y="1190244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580387" y="4125467"/>
              <a:ext cx="94615" cy="394970"/>
            </a:xfrm>
            <a:custGeom>
              <a:avLst/>
              <a:gdLst/>
              <a:ahLst/>
              <a:cxnLst/>
              <a:rect l="l" t="t" r="r" b="b"/>
              <a:pathLst>
                <a:path w="94614" h="394970">
                  <a:moveTo>
                    <a:pt x="94487" y="0"/>
                  </a:moveTo>
                  <a:lnTo>
                    <a:pt x="0" y="0"/>
                  </a:lnTo>
                  <a:lnTo>
                    <a:pt x="0" y="394715"/>
                  </a:lnTo>
                  <a:lnTo>
                    <a:pt x="94487" y="394715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749551" y="3264407"/>
              <a:ext cx="94615" cy="1256030"/>
            </a:xfrm>
            <a:custGeom>
              <a:avLst/>
              <a:gdLst/>
              <a:ahLst/>
              <a:cxnLst/>
              <a:rect l="l" t="t" r="r" b="b"/>
              <a:pathLst>
                <a:path w="94614" h="1256029">
                  <a:moveTo>
                    <a:pt x="94487" y="0"/>
                  </a:moveTo>
                  <a:lnTo>
                    <a:pt x="0" y="0"/>
                  </a:lnTo>
                  <a:lnTo>
                    <a:pt x="0" y="1255775"/>
                  </a:lnTo>
                  <a:lnTo>
                    <a:pt x="94487" y="1255775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844040" y="4073651"/>
              <a:ext cx="94615" cy="447040"/>
            </a:xfrm>
            <a:custGeom>
              <a:avLst/>
              <a:gdLst/>
              <a:ahLst/>
              <a:cxnLst/>
              <a:rect l="l" t="t" r="r" b="b"/>
              <a:pathLst>
                <a:path w="94614" h="447039">
                  <a:moveTo>
                    <a:pt x="94487" y="0"/>
                  </a:moveTo>
                  <a:lnTo>
                    <a:pt x="0" y="0"/>
                  </a:lnTo>
                  <a:lnTo>
                    <a:pt x="0" y="446531"/>
                  </a:lnTo>
                  <a:lnTo>
                    <a:pt x="94487" y="446531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013204" y="3275075"/>
              <a:ext cx="94615" cy="1245235"/>
            </a:xfrm>
            <a:custGeom>
              <a:avLst/>
              <a:gdLst/>
              <a:ahLst/>
              <a:cxnLst/>
              <a:rect l="l" t="t" r="r" b="b"/>
              <a:pathLst>
                <a:path w="94614" h="1245235">
                  <a:moveTo>
                    <a:pt x="94487" y="0"/>
                  </a:moveTo>
                  <a:lnTo>
                    <a:pt x="0" y="0"/>
                  </a:lnTo>
                  <a:lnTo>
                    <a:pt x="0" y="1245108"/>
                  </a:lnTo>
                  <a:lnTo>
                    <a:pt x="94487" y="1245108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107691" y="4116323"/>
              <a:ext cx="94615" cy="403860"/>
            </a:xfrm>
            <a:custGeom>
              <a:avLst/>
              <a:gdLst/>
              <a:ahLst/>
              <a:cxnLst/>
              <a:rect l="l" t="t" r="r" b="b"/>
              <a:pathLst>
                <a:path w="94614" h="403860">
                  <a:moveTo>
                    <a:pt x="94487" y="0"/>
                  </a:moveTo>
                  <a:lnTo>
                    <a:pt x="0" y="0"/>
                  </a:lnTo>
                  <a:lnTo>
                    <a:pt x="0" y="403859"/>
                  </a:lnTo>
                  <a:lnTo>
                    <a:pt x="94487" y="403859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276856" y="3275075"/>
              <a:ext cx="94615" cy="1245235"/>
            </a:xfrm>
            <a:custGeom>
              <a:avLst/>
              <a:gdLst/>
              <a:ahLst/>
              <a:cxnLst/>
              <a:rect l="l" t="t" r="r" b="b"/>
              <a:pathLst>
                <a:path w="94614" h="1245235">
                  <a:moveTo>
                    <a:pt x="94487" y="0"/>
                  </a:moveTo>
                  <a:lnTo>
                    <a:pt x="0" y="0"/>
                  </a:lnTo>
                  <a:lnTo>
                    <a:pt x="0" y="1245108"/>
                  </a:lnTo>
                  <a:lnTo>
                    <a:pt x="94487" y="1245108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371344" y="4149851"/>
              <a:ext cx="94615" cy="370840"/>
            </a:xfrm>
            <a:custGeom>
              <a:avLst/>
              <a:gdLst/>
              <a:ahLst/>
              <a:cxnLst/>
              <a:rect l="l" t="t" r="r" b="b"/>
              <a:pathLst>
                <a:path w="94614" h="370839">
                  <a:moveTo>
                    <a:pt x="94487" y="0"/>
                  </a:moveTo>
                  <a:lnTo>
                    <a:pt x="0" y="0"/>
                  </a:lnTo>
                  <a:lnTo>
                    <a:pt x="0" y="370331"/>
                  </a:lnTo>
                  <a:lnTo>
                    <a:pt x="94487" y="370331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2540507" y="3352799"/>
              <a:ext cx="94615" cy="1167765"/>
            </a:xfrm>
            <a:custGeom>
              <a:avLst/>
              <a:gdLst/>
              <a:ahLst/>
              <a:cxnLst/>
              <a:rect l="l" t="t" r="r" b="b"/>
              <a:pathLst>
                <a:path w="94614" h="1167764">
                  <a:moveTo>
                    <a:pt x="94487" y="0"/>
                  </a:moveTo>
                  <a:lnTo>
                    <a:pt x="0" y="0"/>
                  </a:lnTo>
                  <a:lnTo>
                    <a:pt x="0" y="1167383"/>
                  </a:lnTo>
                  <a:lnTo>
                    <a:pt x="94487" y="1167383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634995" y="4197095"/>
              <a:ext cx="94615" cy="323215"/>
            </a:xfrm>
            <a:custGeom>
              <a:avLst/>
              <a:gdLst/>
              <a:ahLst/>
              <a:cxnLst/>
              <a:rect l="l" t="t" r="r" b="b"/>
              <a:pathLst>
                <a:path w="94614" h="323214">
                  <a:moveTo>
                    <a:pt x="94487" y="0"/>
                  </a:moveTo>
                  <a:lnTo>
                    <a:pt x="0" y="0"/>
                  </a:lnTo>
                  <a:lnTo>
                    <a:pt x="0" y="323087"/>
                  </a:lnTo>
                  <a:lnTo>
                    <a:pt x="94487" y="323087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804159" y="3368039"/>
              <a:ext cx="94615" cy="1152525"/>
            </a:xfrm>
            <a:custGeom>
              <a:avLst/>
              <a:gdLst/>
              <a:ahLst/>
              <a:cxnLst/>
              <a:rect l="l" t="t" r="r" b="b"/>
              <a:pathLst>
                <a:path w="94614" h="1152525">
                  <a:moveTo>
                    <a:pt x="94487" y="0"/>
                  </a:moveTo>
                  <a:lnTo>
                    <a:pt x="0" y="0"/>
                  </a:lnTo>
                  <a:lnTo>
                    <a:pt x="0" y="1152144"/>
                  </a:lnTo>
                  <a:lnTo>
                    <a:pt x="94487" y="1152144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2898647" y="4280915"/>
              <a:ext cx="94615" cy="239395"/>
            </a:xfrm>
            <a:custGeom>
              <a:avLst/>
              <a:gdLst/>
              <a:ahLst/>
              <a:cxnLst/>
              <a:rect l="l" t="t" r="r" b="b"/>
              <a:pathLst>
                <a:path w="94614" h="239395">
                  <a:moveTo>
                    <a:pt x="94487" y="0"/>
                  </a:moveTo>
                  <a:lnTo>
                    <a:pt x="0" y="0"/>
                  </a:lnTo>
                  <a:lnTo>
                    <a:pt x="0" y="239267"/>
                  </a:lnTo>
                  <a:lnTo>
                    <a:pt x="94487" y="239267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067812" y="3355847"/>
              <a:ext cx="94615" cy="1164590"/>
            </a:xfrm>
            <a:custGeom>
              <a:avLst/>
              <a:gdLst/>
              <a:ahLst/>
              <a:cxnLst/>
              <a:rect l="l" t="t" r="r" b="b"/>
              <a:pathLst>
                <a:path w="94614" h="1164589">
                  <a:moveTo>
                    <a:pt x="94487" y="0"/>
                  </a:moveTo>
                  <a:lnTo>
                    <a:pt x="0" y="0"/>
                  </a:lnTo>
                  <a:lnTo>
                    <a:pt x="0" y="1164335"/>
                  </a:lnTo>
                  <a:lnTo>
                    <a:pt x="94487" y="1164335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162300" y="4250435"/>
              <a:ext cx="94615" cy="269875"/>
            </a:xfrm>
            <a:custGeom>
              <a:avLst/>
              <a:gdLst/>
              <a:ahLst/>
              <a:cxnLst/>
              <a:rect l="l" t="t" r="r" b="b"/>
              <a:pathLst>
                <a:path w="94614" h="269875">
                  <a:moveTo>
                    <a:pt x="94487" y="0"/>
                  </a:moveTo>
                  <a:lnTo>
                    <a:pt x="0" y="0"/>
                  </a:lnTo>
                  <a:lnTo>
                    <a:pt x="0" y="269747"/>
                  </a:lnTo>
                  <a:lnTo>
                    <a:pt x="94487" y="269747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332988" y="3357371"/>
              <a:ext cx="93345" cy="1163320"/>
            </a:xfrm>
            <a:custGeom>
              <a:avLst/>
              <a:gdLst/>
              <a:ahLst/>
              <a:cxnLst/>
              <a:rect l="l" t="t" r="r" b="b"/>
              <a:pathLst>
                <a:path w="93345" h="1163320">
                  <a:moveTo>
                    <a:pt x="92963" y="0"/>
                  </a:moveTo>
                  <a:lnTo>
                    <a:pt x="0" y="0"/>
                  </a:lnTo>
                  <a:lnTo>
                    <a:pt x="0" y="1162811"/>
                  </a:lnTo>
                  <a:lnTo>
                    <a:pt x="92963" y="1162811"/>
                  </a:lnTo>
                  <a:lnTo>
                    <a:pt x="9296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425951" y="4334255"/>
              <a:ext cx="94615" cy="186055"/>
            </a:xfrm>
            <a:custGeom>
              <a:avLst/>
              <a:gdLst/>
              <a:ahLst/>
              <a:cxnLst/>
              <a:rect l="l" t="t" r="r" b="b"/>
              <a:pathLst>
                <a:path w="94614" h="186054">
                  <a:moveTo>
                    <a:pt x="94487" y="0"/>
                  </a:moveTo>
                  <a:lnTo>
                    <a:pt x="0" y="0"/>
                  </a:lnTo>
                  <a:lnTo>
                    <a:pt x="0" y="185928"/>
                  </a:lnTo>
                  <a:lnTo>
                    <a:pt x="94487" y="185928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3596640" y="3233927"/>
              <a:ext cx="93345" cy="1286510"/>
            </a:xfrm>
            <a:custGeom>
              <a:avLst/>
              <a:gdLst/>
              <a:ahLst/>
              <a:cxnLst/>
              <a:rect l="l" t="t" r="r" b="b"/>
              <a:pathLst>
                <a:path w="93345" h="1286510">
                  <a:moveTo>
                    <a:pt x="92963" y="0"/>
                  </a:moveTo>
                  <a:lnTo>
                    <a:pt x="0" y="0"/>
                  </a:lnTo>
                  <a:lnTo>
                    <a:pt x="0" y="1286256"/>
                  </a:lnTo>
                  <a:lnTo>
                    <a:pt x="92963" y="1286256"/>
                  </a:lnTo>
                  <a:lnTo>
                    <a:pt x="9296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689603" y="4340351"/>
              <a:ext cx="94615" cy="180340"/>
            </a:xfrm>
            <a:custGeom>
              <a:avLst/>
              <a:gdLst/>
              <a:ahLst/>
              <a:cxnLst/>
              <a:rect l="l" t="t" r="r" b="b"/>
              <a:pathLst>
                <a:path w="94614" h="180339">
                  <a:moveTo>
                    <a:pt x="94487" y="0"/>
                  </a:moveTo>
                  <a:lnTo>
                    <a:pt x="0" y="0"/>
                  </a:lnTo>
                  <a:lnTo>
                    <a:pt x="0" y="179831"/>
                  </a:lnTo>
                  <a:lnTo>
                    <a:pt x="94487" y="179831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3860291" y="3201923"/>
              <a:ext cx="93345" cy="1318260"/>
            </a:xfrm>
            <a:custGeom>
              <a:avLst/>
              <a:gdLst/>
              <a:ahLst/>
              <a:cxnLst/>
              <a:rect l="l" t="t" r="r" b="b"/>
              <a:pathLst>
                <a:path w="93345" h="1318260">
                  <a:moveTo>
                    <a:pt x="92963" y="0"/>
                  </a:moveTo>
                  <a:lnTo>
                    <a:pt x="0" y="0"/>
                  </a:lnTo>
                  <a:lnTo>
                    <a:pt x="0" y="1318259"/>
                  </a:lnTo>
                  <a:lnTo>
                    <a:pt x="92963" y="1318259"/>
                  </a:lnTo>
                  <a:lnTo>
                    <a:pt x="9296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3953256" y="4331207"/>
              <a:ext cx="94615" cy="189230"/>
            </a:xfrm>
            <a:custGeom>
              <a:avLst/>
              <a:gdLst/>
              <a:ahLst/>
              <a:cxnLst/>
              <a:rect l="l" t="t" r="r" b="b"/>
              <a:pathLst>
                <a:path w="94614" h="189229">
                  <a:moveTo>
                    <a:pt x="94488" y="0"/>
                  </a:moveTo>
                  <a:lnTo>
                    <a:pt x="0" y="0"/>
                  </a:lnTo>
                  <a:lnTo>
                    <a:pt x="0" y="188976"/>
                  </a:lnTo>
                  <a:lnTo>
                    <a:pt x="94488" y="188976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4123944" y="3206495"/>
              <a:ext cx="93345" cy="1313815"/>
            </a:xfrm>
            <a:custGeom>
              <a:avLst/>
              <a:gdLst/>
              <a:ahLst/>
              <a:cxnLst/>
              <a:rect l="l" t="t" r="r" b="b"/>
              <a:pathLst>
                <a:path w="93345" h="1313814">
                  <a:moveTo>
                    <a:pt x="92963" y="0"/>
                  </a:moveTo>
                  <a:lnTo>
                    <a:pt x="0" y="0"/>
                  </a:lnTo>
                  <a:lnTo>
                    <a:pt x="0" y="1313687"/>
                  </a:lnTo>
                  <a:lnTo>
                    <a:pt x="92963" y="1313687"/>
                  </a:lnTo>
                  <a:lnTo>
                    <a:pt x="9296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4216908" y="4325111"/>
              <a:ext cx="94615" cy="195580"/>
            </a:xfrm>
            <a:custGeom>
              <a:avLst/>
              <a:gdLst/>
              <a:ahLst/>
              <a:cxnLst/>
              <a:rect l="l" t="t" r="r" b="b"/>
              <a:pathLst>
                <a:path w="94614" h="195579">
                  <a:moveTo>
                    <a:pt x="94487" y="0"/>
                  </a:moveTo>
                  <a:lnTo>
                    <a:pt x="0" y="0"/>
                  </a:lnTo>
                  <a:lnTo>
                    <a:pt x="0" y="195071"/>
                  </a:lnTo>
                  <a:lnTo>
                    <a:pt x="94487" y="195071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387595" y="3268979"/>
              <a:ext cx="94615" cy="1251585"/>
            </a:xfrm>
            <a:custGeom>
              <a:avLst/>
              <a:gdLst/>
              <a:ahLst/>
              <a:cxnLst/>
              <a:rect l="l" t="t" r="r" b="b"/>
              <a:pathLst>
                <a:path w="94614" h="1251585">
                  <a:moveTo>
                    <a:pt x="94487" y="0"/>
                  </a:moveTo>
                  <a:lnTo>
                    <a:pt x="0" y="0"/>
                  </a:lnTo>
                  <a:lnTo>
                    <a:pt x="0" y="1251204"/>
                  </a:lnTo>
                  <a:lnTo>
                    <a:pt x="94487" y="1251204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4482083" y="4335779"/>
              <a:ext cx="93345" cy="184785"/>
            </a:xfrm>
            <a:custGeom>
              <a:avLst/>
              <a:gdLst/>
              <a:ahLst/>
              <a:cxnLst/>
              <a:rect l="l" t="t" r="r" b="b"/>
              <a:pathLst>
                <a:path w="93345" h="184785">
                  <a:moveTo>
                    <a:pt x="92963" y="0"/>
                  </a:moveTo>
                  <a:lnTo>
                    <a:pt x="0" y="0"/>
                  </a:lnTo>
                  <a:lnTo>
                    <a:pt x="0" y="184404"/>
                  </a:lnTo>
                  <a:lnTo>
                    <a:pt x="92963" y="184404"/>
                  </a:lnTo>
                  <a:lnTo>
                    <a:pt x="9296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4651247" y="3307079"/>
              <a:ext cx="94615" cy="1213485"/>
            </a:xfrm>
            <a:custGeom>
              <a:avLst/>
              <a:gdLst/>
              <a:ahLst/>
              <a:cxnLst/>
              <a:rect l="l" t="t" r="r" b="b"/>
              <a:pathLst>
                <a:path w="94614" h="1213485">
                  <a:moveTo>
                    <a:pt x="94487" y="0"/>
                  </a:moveTo>
                  <a:lnTo>
                    <a:pt x="0" y="0"/>
                  </a:lnTo>
                  <a:lnTo>
                    <a:pt x="0" y="1213104"/>
                  </a:lnTo>
                  <a:lnTo>
                    <a:pt x="94487" y="1213104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4745735" y="4354067"/>
              <a:ext cx="93345" cy="166370"/>
            </a:xfrm>
            <a:custGeom>
              <a:avLst/>
              <a:gdLst/>
              <a:ahLst/>
              <a:cxnLst/>
              <a:rect l="l" t="t" r="r" b="b"/>
              <a:pathLst>
                <a:path w="93345" h="166370">
                  <a:moveTo>
                    <a:pt x="92963" y="0"/>
                  </a:moveTo>
                  <a:lnTo>
                    <a:pt x="0" y="0"/>
                  </a:lnTo>
                  <a:lnTo>
                    <a:pt x="0" y="166115"/>
                  </a:lnTo>
                  <a:lnTo>
                    <a:pt x="92963" y="166115"/>
                  </a:lnTo>
                  <a:lnTo>
                    <a:pt x="9296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914900" y="3241547"/>
              <a:ext cx="94615" cy="1278890"/>
            </a:xfrm>
            <a:custGeom>
              <a:avLst/>
              <a:gdLst/>
              <a:ahLst/>
              <a:cxnLst/>
              <a:rect l="l" t="t" r="r" b="b"/>
              <a:pathLst>
                <a:path w="94614" h="1278889">
                  <a:moveTo>
                    <a:pt x="94487" y="0"/>
                  </a:moveTo>
                  <a:lnTo>
                    <a:pt x="0" y="0"/>
                  </a:lnTo>
                  <a:lnTo>
                    <a:pt x="0" y="1278635"/>
                  </a:lnTo>
                  <a:lnTo>
                    <a:pt x="94487" y="1278635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5009388" y="4346447"/>
              <a:ext cx="93345" cy="173990"/>
            </a:xfrm>
            <a:custGeom>
              <a:avLst/>
              <a:gdLst/>
              <a:ahLst/>
              <a:cxnLst/>
              <a:rect l="l" t="t" r="r" b="b"/>
              <a:pathLst>
                <a:path w="93345" h="173989">
                  <a:moveTo>
                    <a:pt x="92963" y="0"/>
                  </a:moveTo>
                  <a:lnTo>
                    <a:pt x="0" y="0"/>
                  </a:lnTo>
                  <a:lnTo>
                    <a:pt x="0" y="173735"/>
                  </a:lnTo>
                  <a:lnTo>
                    <a:pt x="92963" y="173735"/>
                  </a:lnTo>
                  <a:lnTo>
                    <a:pt x="9296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178552" y="3136391"/>
              <a:ext cx="94615" cy="1384300"/>
            </a:xfrm>
            <a:custGeom>
              <a:avLst/>
              <a:gdLst/>
              <a:ahLst/>
              <a:cxnLst/>
              <a:rect l="l" t="t" r="r" b="b"/>
              <a:pathLst>
                <a:path w="94614" h="1384300">
                  <a:moveTo>
                    <a:pt x="94487" y="0"/>
                  </a:moveTo>
                  <a:lnTo>
                    <a:pt x="0" y="0"/>
                  </a:lnTo>
                  <a:lnTo>
                    <a:pt x="0" y="1383792"/>
                  </a:lnTo>
                  <a:lnTo>
                    <a:pt x="94487" y="1383792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273039" y="4230623"/>
              <a:ext cx="94615" cy="289560"/>
            </a:xfrm>
            <a:custGeom>
              <a:avLst/>
              <a:gdLst/>
              <a:ahLst/>
              <a:cxnLst/>
              <a:rect l="l" t="t" r="r" b="b"/>
              <a:pathLst>
                <a:path w="94614" h="289560">
                  <a:moveTo>
                    <a:pt x="94487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94487" y="289559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442203" y="3061715"/>
              <a:ext cx="94615" cy="1458595"/>
            </a:xfrm>
            <a:custGeom>
              <a:avLst/>
              <a:gdLst/>
              <a:ahLst/>
              <a:cxnLst/>
              <a:rect l="l" t="t" r="r" b="b"/>
              <a:pathLst>
                <a:path w="94614" h="1458595">
                  <a:moveTo>
                    <a:pt x="94487" y="0"/>
                  </a:moveTo>
                  <a:lnTo>
                    <a:pt x="0" y="0"/>
                  </a:lnTo>
                  <a:lnTo>
                    <a:pt x="0" y="1458468"/>
                  </a:lnTo>
                  <a:lnTo>
                    <a:pt x="94487" y="1458468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536691" y="4184903"/>
              <a:ext cx="94615" cy="335280"/>
            </a:xfrm>
            <a:custGeom>
              <a:avLst/>
              <a:gdLst/>
              <a:ahLst/>
              <a:cxnLst/>
              <a:rect l="l" t="t" r="r" b="b"/>
              <a:pathLst>
                <a:path w="94614" h="335279">
                  <a:moveTo>
                    <a:pt x="94487" y="0"/>
                  </a:moveTo>
                  <a:lnTo>
                    <a:pt x="0" y="0"/>
                  </a:lnTo>
                  <a:lnTo>
                    <a:pt x="0" y="335280"/>
                  </a:lnTo>
                  <a:lnTo>
                    <a:pt x="94487" y="335280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705856" y="2886455"/>
              <a:ext cx="94615" cy="1633855"/>
            </a:xfrm>
            <a:custGeom>
              <a:avLst/>
              <a:gdLst/>
              <a:ahLst/>
              <a:cxnLst/>
              <a:rect l="l" t="t" r="r" b="b"/>
              <a:pathLst>
                <a:path w="94614" h="1633854">
                  <a:moveTo>
                    <a:pt x="94488" y="0"/>
                  </a:moveTo>
                  <a:lnTo>
                    <a:pt x="0" y="0"/>
                  </a:lnTo>
                  <a:lnTo>
                    <a:pt x="0" y="1633728"/>
                  </a:lnTo>
                  <a:lnTo>
                    <a:pt x="94488" y="1633728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5800344" y="4160519"/>
              <a:ext cx="94615" cy="360045"/>
            </a:xfrm>
            <a:custGeom>
              <a:avLst/>
              <a:gdLst/>
              <a:ahLst/>
              <a:cxnLst/>
              <a:rect l="l" t="t" r="r" b="b"/>
              <a:pathLst>
                <a:path w="94614" h="360045">
                  <a:moveTo>
                    <a:pt x="94487" y="0"/>
                  </a:moveTo>
                  <a:lnTo>
                    <a:pt x="0" y="0"/>
                  </a:lnTo>
                  <a:lnTo>
                    <a:pt x="0" y="359663"/>
                  </a:lnTo>
                  <a:lnTo>
                    <a:pt x="94487" y="359663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5969508" y="2836163"/>
              <a:ext cx="94615" cy="1684020"/>
            </a:xfrm>
            <a:custGeom>
              <a:avLst/>
              <a:gdLst/>
              <a:ahLst/>
              <a:cxnLst/>
              <a:rect l="l" t="t" r="r" b="b"/>
              <a:pathLst>
                <a:path w="94614" h="1684020">
                  <a:moveTo>
                    <a:pt x="94487" y="0"/>
                  </a:moveTo>
                  <a:lnTo>
                    <a:pt x="0" y="0"/>
                  </a:lnTo>
                  <a:lnTo>
                    <a:pt x="0" y="1684020"/>
                  </a:lnTo>
                  <a:lnTo>
                    <a:pt x="94487" y="1684020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6063995" y="4093463"/>
              <a:ext cx="94615" cy="426720"/>
            </a:xfrm>
            <a:custGeom>
              <a:avLst/>
              <a:gdLst/>
              <a:ahLst/>
              <a:cxnLst/>
              <a:rect l="l" t="t" r="r" b="b"/>
              <a:pathLst>
                <a:path w="94614" h="426720">
                  <a:moveTo>
                    <a:pt x="94487" y="0"/>
                  </a:moveTo>
                  <a:lnTo>
                    <a:pt x="0" y="0"/>
                  </a:lnTo>
                  <a:lnTo>
                    <a:pt x="0" y="426719"/>
                  </a:lnTo>
                  <a:lnTo>
                    <a:pt x="94487" y="426719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6233159" y="2811779"/>
              <a:ext cx="94615" cy="1708785"/>
            </a:xfrm>
            <a:custGeom>
              <a:avLst/>
              <a:gdLst/>
              <a:ahLst/>
              <a:cxnLst/>
              <a:rect l="l" t="t" r="r" b="b"/>
              <a:pathLst>
                <a:path w="94614" h="1708785">
                  <a:moveTo>
                    <a:pt x="94487" y="0"/>
                  </a:moveTo>
                  <a:lnTo>
                    <a:pt x="0" y="0"/>
                  </a:lnTo>
                  <a:lnTo>
                    <a:pt x="0" y="1708404"/>
                  </a:lnTo>
                  <a:lnTo>
                    <a:pt x="94487" y="1708404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6327647" y="4053839"/>
              <a:ext cx="94615" cy="466725"/>
            </a:xfrm>
            <a:custGeom>
              <a:avLst/>
              <a:gdLst/>
              <a:ahLst/>
              <a:cxnLst/>
              <a:rect l="l" t="t" r="r" b="b"/>
              <a:pathLst>
                <a:path w="94614" h="466725">
                  <a:moveTo>
                    <a:pt x="94487" y="0"/>
                  </a:moveTo>
                  <a:lnTo>
                    <a:pt x="0" y="0"/>
                  </a:lnTo>
                  <a:lnTo>
                    <a:pt x="0" y="466344"/>
                  </a:lnTo>
                  <a:lnTo>
                    <a:pt x="94487" y="466344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6496812" y="2779775"/>
              <a:ext cx="94615" cy="1740535"/>
            </a:xfrm>
            <a:custGeom>
              <a:avLst/>
              <a:gdLst/>
              <a:ahLst/>
              <a:cxnLst/>
              <a:rect l="l" t="t" r="r" b="b"/>
              <a:pathLst>
                <a:path w="94615" h="1740535">
                  <a:moveTo>
                    <a:pt x="94487" y="0"/>
                  </a:moveTo>
                  <a:lnTo>
                    <a:pt x="0" y="0"/>
                  </a:lnTo>
                  <a:lnTo>
                    <a:pt x="0" y="1740408"/>
                  </a:lnTo>
                  <a:lnTo>
                    <a:pt x="94487" y="1740408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6591300" y="4131563"/>
              <a:ext cx="94615" cy="388620"/>
            </a:xfrm>
            <a:custGeom>
              <a:avLst/>
              <a:gdLst/>
              <a:ahLst/>
              <a:cxnLst/>
              <a:rect l="l" t="t" r="r" b="b"/>
              <a:pathLst>
                <a:path w="94615" h="388620">
                  <a:moveTo>
                    <a:pt x="94488" y="0"/>
                  </a:moveTo>
                  <a:lnTo>
                    <a:pt x="0" y="0"/>
                  </a:lnTo>
                  <a:lnTo>
                    <a:pt x="0" y="388619"/>
                  </a:lnTo>
                  <a:lnTo>
                    <a:pt x="94488" y="388619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6760464" y="2987039"/>
              <a:ext cx="94615" cy="1533525"/>
            </a:xfrm>
            <a:custGeom>
              <a:avLst/>
              <a:gdLst/>
              <a:ahLst/>
              <a:cxnLst/>
              <a:rect l="l" t="t" r="r" b="b"/>
              <a:pathLst>
                <a:path w="94615" h="1533525">
                  <a:moveTo>
                    <a:pt x="94487" y="0"/>
                  </a:moveTo>
                  <a:lnTo>
                    <a:pt x="0" y="0"/>
                  </a:lnTo>
                  <a:lnTo>
                    <a:pt x="0" y="1533144"/>
                  </a:lnTo>
                  <a:lnTo>
                    <a:pt x="94487" y="1533144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6854952" y="4408931"/>
              <a:ext cx="94615" cy="111760"/>
            </a:xfrm>
            <a:custGeom>
              <a:avLst/>
              <a:gdLst/>
              <a:ahLst/>
              <a:cxnLst/>
              <a:rect l="l" t="t" r="r" b="b"/>
              <a:pathLst>
                <a:path w="94615" h="111760">
                  <a:moveTo>
                    <a:pt x="94488" y="0"/>
                  </a:moveTo>
                  <a:lnTo>
                    <a:pt x="0" y="0"/>
                  </a:lnTo>
                  <a:lnTo>
                    <a:pt x="0" y="111252"/>
                  </a:lnTo>
                  <a:lnTo>
                    <a:pt x="94488" y="111252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7024115" y="2999231"/>
              <a:ext cx="94615" cy="1521460"/>
            </a:xfrm>
            <a:custGeom>
              <a:avLst/>
              <a:gdLst/>
              <a:ahLst/>
              <a:cxnLst/>
              <a:rect l="l" t="t" r="r" b="b"/>
              <a:pathLst>
                <a:path w="94615" h="1521460">
                  <a:moveTo>
                    <a:pt x="94487" y="0"/>
                  </a:moveTo>
                  <a:lnTo>
                    <a:pt x="0" y="0"/>
                  </a:lnTo>
                  <a:lnTo>
                    <a:pt x="0" y="1520951"/>
                  </a:lnTo>
                  <a:lnTo>
                    <a:pt x="94487" y="1520951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7118604" y="4373879"/>
              <a:ext cx="94615" cy="146685"/>
            </a:xfrm>
            <a:custGeom>
              <a:avLst/>
              <a:gdLst/>
              <a:ahLst/>
              <a:cxnLst/>
              <a:rect l="l" t="t" r="r" b="b"/>
              <a:pathLst>
                <a:path w="94615" h="146685">
                  <a:moveTo>
                    <a:pt x="94488" y="0"/>
                  </a:moveTo>
                  <a:lnTo>
                    <a:pt x="0" y="0"/>
                  </a:lnTo>
                  <a:lnTo>
                    <a:pt x="0" y="146304"/>
                  </a:lnTo>
                  <a:lnTo>
                    <a:pt x="94488" y="146304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7287767" y="2959607"/>
              <a:ext cx="94615" cy="1560830"/>
            </a:xfrm>
            <a:custGeom>
              <a:avLst/>
              <a:gdLst/>
              <a:ahLst/>
              <a:cxnLst/>
              <a:rect l="l" t="t" r="r" b="b"/>
              <a:pathLst>
                <a:path w="94615" h="1560829">
                  <a:moveTo>
                    <a:pt x="94487" y="0"/>
                  </a:moveTo>
                  <a:lnTo>
                    <a:pt x="0" y="0"/>
                  </a:lnTo>
                  <a:lnTo>
                    <a:pt x="0" y="1560575"/>
                  </a:lnTo>
                  <a:lnTo>
                    <a:pt x="94487" y="1560575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7382255" y="4258055"/>
              <a:ext cx="94615" cy="262255"/>
            </a:xfrm>
            <a:custGeom>
              <a:avLst/>
              <a:gdLst/>
              <a:ahLst/>
              <a:cxnLst/>
              <a:rect l="l" t="t" r="r" b="b"/>
              <a:pathLst>
                <a:path w="94615" h="262254">
                  <a:moveTo>
                    <a:pt x="94488" y="0"/>
                  </a:moveTo>
                  <a:lnTo>
                    <a:pt x="0" y="0"/>
                  </a:lnTo>
                  <a:lnTo>
                    <a:pt x="0" y="262128"/>
                  </a:lnTo>
                  <a:lnTo>
                    <a:pt x="94488" y="262128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7551419" y="3029711"/>
              <a:ext cx="94615" cy="1490980"/>
            </a:xfrm>
            <a:custGeom>
              <a:avLst/>
              <a:gdLst/>
              <a:ahLst/>
              <a:cxnLst/>
              <a:rect l="l" t="t" r="r" b="b"/>
              <a:pathLst>
                <a:path w="94615" h="1490979">
                  <a:moveTo>
                    <a:pt x="94487" y="0"/>
                  </a:moveTo>
                  <a:lnTo>
                    <a:pt x="0" y="0"/>
                  </a:lnTo>
                  <a:lnTo>
                    <a:pt x="0" y="1490471"/>
                  </a:lnTo>
                  <a:lnTo>
                    <a:pt x="94487" y="1490471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7645907" y="4296155"/>
              <a:ext cx="94615" cy="224154"/>
            </a:xfrm>
            <a:custGeom>
              <a:avLst/>
              <a:gdLst/>
              <a:ahLst/>
              <a:cxnLst/>
              <a:rect l="l" t="t" r="r" b="b"/>
              <a:pathLst>
                <a:path w="94615" h="224154">
                  <a:moveTo>
                    <a:pt x="94488" y="0"/>
                  </a:moveTo>
                  <a:lnTo>
                    <a:pt x="0" y="0"/>
                  </a:lnTo>
                  <a:lnTo>
                    <a:pt x="0" y="224028"/>
                  </a:lnTo>
                  <a:lnTo>
                    <a:pt x="94488" y="224028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7815071" y="3044951"/>
              <a:ext cx="94615" cy="1475740"/>
            </a:xfrm>
            <a:custGeom>
              <a:avLst/>
              <a:gdLst/>
              <a:ahLst/>
              <a:cxnLst/>
              <a:rect l="l" t="t" r="r" b="b"/>
              <a:pathLst>
                <a:path w="94615" h="1475739">
                  <a:moveTo>
                    <a:pt x="94487" y="0"/>
                  </a:moveTo>
                  <a:lnTo>
                    <a:pt x="0" y="0"/>
                  </a:lnTo>
                  <a:lnTo>
                    <a:pt x="0" y="1475232"/>
                  </a:lnTo>
                  <a:lnTo>
                    <a:pt x="94487" y="1475232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7909559" y="4283963"/>
              <a:ext cx="94615" cy="236220"/>
            </a:xfrm>
            <a:custGeom>
              <a:avLst/>
              <a:gdLst/>
              <a:ahLst/>
              <a:cxnLst/>
              <a:rect l="l" t="t" r="r" b="b"/>
              <a:pathLst>
                <a:path w="94615" h="236220">
                  <a:moveTo>
                    <a:pt x="94488" y="0"/>
                  </a:moveTo>
                  <a:lnTo>
                    <a:pt x="0" y="0"/>
                  </a:lnTo>
                  <a:lnTo>
                    <a:pt x="0" y="236219"/>
                  </a:lnTo>
                  <a:lnTo>
                    <a:pt x="94488" y="236219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8080247" y="3099815"/>
              <a:ext cx="93345" cy="1420495"/>
            </a:xfrm>
            <a:custGeom>
              <a:avLst/>
              <a:gdLst/>
              <a:ahLst/>
              <a:cxnLst/>
              <a:rect l="l" t="t" r="r" b="b"/>
              <a:pathLst>
                <a:path w="93345" h="1420495">
                  <a:moveTo>
                    <a:pt x="92963" y="0"/>
                  </a:moveTo>
                  <a:lnTo>
                    <a:pt x="0" y="0"/>
                  </a:lnTo>
                  <a:lnTo>
                    <a:pt x="0" y="1420368"/>
                  </a:lnTo>
                  <a:lnTo>
                    <a:pt x="92963" y="1420368"/>
                  </a:lnTo>
                  <a:lnTo>
                    <a:pt x="9296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8173212" y="4343400"/>
              <a:ext cx="94615" cy="177165"/>
            </a:xfrm>
            <a:custGeom>
              <a:avLst/>
              <a:gdLst/>
              <a:ahLst/>
              <a:cxnLst/>
              <a:rect l="l" t="t" r="r" b="b"/>
              <a:pathLst>
                <a:path w="94615" h="177164">
                  <a:moveTo>
                    <a:pt x="94488" y="0"/>
                  </a:moveTo>
                  <a:lnTo>
                    <a:pt x="0" y="0"/>
                  </a:lnTo>
                  <a:lnTo>
                    <a:pt x="0" y="176783"/>
                  </a:lnTo>
                  <a:lnTo>
                    <a:pt x="94488" y="176783"/>
                  </a:lnTo>
                  <a:lnTo>
                    <a:pt x="94488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8343900" y="3113531"/>
              <a:ext cx="93345" cy="1407160"/>
            </a:xfrm>
            <a:custGeom>
              <a:avLst/>
              <a:gdLst/>
              <a:ahLst/>
              <a:cxnLst/>
              <a:rect l="l" t="t" r="r" b="b"/>
              <a:pathLst>
                <a:path w="93345" h="1407160">
                  <a:moveTo>
                    <a:pt x="92964" y="0"/>
                  </a:moveTo>
                  <a:lnTo>
                    <a:pt x="0" y="0"/>
                  </a:lnTo>
                  <a:lnTo>
                    <a:pt x="0" y="1406651"/>
                  </a:lnTo>
                  <a:lnTo>
                    <a:pt x="92964" y="1406651"/>
                  </a:lnTo>
                  <a:lnTo>
                    <a:pt x="9296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8436864" y="4413503"/>
              <a:ext cx="94615" cy="106680"/>
            </a:xfrm>
            <a:custGeom>
              <a:avLst/>
              <a:gdLst/>
              <a:ahLst/>
              <a:cxnLst/>
              <a:rect l="l" t="t" r="r" b="b"/>
              <a:pathLst>
                <a:path w="94615" h="106679">
                  <a:moveTo>
                    <a:pt x="94487" y="0"/>
                  </a:moveTo>
                  <a:lnTo>
                    <a:pt x="0" y="0"/>
                  </a:lnTo>
                  <a:lnTo>
                    <a:pt x="0" y="106680"/>
                  </a:lnTo>
                  <a:lnTo>
                    <a:pt x="94487" y="106680"/>
                  </a:lnTo>
                  <a:lnTo>
                    <a:pt x="94487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656843" y="4520183"/>
              <a:ext cx="7912734" cy="0"/>
            </a:xfrm>
            <a:custGeom>
              <a:avLst/>
              <a:gdLst/>
              <a:ahLst/>
              <a:cxnLst/>
              <a:rect l="l" t="t" r="r" b="b"/>
              <a:pathLst>
                <a:path w="7912734">
                  <a:moveTo>
                    <a:pt x="0" y="0"/>
                  </a:moveTo>
                  <a:lnTo>
                    <a:pt x="791260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788669" y="4281677"/>
              <a:ext cx="7649209" cy="1021080"/>
            </a:xfrm>
            <a:custGeom>
              <a:avLst/>
              <a:gdLst/>
              <a:ahLst/>
              <a:cxnLst/>
              <a:rect l="l" t="t" r="r" b="b"/>
              <a:pathLst>
                <a:path w="7649209" h="1021079">
                  <a:moveTo>
                    <a:pt x="0" y="0"/>
                  </a:moveTo>
                  <a:lnTo>
                    <a:pt x="263652" y="76200"/>
                  </a:lnTo>
                  <a:lnTo>
                    <a:pt x="527304" y="207264"/>
                  </a:lnTo>
                  <a:lnTo>
                    <a:pt x="790955" y="365760"/>
                  </a:lnTo>
                  <a:lnTo>
                    <a:pt x="1056132" y="556260"/>
                  </a:lnTo>
                  <a:lnTo>
                    <a:pt x="1319784" y="647700"/>
                  </a:lnTo>
                  <a:lnTo>
                    <a:pt x="1583436" y="673608"/>
                  </a:lnTo>
                  <a:lnTo>
                    <a:pt x="1847088" y="798576"/>
                  </a:lnTo>
                  <a:lnTo>
                    <a:pt x="2110740" y="867156"/>
                  </a:lnTo>
                  <a:lnTo>
                    <a:pt x="2374392" y="891540"/>
                  </a:lnTo>
                  <a:lnTo>
                    <a:pt x="2638044" y="926592"/>
                  </a:lnTo>
                  <a:lnTo>
                    <a:pt x="2901696" y="912876"/>
                  </a:lnTo>
                  <a:lnTo>
                    <a:pt x="3165347" y="867156"/>
                  </a:lnTo>
                  <a:lnTo>
                    <a:pt x="3429000" y="844296"/>
                  </a:lnTo>
                  <a:lnTo>
                    <a:pt x="3692652" y="880872"/>
                  </a:lnTo>
                  <a:lnTo>
                    <a:pt x="3956304" y="911352"/>
                  </a:lnTo>
                  <a:lnTo>
                    <a:pt x="4219956" y="894588"/>
                  </a:lnTo>
                  <a:lnTo>
                    <a:pt x="4483608" y="847344"/>
                  </a:lnTo>
                  <a:lnTo>
                    <a:pt x="4747259" y="813816"/>
                  </a:lnTo>
                  <a:lnTo>
                    <a:pt x="5010912" y="806196"/>
                  </a:lnTo>
                  <a:lnTo>
                    <a:pt x="5274564" y="757428"/>
                  </a:lnTo>
                  <a:lnTo>
                    <a:pt x="5538216" y="714756"/>
                  </a:lnTo>
                  <a:lnTo>
                    <a:pt x="5803391" y="687324"/>
                  </a:lnTo>
                  <a:lnTo>
                    <a:pt x="6067044" y="1021080"/>
                  </a:lnTo>
                  <a:lnTo>
                    <a:pt x="6330696" y="989076"/>
                  </a:lnTo>
                  <a:lnTo>
                    <a:pt x="6594348" y="816864"/>
                  </a:lnTo>
                  <a:lnTo>
                    <a:pt x="6858000" y="871728"/>
                  </a:lnTo>
                  <a:lnTo>
                    <a:pt x="7121652" y="894588"/>
                  </a:lnTo>
                  <a:lnTo>
                    <a:pt x="7385304" y="954024"/>
                  </a:lnTo>
                  <a:lnTo>
                    <a:pt x="7648956" y="1001268"/>
                  </a:lnTo>
                </a:path>
              </a:pathLst>
            </a:custGeom>
            <a:ln w="38099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8484107" y="4387595"/>
              <a:ext cx="0" cy="78105"/>
            </a:xfrm>
            <a:custGeom>
              <a:avLst/>
              <a:gdLst/>
              <a:ahLst/>
              <a:cxnLst/>
              <a:rect l="l" t="t" r="r" b="b"/>
              <a:pathLst>
                <a:path h="78104">
                  <a:moveTo>
                    <a:pt x="0" y="0"/>
                  </a:moveTo>
                  <a:lnTo>
                    <a:pt x="0" y="7785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8179307" y="3726179"/>
              <a:ext cx="424180" cy="182880"/>
            </a:xfrm>
            <a:custGeom>
              <a:avLst/>
              <a:gdLst/>
              <a:ahLst/>
              <a:cxnLst/>
              <a:rect l="l" t="t" r="r" b="b"/>
              <a:pathLst>
                <a:path w="424179" h="182879">
                  <a:moveTo>
                    <a:pt x="423672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423672" y="182880"/>
                  </a:lnTo>
                  <a:lnTo>
                    <a:pt x="42367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71" name="object 71"/>
          <p:cNvSpPr txBox="1"/>
          <p:nvPr/>
        </p:nvSpPr>
        <p:spPr>
          <a:xfrm>
            <a:off x="236626" y="2386837"/>
            <a:ext cx="281940" cy="278701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R="5080" algn="r">
              <a:spcBef>
                <a:spcPts val="8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7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7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7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73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74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7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6350" algn="r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7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73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93937" y="5388608"/>
            <a:ext cx="7846059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4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79307" y="3726179"/>
            <a:ext cx="203200" cy="18288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pPr marL="20955">
              <a:lnSpc>
                <a:spcPts val="141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343900" y="3726179"/>
            <a:ext cx="131445" cy="18288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pPr marL="27305">
              <a:lnSpc>
                <a:spcPts val="141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8436864" y="3726179"/>
            <a:ext cx="166370" cy="18288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pPr marL="19685">
              <a:lnSpc>
                <a:spcPts val="141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435720" y="4188409"/>
            <a:ext cx="2381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7,7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251697" y="5028692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808080"/>
                </a:solidFill>
                <a:latin typeface="Arial"/>
                <a:cs typeface="Arial"/>
              </a:rPr>
              <a:t>-55</a:t>
            </a:r>
            <a:r>
              <a:rPr sz="1200" b="1" dirty="0">
                <a:solidFill>
                  <a:srgbClr val="808080"/>
                </a:solidFill>
                <a:latin typeface="Arial"/>
                <a:cs typeface="Arial"/>
              </a:rPr>
              <a:t>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697735" y="6219444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19"/>
                </a:lnTo>
                <a:lnTo>
                  <a:pt x="213360" y="160019"/>
                </a:lnTo>
                <a:lnTo>
                  <a:pt x="21336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078479" y="6219444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59" y="0"/>
                </a:moveTo>
                <a:lnTo>
                  <a:pt x="0" y="0"/>
                </a:lnTo>
                <a:lnTo>
                  <a:pt x="0" y="160019"/>
                </a:lnTo>
                <a:lnTo>
                  <a:pt x="213359" y="160019"/>
                </a:lnTo>
                <a:lnTo>
                  <a:pt x="213359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392929" y="6299453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149" y="0"/>
                </a:lnTo>
              </a:path>
            </a:pathLst>
          </a:custGeom>
          <a:ln w="38100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949957" y="6199123"/>
            <a:ext cx="996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Brüt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Rezervler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330955" y="6199123"/>
            <a:ext cx="9563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Net</a:t>
            </a:r>
            <a:r>
              <a:rPr sz="1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Rezervler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626609" y="6199123"/>
            <a:ext cx="1986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Net Rezervler (swaplar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dahil)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97027" y="6651142"/>
            <a:ext cx="2707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11124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36802"/>
            <a:ext cx="8536305" cy="544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/>
              <a:t>2022 </a:t>
            </a:r>
            <a:r>
              <a:rPr sz="1700" dirty="0"/>
              <a:t>yılında </a:t>
            </a:r>
            <a:r>
              <a:rPr sz="1700" spc="-5" dirty="0"/>
              <a:t>cari </a:t>
            </a:r>
            <a:r>
              <a:rPr sz="1700" dirty="0"/>
              <a:t>işlemler açığının </a:t>
            </a:r>
            <a:r>
              <a:rPr sz="1700" spc="-5" dirty="0"/>
              <a:t>önemli ölçüde </a:t>
            </a:r>
            <a:r>
              <a:rPr sz="1700" dirty="0"/>
              <a:t>artacağı tahmin</a:t>
            </a:r>
            <a:r>
              <a:rPr sz="1700" spc="-5" dirty="0"/>
              <a:t> </a:t>
            </a:r>
            <a:r>
              <a:rPr sz="1700" dirty="0"/>
              <a:t>edilmektedir.</a:t>
            </a:r>
            <a:endParaRPr sz="1700"/>
          </a:p>
          <a:p>
            <a:pPr marL="12700">
              <a:lnSpc>
                <a:spcPct val="100000"/>
              </a:lnSpc>
            </a:pPr>
            <a:r>
              <a:rPr sz="1700" b="0" spc="-5" dirty="0">
                <a:latin typeface="Tahoma"/>
                <a:cs typeface="Tahoma"/>
              </a:rPr>
              <a:t>Uluslararası kuruluşların </a:t>
            </a:r>
            <a:r>
              <a:rPr sz="1700" b="0" dirty="0">
                <a:latin typeface="Tahoma"/>
                <a:cs typeface="Tahoma"/>
              </a:rPr>
              <a:t>cari açık </a:t>
            </a:r>
            <a:r>
              <a:rPr sz="1700" b="0" spc="-5" dirty="0">
                <a:latin typeface="Tahoma"/>
                <a:cs typeface="Tahoma"/>
              </a:rPr>
              <a:t>/GSYİH tahminleri </a:t>
            </a:r>
            <a:r>
              <a:rPr sz="1700" b="0" dirty="0">
                <a:latin typeface="Tahoma"/>
                <a:cs typeface="Tahoma"/>
              </a:rPr>
              <a:t>%4,8 - 6,4</a:t>
            </a:r>
            <a:r>
              <a:rPr sz="1700" b="0" spc="-15" dirty="0">
                <a:latin typeface="Tahoma"/>
                <a:cs typeface="Tahoma"/>
              </a:rPr>
              <a:t> </a:t>
            </a:r>
            <a:r>
              <a:rPr sz="1700" b="0" spc="-5" dirty="0">
                <a:latin typeface="Tahoma"/>
                <a:cs typeface="Tahoma"/>
              </a:rPr>
              <a:t>aralığındadır.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618488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57069" y="1649348"/>
            <a:ext cx="4229735" cy="650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Cari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işlemler dengesi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/ GSYİH (%)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2011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6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2635885">
              <a:spcBef>
                <a:spcPts val="1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0,7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3191" y="2313432"/>
            <a:ext cx="7912734" cy="3072765"/>
            <a:chOff x="393191" y="2313432"/>
            <a:chExt cx="7912734" cy="3072765"/>
          </a:xfrm>
        </p:grpSpPr>
        <p:sp>
          <p:nvSpPr>
            <p:cNvPr id="6" name="object 6"/>
            <p:cNvSpPr/>
            <p:nvPr/>
          </p:nvSpPr>
          <p:spPr>
            <a:xfrm>
              <a:off x="6736080" y="2538983"/>
              <a:ext cx="1445260" cy="2071370"/>
            </a:xfrm>
            <a:custGeom>
              <a:avLst/>
              <a:gdLst/>
              <a:ahLst/>
              <a:cxnLst/>
              <a:rect l="l" t="t" r="r" b="b"/>
              <a:pathLst>
                <a:path w="1445259" h="2071370">
                  <a:moveTo>
                    <a:pt x="313944" y="0"/>
                  </a:moveTo>
                  <a:lnTo>
                    <a:pt x="0" y="0"/>
                  </a:lnTo>
                  <a:lnTo>
                    <a:pt x="0" y="1552956"/>
                  </a:lnTo>
                  <a:lnTo>
                    <a:pt x="313944" y="1552956"/>
                  </a:lnTo>
                  <a:lnTo>
                    <a:pt x="313944" y="0"/>
                  </a:lnTo>
                  <a:close/>
                </a:path>
                <a:path w="1445259" h="2071370">
                  <a:moveTo>
                    <a:pt x="879348" y="0"/>
                  </a:moveTo>
                  <a:lnTo>
                    <a:pt x="565404" y="0"/>
                  </a:lnTo>
                  <a:lnTo>
                    <a:pt x="565404" y="1844040"/>
                  </a:lnTo>
                  <a:lnTo>
                    <a:pt x="879348" y="1844040"/>
                  </a:lnTo>
                  <a:lnTo>
                    <a:pt x="879348" y="0"/>
                  </a:lnTo>
                  <a:close/>
                </a:path>
                <a:path w="1445259" h="2071370">
                  <a:moveTo>
                    <a:pt x="1444752" y="0"/>
                  </a:moveTo>
                  <a:lnTo>
                    <a:pt x="1130808" y="0"/>
                  </a:lnTo>
                  <a:lnTo>
                    <a:pt x="1130808" y="2071116"/>
                  </a:lnTo>
                  <a:lnTo>
                    <a:pt x="1444752" y="2071116"/>
                  </a:lnTo>
                  <a:lnTo>
                    <a:pt x="1444752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9684" y="2313431"/>
              <a:ext cx="5965190" cy="3072765"/>
            </a:xfrm>
            <a:custGeom>
              <a:avLst/>
              <a:gdLst/>
              <a:ahLst/>
              <a:cxnLst/>
              <a:rect l="l" t="t" r="r" b="b"/>
              <a:pathLst>
                <a:path w="5965190" h="3072765">
                  <a:moveTo>
                    <a:pt x="313944" y="225552"/>
                  </a:moveTo>
                  <a:lnTo>
                    <a:pt x="0" y="225552"/>
                  </a:lnTo>
                  <a:lnTo>
                    <a:pt x="0" y="3072384"/>
                  </a:lnTo>
                  <a:lnTo>
                    <a:pt x="313944" y="3072384"/>
                  </a:lnTo>
                  <a:lnTo>
                    <a:pt x="313944" y="225552"/>
                  </a:lnTo>
                  <a:close/>
                </a:path>
                <a:path w="5965190" h="3072765">
                  <a:moveTo>
                    <a:pt x="879348" y="225552"/>
                  </a:moveTo>
                  <a:lnTo>
                    <a:pt x="565404" y="225552"/>
                  </a:lnTo>
                  <a:lnTo>
                    <a:pt x="565404" y="1973580"/>
                  </a:lnTo>
                  <a:lnTo>
                    <a:pt x="879348" y="1973580"/>
                  </a:lnTo>
                  <a:lnTo>
                    <a:pt x="879348" y="225552"/>
                  </a:lnTo>
                  <a:close/>
                </a:path>
                <a:path w="5965190" h="3072765">
                  <a:moveTo>
                    <a:pt x="1443228" y="225552"/>
                  </a:moveTo>
                  <a:lnTo>
                    <a:pt x="1129284" y="225552"/>
                  </a:lnTo>
                  <a:lnTo>
                    <a:pt x="1129284" y="2103120"/>
                  </a:lnTo>
                  <a:lnTo>
                    <a:pt x="1443228" y="2103120"/>
                  </a:lnTo>
                  <a:lnTo>
                    <a:pt x="1443228" y="225552"/>
                  </a:lnTo>
                  <a:close/>
                </a:path>
                <a:path w="5965190" h="3072765">
                  <a:moveTo>
                    <a:pt x="2008632" y="225552"/>
                  </a:moveTo>
                  <a:lnTo>
                    <a:pt x="1694688" y="225552"/>
                  </a:lnTo>
                  <a:lnTo>
                    <a:pt x="1694688" y="1552956"/>
                  </a:lnTo>
                  <a:lnTo>
                    <a:pt x="2008632" y="1552956"/>
                  </a:lnTo>
                  <a:lnTo>
                    <a:pt x="2008632" y="225552"/>
                  </a:lnTo>
                  <a:close/>
                </a:path>
                <a:path w="5965190" h="3072765">
                  <a:moveTo>
                    <a:pt x="2574036" y="225552"/>
                  </a:moveTo>
                  <a:lnTo>
                    <a:pt x="2260092" y="225552"/>
                  </a:lnTo>
                  <a:lnTo>
                    <a:pt x="2260092" y="1261872"/>
                  </a:lnTo>
                  <a:lnTo>
                    <a:pt x="2574036" y="1261872"/>
                  </a:lnTo>
                  <a:lnTo>
                    <a:pt x="2574036" y="225552"/>
                  </a:lnTo>
                  <a:close/>
                </a:path>
                <a:path w="5965190" h="3072765">
                  <a:moveTo>
                    <a:pt x="3139440" y="225552"/>
                  </a:moveTo>
                  <a:lnTo>
                    <a:pt x="2825496" y="225552"/>
                  </a:lnTo>
                  <a:lnTo>
                    <a:pt x="2825496" y="1228344"/>
                  </a:lnTo>
                  <a:lnTo>
                    <a:pt x="3139440" y="1228344"/>
                  </a:lnTo>
                  <a:lnTo>
                    <a:pt x="3139440" y="225552"/>
                  </a:lnTo>
                  <a:close/>
                </a:path>
                <a:path w="5965190" h="3072765">
                  <a:moveTo>
                    <a:pt x="3704844" y="225552"/>
                  </a:moveTo>
                  <a:lnTo>
                    <a:pt x="3390900" y="225552"/>
                  </a:lnTo>
                  <a:lnTo>
                    <a:pt x="3390900" y="1778508"/>
                  </a:lnTo>
                  <a:lnTo>
                    <a:pt x="3704844" y="1778508"/>
                  </a:lnTo>
                  <a:lnTo>
                    <a:pt x="3704844" y="225552"/>
                  </a:lnTo>
                  <a:close/>
                </a:path>
                <a:path w="5965190" h="3072765">
                  <a:moveTo>
                    <a:pt x="4270248" y="225552"/>
                  </a:moveTo>
                  <a:lnTo>
                    <a:pt x="3956304" y="225552"/>
                  </a:lnTo>
                  <a:lnTo>
                    <a:pt x="3956304" y="1132332"/>
                  </a:lnTo>
                  <a:lnTo>
                    <a:pt x="4270248" y="1132332"/>
                  </a:lnTo>
                  <a:lnTo>
                    <a:pt x="4270248" y="225552"/>
                  </a:lnTo>
                  <a:close/>
                </a:path>
                <a:path w="5965190" h="3072765">
                  <a:moveTo>
                    <a:pt x="4834128" y="0"/>
                  </a:moveTo>
                  <a:lnTo>
                    <a:pt x="4520184" y="0"/>
                  </a:lnTo>
                  <a:lnTo>
                    <a:pt x="4520184" y="225552"/>
                  </a:lnTo>
                  <a:lnTo>
                    <a:pt x="4834128" y="225552"/>
                  </a:lnTo>
                  <a:lnTo>
                    <a:pt x="4834128" y="0"/>
                  </a:lnTo>
                  <a:close/>
                </a:path>
                <a:path w="5965190" h="3072765">
                  <a:moveTo>
                    <a:pt x="5399532" y="225552"/>
                  </a:moveTo>
                  <a:lnTo>
                    <a:pt x="5085588" y="225552"/>
                  </a:lnTo>
                  <a:lnTo>
                    <a:pt x="5085588" y="1810512"/>
                  </a:lnTo>
                  <a:lnTo>
                    <a:pt x="5399532" y="1810512"/>
                  </a:lnTo>
                  <a:lnTo>
                    <a:pt x="5399532" y="225552"/>
                  </a:lnTo>
                  <a:close/>
                </a:path>
                <a:path w="5965190" h="3072765">
                  <a:moveTo>
                    <a:pt x="5964936" y="225552"/>
                  </a:moveTo>
                  <a:lnTo>
                    <a:pt x="5650992" y="225552"/>
                  </a:lnTo>
                  <a:lnTo>
                    <a:pt x="5650992" y="775716"/>
                  </a:lnTo>
                  <a:lnTo>
                    <a:pt x="5964936" y="775716"/>
                  </a:lnTo>
                  <a:lnTo>
                    <a:pt x="5964936" y="225552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93191" y="2538984"/>
              <a:ext cx="7912734" cy="0"/>
            </a:xfrm>
            <a:custGeom>
              <a:avLst/>
              <a:gdLst/>
              <a:ahLst/>
              <a:cxnLst/>
              <a:rect l="l" t="t" r="r" b="b"/>
              <a:pathLst>
                <a:path w="7912734">
                  <a:moveTo>
                    <a:pt x="0" y="0"/>
                  </a:moveTo>
                  <a:lnTo>
                    <a:pt x="791260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748018" y="4104894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5552" y="4298137"/>
            <a:ext cx="2933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87036" y="3456813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60651" y="4428870"/>
            <a:ext cx="294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26055" y="3877817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791205" y="3587242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56609" y="3553714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21633" y="4104894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17590" y="4136517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82614" y="3100781"/>
            <a:ext cx="2933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13168" y="4395342"/>
            <a:ext cx="293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640" y="4622419"/>
            <a:ext cx="8740775" cy="2101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14045" algn="r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5"/>
              </a:spcBef>
            </a:pP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R="796925" algn="r"/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2022</a:t>
            </a:r>
            <a:r>
              <a:rPr sz="1200" b="1" spc="-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tahminleri*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02284">
              <a:spcBef>
                <a:spcPts val="7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-8,8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467359">
              <a:spcBef>
                <a:spcPts val="400"/>
              </a:spcBef>
              <a:tabLst>
                <a:tab pos="1031875" algn="l"/>
                <a:tab pos="1597025" algn="l"/>
                <a:tab pos="2162810" algn="l"/>
                <a:tab pos="2727960" algn="l"/>
                <a:tab pos="3293110" algn="l"/>
                <a:tab pos="3858260" algn="l"/>
                <a:tab pos="4423410" algn="l"/>
                <a:tab pos="4988560" algn="l"/>
                <a:tab pos="5554345" algn="l"/>
                <a:tab pos="6119495" algn="l"/>
                <a:tab pos="6659245" algn="l"/>
                <a:tab pos="7291070" algn="l"/>
                <a:tab pos="7768590" algn="l"/>
              </a:tabLst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2011	2012	2013	2014	2015	2016	2017	2018	2019	2020	2021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OECD	IMF	Dünya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7726045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Bankası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9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IMF- Nisan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Dünya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Ekonomik Görünümü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Raporu,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Haziran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tahminleri, Dünya Bankası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Nisan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Avrupa</a:t>
            </a:r>
            <a:r>
              <a:rPr sz="12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ve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Orta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Asya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Ekonomik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Güncelleme Bahar</a:t>
            </a:r>
            <a:r>
              <a:rPr sz="1200" spc="-1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verileridir.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84120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40220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İstihdam </a:t>
            </a:r>
            <a:r>
              <a:rPr sz="3200" dirty="0"/>
              <a:t>ve</a:t>
            </a:r>
            <a:r>
              <a:rPr sz="3200" spc="-85" dirty="0"/>
              <a:t> </a:t>
            </a:r>
            <a:r>
              <a:rPr sz="3200" spc="5" dirty="0"/>
              <a:t>İşsizlik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32940"/>
            <a:ext cx="6521450" cy="313499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spcBef>
                <a:spcPts val="13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Toplam ve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tarım dışı</a:t>
            </a:r>
            <a:r>
              <a:rPr sz="20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istihdam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İşgücüne katılım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ve</a:t>
            </a:r>
            <a:r>
              <a:rPr sz="20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işsizlik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Geniş tanımlı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işsizlik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oranları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Zamana bağlı eksik istihdam ve işsizlerin bütünleşik</a:t>
            </a:r>
            <a:r>
              <a:rPr spc="11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İşsiz ve potansiyel işgücünün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bütünleşik</a:t>
            </a:r>
            <a:r>
              <a:rPr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Atıl işgücü</a:t>
            </a:r>
            <a:r>
              <a:rPr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1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Kadın ve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genç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işsizlik</a:t>
            </a:r>
            <a:r>
              <a:rPr sz="2000" spc="-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oranları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656590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srgbClr val="CADDEB"/>
                </a:solidFill>
                <a:latin typeface="Tahoma"/>
                <a:cs typeface="Tahoma"/>
              </a:rPr>
              <a:t>2</a:t>
            </a:r>
            <a:r>
              <a:rPr lang="tr-TR" sz="1400" dirty="0" smtClean="0">
                <a:solidFill>
                  <a:srgbClr val="CADDEB"/>
                </a:solidFill>
                <a:latin typeface="Tahoma"/>
                <a:cs typeface="Tahoma"/>
              </a:rPr>
              <a:t>5</a:t>
            </a:r>
          </a:p>
          <a:p>
            <a:pPr marL="12700">
              <a:spcBef>
                <a:spcPts val="105"/>
              </a:spcBef>
            </a:pP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06128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652" y="784352"/>
            <a:ext cx="785875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Mayıs ayında istihdam </a:t>
            </a:r>
            <a:r>
              <a:rPr dirty="0"/>
              <a:t>30,8 </a:t>
            </a:r>
            <a:r>
              <a:rPr spc="-5" dirty="0"/>
              <a:t>milyona ulaşırken, </a:t>
            </a:r>
            <a:r>
              <a:rPr dirty="0"/>
              <a:t>işsiz </a:t>
            </a:r>
            <a:r>
              <a:rPr spc="-5" dirty="0"/>
              <a:t>sayısı </a:t>
            </a:r>
            <a:r>
              <a:rPr dirty="0"/>
              <a:t>3,8 </a:t>
            </a:r>
            <a:r>
              <a:rPr spc="-5" dirty="0"/>
              <a:t>milyon  olmuştur.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İstihdam bir </a:t>
            </a:r>
            <a:r>
              <a:rPr b="0" dirty="0">
                <a:latin typeface="Tahoma"/>
                <a:cs typeface="Tahoma"/>
              </a:rPr>
              <a:t>önceki aya göre 358 </a:t>
            </a:r>
            <a:r>
              <a:rPr b="0" spc="-5" dirty="0">
                <a:latin typeface="Tahoma"/>
                <a:cs typeface="Tahoma"/>
              </a:rPr>
              <a:t>bin artmış, işsiz sayısı </a:t>
            </a:r>
            <a:r>
              <a:rPr b="0" dirty="0">
                <a:latin typeface="Tahoma"/>
                <a:cs typeface="Tahoma"/>
              </a:rPr>
              <a:t>ise 56 </a:t>
            </a:r>
            <a:r>
              <a:rPr b="0" spc="-5" dirty="0">
                <a:latin typeface="Tahoma"/>
                <a:cs typeface="Tahoma"/>
              </a:rPr>
              <a:t>bin</a:t>
            </a:r>
            <a:r>
              <a:rPr b="0" spc="13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azalmıştır.</a:t>
            </a:r>
          </a:p>
        </p:txBody>
      </p:sp>
      <p:sp>
        <p:nvSpPr>
          <p:cNvPr id="3" name="object 3"/>
          <p:cNvSpPr/>
          <p:nvPr/>
        </p:nvSpPr>
        <p:spPr>
          <a:xfrm>
            <a:off x="9144" y="1719072"/>
            <a:ext cx="9135110" cy="338455"/>
          </a:xfrm>
          <a:custGeom>
            <a:avLst/>
            <a:gdLst/>
            <a:ahLst/>
            <a:cxnLst/>
            <a:rect l="l" t="t" r="r" b="b"/>
            <a:pathLst>
              <a:path w="9135110" h="338455">
                <a:moveTo>
                  <a:pt x="0" y="338327"/>
                </a:moveTo>
                <a:lnTo>
                  <a:pt x="9134856" y="338327"/>
                </a:lnTo>
                <a:lnTo>
                  <a:pt x="9134856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9519" y="1751787"/>
            <a:ext cx="84194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Toplam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istihdam </a:t>
            </a:r>
            <a:r>
              <a:rPr sz="1600" spc="-15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işsiz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arındırılmış,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milyon kişi)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Mayıs</a:t>
            </a:r>
            <a:r>
              <a:rPr sz="1600" spc="43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79" y="6591401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3501" y="2482405"/>
            <a:ext cx="7777480" cy="3013710"/>
            <a:chOff x="583501" y="2482405"/>
            <a:chExt cx="7777480" cy="3013710"/>
          </a:xfrm>
        </p:grpSpPr>
        <p:sp>
          <p:nvSpPr>
            <p:cNvPr id="7" name="object 7"/>
            <p:cNvSpPr/>
            <p:nvPr/>
          </p:nvSpPr>
          <p:spPr>
            <a:xfrm>
              <a:off x="697992" y="2747771"/>
              <a:ext cx="7548880" cy="2743835"/>
            </a:xfrm>
            <a:custGeom>
              <a:avLst/>
              <a:gdLst/>
              <a:ahLst/>
              <a:cxnLst/>
              <a:rect l="l" t="t" r="r" b="b"/>
              <a:pathLst>
                <a:path w="7548880" h="2743835">
                  <a:moveTo>
                    <a:pt x="147828" y="1437132"/>
                  </a:moveTo>
                  <a:lnTo>
                    <a:pt x="0" y="1437132"/>
                  </a:lnTo>
                  <a:lnTo>
                    <a:pt x="0" y="2743200"/>
                  </a:lnTo>
                  <a:lnTo>
                    <a:pt x="147828" y="2743200"/>
                  </a:lnTo>
                  <a:lnTo>
                    <a:pt x="147828" y="1437132"/>
                  </a:lnTo>
                  <a:close/>
                </a:path>
                <a:path w="7548880" h="2743835">
                  <a:moveTo>
                    <a:pt x="411480" y="1432560"/>
                  </a:moveTo>
                  <a:lnTo>
                    <a:pt x="265176" y="1432560"/>
                  </a:lnTo>
                  <a:lnTo>
                    <a:pt x="265176" y="2743200"/>
                  </a:lnTo>
                  <a:lnTo>
                    <a:pt x="411480" y="2743200"/>
                  </a:lnTo>
                  <a:lnTo>
                    <a:pt x="411480" y="1432560"/>
                  </a:lnTo>
                  <a:close/>
                </a:path>
                <a:path w="7548880" h="2743835">
                  <a:moveTo>
                    <a:pt x="676656" y="2008632"/>
                  </a:moveTo>
                  <a:lnTo>
                    <a:pt x="528828" y="2008632"/>
                  </a:lnTo>
                  <a:lnTo>
                    <a:pt x="528828" y="2743200"/>
                  </a:lnTo>
                  <a:lnTo>
                    <a:pt x="676656" y="2743200"/>
                  </a:lnTo>
                  <a:lnTo>
                    <a:pt x="676656" y="2008632"/>
                  </a:lnTo>
                  <a:close/>
                </a:path>
                <a:path w="7548880" h="2743835">
                  <a:moveTo>
                    <a:pt x="940308" y="2578608"/>
                  </a:moveTo>
                  <a:lnTo>
                    <a:pt x="794004" y="2578608"/>
                  </a:lnTo>
                  <a:lnTo>
                    <a:pt x="794004" y="2743200"/>
                  </a:lnTo>
                  <a:lnTo>
                    <a:pt x="940308" y="2743200"/>
                  </a:lnTo>
                  <a:lnTo>
                    <a:pt x="940308" y="2578608"/>
                  </a:lnTo>
                  <a:close/>
                </a:path>
                <a:path w="7548880" h="2743835">
                  <a:moveTo>
                    <a:pt x="1205484" y="2342388"/>
                  </a:moveTo>
                  <a:lnTo>
                    <a:pt x="1057656" y="2342388"/>
                  </a:lnTo>
                  <a:lnTo>
                    <a:pt x="1057656" y="2743200"/>
                  </a:lnTo>
                  <a:lnTo>
                    <a:pt x="1205484" y="2743200"/>
                  </a:lnTo>
                  <a:lnTo>
                    <a:pt x="1205484" y="2342388"/>
                  </a:lnTo>
                  <a:close/>
                </a:path>
                <a:path w="7548880" h="2743835">
                  <a:moveTo>
                    <a:pt x="1469136" y="2005584"/>
                  </a:moveTo>
                  <a:lnTo>
                    <a:pt x="1322832" y="2005584"/>
                  </a:lnTo>
                  <a:lnTo>
                    <a:pt x="1322832" y="2743200"/>
                  </a:lnTo>
                  <a:lnTo>
                    <a:pt x="1469136" y="2743200"/>
                  </a:lnTo>
                  <a:lnTo>
                    <a:pt x="1469136" y="2005584"/>
                  </a:lnTo>
                  <a:close/>
                </a:path>
                <a:path w="7548880" h="2743835">
                  <a:moveTo>
                    <a:pt x="1732788" y="2142744"/>
                  </a:moveTo>
                  <a:lnTo>
                    <a:pt x="1586484" y="2142744"/>
                  </a:lnTo>
                  <a:lnTo>
                    <a:pt x="1586484" y="2743200"/>
                  </a:lnTo>
                  <a:lnTo>
                    <a:pt x="1732788" y="2743200"/>
                  </a:lnTo>
                  <a:lnTo>
                    <a:pt x="1732788" y="2142744"/>
                  </a:lnTo>
                  <a:close/>
                </a:path>
                <a:path w="7548880" h="2743835">
                  <a:moveTo>
                    <a:pt x="1997964" y="1781556"/>
                  </a:moveTo>
                  <a:lnTo>
                    <a:pt x="1851660" y="1781556"/>
                  </a:lnTo>
                  <a:lnTo>
                    <a:pt x="1851660" y="2743200"/>
                  </a:lnTo>
                  <a:lnTo>
                    <a:pt x="1997964" y="2743200"/>
                  </a:lnTo>
                  <a:lnTo>
                    <a:pt x="1997964" y="1781556"/>
                  </a:lnTo>
                  <a:close/>
                </a:path>
                <a:path w="7548880" h="2743835">
                  <a:moveTo>
                    <a:pt x="2261616" y="1696212"/>
                  </a:moveTo>
                  <a:lnTo>
                    <a:pt x="2115312" y="1696212"/>
                  </a:lnTo>
                  <a:lnTo>
                    <a:pt x="2115312" y="2743200"/>
                  </a:lnTo>
                  <a:lnTo>
                    <a:pt x="2261616" y="2743200"/>
                  </a:lnTo>
                  <a:lnTo>
                    <a:pt x="2261616" y="1696212"/>
                  </a:lnTo>
                  <a:close/>
                </a:path>
                <a:path w="7548880" h="2743835">
                  <a:moveTo>
                    <a:pt x="2526792" y="1719072"/>
                  </a:moveTo>
                  <a:lnTo>
                    <a:pt x="2378964" y="1719072"/>
                  </a:lnTo>
                  <a:lnTo>
                    <a:pt x="2378964" y="2743200"/>
                  </a:lnTo>
                  <a:lnTo>
                    <a:pt x="2526792" y="2743200"/>
                  </a:lnTo>
                  <a:lnTo>
                    <a:pt x="2526792" y="1719072"/>
                  </a:lnTo>
                  <a:close/>
                </a:path>
                <a:path w="7548880" h="2743835">
                  <a:moveTo>
                    <a:pt x="2790444" y="1642872"/>
                  </a:moveTo>
                  <a:lnTo>
                    <a:pt x="2644140" y="1642872"/>
                  </a:lnTo>
                  <a:lnTo>
                    <a:pt x="2644140" y="2743200"/>
                  </a:lnTo>
                  <a:lnTo>
                    <a:pt x="2790444" y="2743200"/>
                  </a:lnTo>
                  <a:lnTo>
                    <a:pt x="2790444" y="1642872"/>
                  </a:lnTo>
                  <a:close/>
                </a:path>
                <a:path w="7548880" h="2743835">
                  <a:moveTo>
                    <a:pt x="3055620" y="1723644"/>
                  </a:moveTo>
                  <a:lnTo>
                    <a:pt x="2907792" y="1723644"/>
                  </a:lnTo>
                  <a:lnTo>
                    <a:pt x="2907792" y="2743200"/>
                  </a:lnTo>
                  <a:lnTo>
                    <a:pt x="3055620" y="2743200"/>
                  </a:lnTo>
                  <a:lnTo>
                    <a:pt x="3055620" y="1723644"/>
                  </a:lnTo>
                  <a:close/>
                </a:path>
                <a:path w="7548880" h="2743835">
                  <a:moveTo>
                    <a:pt x="3319272" y="1499616"/>
                  </a:moveTo>
                  <a:lnTo>
                    <a:pt x="3172968" y="1499616"/>
                  </a:lnTo>
                  <a:lnTo>
                    <a:pt x="3172968" y="2743200"/>
                  </a:lnTo>
                  <a:lnTo>
                    <a:pt x="3319272" y="2743200"/>
                  </a:lnTo>
                  <a:lnTo>
                    <a:pt x="3319272" y="1499616"/>
                  </a:lnTo>
                  <a:close/>
                </a:path>
                <a:path w="7548880" h="2743835">
                  <a:moveTo>
                    <a:pt x="3584448" y="1446276"/>
                  </a:moveTo>
                  <a:lnTo>
                    <a:pt x="3436620" y="1446276"/>
                  </a:lnTo>
                  <a:lnTo>
                    <a:pt x="3436620" y="2743200"/>
                  </a:lnTo>
                  <a:lnTo>
                    <a:pt x="3584448" y="2743200"/>
                  </a:lnTo>
                  <a:lnTo>
                    <a:pt x="3584448" y="1446276"/>
                  </a:lnTo>
                  <a:close/>
                </a:path>
                <a:path w="7548880" h="2743835">
                  <a:moveTo>
                    <a:pt x="3848100" y="1098804"/>
                  </a:moveTo>
                  <a:lnTo>
                    <a:pt x="3701796" y="1098804"/>
                  </a:lnTo>
                  <a:lnTo>
                    <a:pt x="3701796" y="2743200"/>
                  </a:lnTo>
                  <a:lnTo>
                    <a:pt x="3848100" y="2743212"/>
                  </a:lnTo>
                  <a:lnTo>
                    <a:pt x="3848100" y="1098804"/>
                  </a:lnTo>
                  <a:close/>
                </a:path>
                <a:path w="7548880" h="2743835">
                  <a:moveTo>
                    <a:pt x="4113276" y="1139952"/>
                  </a:moveTo>
                  <a:lnTo>
                    <a:pt x="3965448" y="1139952"/>
                  </a:lnTo>
                  <a:lnTo>
                    <a:pt x="3965448" y="2743200"/>
                  </a:lnTo>
                  <a:lnTo>
                    <a:pt x="4113276" y="2743200"/>
                  </a:lnTo>
                  <a:lnTo>
                    <a:pt x="4113276" y="1139952"/>
                  </a:lnTo>
                  <a:close/>
                </a:path>
                <a:path w="7548880" h="2743835">
                  <a:moveTo>
                    <a:pt x="4376928" y="1181100"/>
                  </a:moveTo>
                  <a:lnTo>
                    <a:pt x="4230624" y="1181100"/>
                  </a:lnTo>
                  <a:lnTo>
                    <a:pt x="4230624" y="2743200"/>
                  </a:lnTo>
                  <a:lnTo>
                    <a:pt x="4376928" y="2743200"/>
                  </a:lnTo>
                  <a:lnTo>
                    <a:pt x="4376928" y="1181100"/>
                  </a:lnTo>
                  <a:close/>
                </a:path>
                <a:path w="7548880" h="2743835">
                  <a:moveTo>
                    <a:pt x="4640580" y="850392"/>
                  </a:moveTo>
                  <a:lnTo>
                    <a:pt x="4494276" y="850392"/>
                  </a:lnTo>
                  <a:lnTo>
                    <a:pt x="4494276" y="2743200"/>
                  </a:lnTo>
                  <a:lnTo>
                    <a:pt x="4640580" y="2743212"/>
                  </a:lnTo>
                  <a:lnTo>
                    <a:pt x="4640580" y="850392"/>
                  </a:lnTo>
                  <a:close/>
                </a:path>
                <a:path w="7548880" h="2743835">
                  <a:moveTo>
                    <a:pt x="4905756" y="792480"/>
                  </a:moveTo>
                  <a:lnTo>
                    <a:pt x="4759452" y="792480"/>
                  </a:lnTo>
                  <a:lnTo>
                    <a:pt x="4759452" y="2743200"/>
                  </a:lnTo>
                  <a:lnTo>
                    <a:pt x="4905756" y="2743212"/>
                  </a:lnTo>
                  <a:lnTo>
                    <a:pt x="4905756" y="792480"/>
                  </a:lnTo>
                  <a:close/>
                </a:path>
                <a:path w="7548880" h="2743835">
                  <a:moveTo>
                    <a:pt x="5169408" y="751332"/>
                  </a:moveTo>
                  <a:lnTo>
                    <a:pt x="5023104" y="751332"/>
                  </a:lnTo>
                  <a:lnTo>
                    <a:pt x="5023104" y="2743200"/>
                  </a:lnTo>
                  <a:lnTo>
                    <a:pt x="5169408" y="2743212"/>
                  </a:lnTo>
                  <a:lnTo>
                    <a:pt x="5169408" y="751332"/>
                  </a:lnTo>
                  <a:close/>
                </a:path>
                <a:path w="7548880" h="2743835">
                  <a:moveTo>
                    <a:pt x="5434584" y="531876"/>
                  </a:moveTo>
                  <a:lnTo>
                    <a:pt x="5286756" y="531876"/>
                  </a:lnTo>
                  <a:lnTo>
                    <a:pt x="5286756" y="2743200"/>
                  </a:lnTo>
                  <a:lnTo>
                    <a:pt x="5434584" y="2743212"/>
                  </a:lnTo>
                  <a:lnTo>
                    <a:pt x="5434584" y="531876"/>
                  </a:lnTo>
                  <a:close/>
                </a:path>
                <a:path w="7548880" h="2743835">
                  <a:moveTo>
                    <a:pt x="5698236" y="452628"/>
                  </a:moveTo>
                  <a:lnTo>
                    <a:pt x="5551932" y="452628"/>
                  </a:lnTo>
                  <a:lnTo>
                    <a:pt x="5551932" y="2743200"/>
                  </a:lnTo>
                  <a:lnTo>
                    <a:pt x="5698236" y="2743212"/>
                  </a:lnTo>
                  <a:lnTo>
                    <a:pt x="5698236" y="452628"/>
                  </a:lnTo>
                  <a:close/>
                </a:path>
                <a:path w="7548880" h="2743835">
                  <a:moveTo>
                    <a:pt x="5963412" y="365760"/>
                  </a:moveTo>
                  <a:lnTo>
                    <a:pt x="5815584" y="365760"/>
                  </a:lnTo>
                  <a:lnTo>
                    <a:pt x="5815584" y="2743200"/>
                  </a:lnTo>
                  <a:lnTo>
                    <a:pt x="5963412" y="2743212"/>
                  </a:lnTo>
                  <a:lnTo>
                    <a:pt x="5963412" y="365760"/>
                  </a:lnTo>
                  <a:close/>
                </a:path>
                <a:path w="7548880" h="2743835">
                  <a:moveTo>
                    <a:pt x="6227064" y="243840"/>
                  </a:moveTo>
                  <a:lnTo>
                    <a:pt x="6080760" y="243840"/>
                  </a:lnTo>
                  <a:lnTo>
                    <a:pt x="6080760" y="2743200"/>
                  </a:lnTo>
                  <a:lnTo>
                    <a:pt x="6227064" y="2743212"/>
                  </a:lnTo>
                  <a:lnTo>
                    <a:pt x="6227064" y="243840"/>
                  </a:lnTo>
                  <a:close/>
                </a:path>
                <a:path w="7548880" h="2743835">
                  <a:moveTo>
                    <a:pt x="6492240" y="281940"/>
                  </a:moveTo>
                  <a:lnTo>
                    <a:pt x="6344412" y="281940"/>
                  </a:lnTo>
                  <a:lnTo>
                    <a:pt x="6344412" y="2743200"/>
                  </a:lnTo>
                  <a:lnTo>
                    <a:pt x="6492240" y="2743212"/>
                  </a:lnTo>
                  <a:lnTo>
                    <a:pt x="6492240" y="281940"/>
                  </a:lnTo>
                  <a:close/>
                </a:path>
                <a:path w="7548880" h="2743835">
                  <a:moveTo>
                    <a:pt x="6755892" y="239268"/>
                  </a:moveTo>
                  <a:lnTo>
                    <a:pt x="6609588" y="239268"/>
                  </a:lnTo>
                  <a:lnTo>
                    <a:pt x="6609588" y="2743200"/>
                  </a:lnTo>
                  <a:lnTo>
                    <a:pt x="6755892" y="2743212"/>
                  </a:lnTo>
                  <a:lnTo>
                    <a:pt x="6755892" y="239268"/>
                  </a:lnTo>
                  <a:close/>
                </a:path>
                <a:path w="7548880" h="2743835">
                  <a:moveTo>
                    <a:pt x="7021068" y="219456"/>
                  </a:moveTo>
                  <a:lnTo>
                    <a:pt x="6873240" y="219456"/>
                  </a:lnTo>
                  <a:lnTo>
                    <a:pt x="6873240" y="2743200"/>
                  </a:lnTo>
                  <a:lnTo>
                    <a:pt x="7021068" y="2743212"/>
                  </a:lnTo>
                  <a:lnTo>
                    <a:pt x="7021068" y="219456"/>
                  </a:lnTo>
                  <a:close/>
                </a:path>
                <a:path w="7548880" h="2743835">
                  <a:moveTo>
                    <a:pt x="7284720" y="0"/>
                  </a:moveTo>
                  <a:lnTo>
                    <a:pt x="7138416" y="0"/>
                  </a:lnTo>
                  <a:lnTo>
                    <a:pt x="7138416" y="2743200"/>
                  </a:lnTo>
                  <a:lnTo>
                    <a:pt x="7284720" y="2743212"/>
                  </a:lnTo>
                  <a:lnTo>
                    <a:pt x="7284720" y="0"/>
                  </a:lnTo>
                  <a:close/>
                </a:path>
                <a:path w="7548880" h="2743835">
                  <a:moveTo>
                    <a:pt x="7548372" y="1885188"/>
                  </a:moveTo>
                  <a:lnTo>
                    <a:pt x="7402068" y="1885188"/>
                  </a:lnTo>
                  <a:lnTo>
                    <a:pt x="7402068" y="2743212"/>
                  </a:lnTo>
                  <a:lnTo>
                    <a:pt x="7548372" y="2743212"/>
                  </a:lnTo>
                  <a:lnTo>
                    <a:pt x="7548372" y="188518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8263" y="2487167"/>
              <a:ext cx="7767955" cy="3004185"/>
            </a:xfrm>
            <a:custGeom>
              <a:avLst/>
              <a:gdLst/>
              <a:ahLst/>
              <a:cxnLst/>
              <a:rect l="l" t="t" r="r" b="b"/>
              <a:pathLst>
                <a:path w="7767955" h="3004185">
                  <a:moveTo>
                    <a:pt x="7717535" y="3003804"/>
                  </a:moveTo>
                  <a:lnTo>
                    <a:pt x="7717535" y="0"/>
                  </a:lnTo>
                </a:path>
                <a:path w="7767955" h="3004185">
                  <a:moveTo>
                    <a:pt x="7717535" y="3003804"/>
                  </a:moveTo>
                  <a:lnTo>
                    <a:pt x="7767828" y="3003804"/>
                  </a:lnTo>
                </a:path>
                <a:path w="7767955" h="3004185">
                  <a:moveTo>
                    <a:pt x="7717535" y="2252472"/>
                  </a:moveTo>
                  <a:lnTo>
                    <a:pt x="7767828" y="2252472"/>
                  </a:lnTo>
                </a:path>
                <a:path w="7767955" h="3004185">
                  <a:moveTo>
                    <a:pt x="7717535" y="1502664"/>
                  </a:moveTo>
                  <a:lnTo>
                    <a:pt x="7767828" y="1502664"/>
                  </a:lnTo>
                </a:path>
                <a:path w="7767955" h="3004185">
                  <a:moveTo>
                    <a:pt x="7717535" y="751332"/>
                  </a:moveTo>
                  <a:lnTo>
                    <a:pt x="7767828" y="751332"/>
                  </a:lnTo>
                </a:path>
                <a:path w="7767955" h="3004185">
                  <a:moveTo>
                    <a:pt x="7717535" y="0"/>
                  </a:moveTo>
                  <a:lnTo>
                    <a:pt x="7767828" y="0"/>
                  </a:lnTo>
                </a:path>
                <a:path w="7767955" h="3004185">
                  <a:moveTo>
                    <a:pt x="51815" y="3003804"/>
                  </a:moveTo>
                  <a:lnTo>
                    <a:pt x="51815" y="0"/>
                  </a:lnTo>
                </a:path>
                <a:path w="7767955" h="3004185">
                  <a:moveTo>
                    <a:pt x="0" y="3003804"/>
                  </a:moveTo>
                  <a:lnTo>
                    <a:pt x="51815" y="3003804"/>
                  </a:lnTo>
                </a:path>
                <a:path w="7767955" h="3004185">
                  <a:moveTo>
                    <a:pt x="0" y="2503932"/>
                  </a:moveTo>
                  <a:lnTo>
                    <a:pt x="51815" y="2503932"/>
                  </a:lnTo>
                </a:path>
                <a:path w="7767955" h="3004185">
                  <a:moveTo>
                    <a:pt x="0" y="2002536"/>
                  </a:moveTo>
                  <a:lnTo>
                    <a:pt x="51815" y="2002536"/>
                  </a:lnTo>
                </a:path>
                <a:path w="7767955" h="3004185">
                  <a:moveTo>
                    <a:pt x="0" y="1502664"/>
                  </a:moveTo>
                  <a:lnTo>
                    <a:pt x="51815" y="1502664"/>
                  </a:lnTo>
                </a:path>
                <a:path w="7767955" h="3004185">
                  <a:moveTo>
                    <a:pt x="0" y="1001268"/>
                  </a:moveTo>
                  <a:lnTo>
                    <a:pt x="51815" y="1001268"/>
                  </a:lnTo>
                </a:path>
                <a:path w="7767955" h="3004185">
                  <a:moveTo>
                    <a:pt x="0" y="501396"/>
                  </a:moveTo>
                  <a:lnTo>
                    <a:pt x="51815" y="501396"/>
                  </a:lnTo>
                </a:path>
                <a:path w="7767955" h="3004185">
                  <a:moveTo>
                    <a:pt x="0" y="0"/>
                  </a:moveTo>
                  <a:lnTo>
                    <a:pt x="51815" y="0"/>
                  </a:lnTo>
                </a:path>
                <a:path w="7767955" h="3004185">
                  <a:moveTo>
                    <a:pt x="51815" y="3003804"/>
                  </a:moveTo>
                  <a:lnTo>
                    <a:pt x="7717535" y="300380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100059" y="2567939"/>
              <a:ext cx="146685" cy="1882139"/>
            </a:xfrm>
            <a:custGeom>
              <a:avLst/>
              <a:gdLst/>
              <a:ahLst/>
              <a:cxnLst/>
              <a:rect l="l" t="t" r="r" b="b"/>
              <a:pathLst>
                <a:path w="146684" h="1882139">
                  <a:moveTo>
                    <a:pt x="0" y="1882140"/>
                  </a:moveTo>
                  <a:lnTo>
                    <a:pt x="146304" y="1882140"/>
                  </a:lnTo>
                  <a:lnTo>
                    <a:pt x="146304" y="0"/>
                  </a:lnTo>
                  <a:lnTo>
                    <a:pt x="0" y="0"/>
                  </a:lnTo>
                  <a:lnTo>
                    <a:pt x="0" y="188214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71905" y="3128009"/>
              <a:ext cx="7402195" cy="1937385"/>
            </a:xfrm>
            <a:custGeom>
              <a:avLst/>
              <a:gdLst/>
              <a:ahLst/>
              <a:cxnLst/>
              <a:rect l="l" t="t" r="r" b="b"/>
              <a:pathLst>
                <a:path w="7402195" h="1937385">
                  <a:moveTo>
                    <a:pt x="0" y="525779"/>
                  </a:moveTo>
                  <a:lnTo>
                    <a:pt x="263652" y="870203"/>
                  </a:lnTo>
                  <a:lnTo>
                    <a:pt x="528828" y="995171"/>
                  </a:lnTo>
                  <a:lnTo>
                    <a:pt x="792480" y="943356"/>
                  </a:lnTo>
                  <a:lnTo>
                    <a:pt x="1057656" y="844295"/>
                  </a:lnTo>
                  <a:lnTo>
                    <a:pt x="1321308" y="716279"/>
                  </a:lnTo>
                  <a:lnTo>
                    <a:pt x="1586483" y="286512"/>
                  </a:lnTo>
                  <a:lnTo>
                    <a:pt x="1850136" y="995171"/>
                  </a:lnTo>
                  <a:lnTo>
                    <a:pt x="2115312" y="1004315"/>
                  </a:lnTo>
                  <a:lnTo>
                    <a:pt x="2378964" y="713232"/>
                  </a:lnTo>
                  <a:lnTo>
                    <a:pt x="2644140" y="697991"/>
                  </a:lnTo>
                  <a:lnTo>
                    <a:pt x="2907792" y="856488"/>
                  </a:lnTo>
                  <a:lnTo>
                    <a:pt x="3171444" y="858012"/>
                  </a:lnTo>
                  <a:lnTo>
                    <a:pt x="3436620" y="408431"/>
                  </a:lnTo>
                  <a:lnTo>
                    <a:pt x="3700272" y="498347"/>
                  </a:lnTo>
                  <a:lnTo>
                    <a:pt x="3965448" y="0"/>
                  </a:lnTo>
                  <a:lnTo>
                    <a:pt x="4229100" y="310895"/>
                  </a:lnTo>
                  <a:lnTo>
                    <a:pt x="4494276" y="1937003"/>
                  </a:lnTo>
                  <a:lnTo>
                    <a:pt x="4757928" y="1464564"/>
                  </a:lnTo>
                  <a:lnTo>
                    <a:pt x="5023104" y="1246632"/>
                  </a:lnTo>
                  <a:lnTo>
                    <a:pt x="5286756" y="1290827"/>
                  </a:lnTo>
                  <a:lnTo>
                    <a:pt x="5551932" y="1394459"/>
                  </a:lnTo>
                  <a:lnTo>
                    <a:pt x="5815584" y="1290827"/>
                  </a:lnTo>
                  <a:lnTo>
                    <a:pt x="6079236" y="1225295"/>
                  </a:lnTo>
                  <a:lnTo>
                    <a:pt x="6344412" y="1191767"/>
                  </a:lnTo>
                  <a:lnTo>
                    <a:pt x="6608064" y="1510283"/>
                  </a:lnTo>
                  <a:lnTo>
                    <a:pt x="6873240" y="1275588"/>
                  </a:lnTo>
                  <a:lnTo>
                    <a:pt x="7136892" y="1159764"/>
                  </a:lnTo>
                  <a:lnTo>
                    <a:pt x="7402068" y="126492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982711" y="4450079"/>
              <a:ext cx="285115" cy="182880"/>
            </a:xfrm>
            <a:custGeom>
              <a:avLst/>
              <a:gdLst/>
              <a:ahLst/>
              <a:cxnLst/>
              <a:rect l="l" t="t" r="r" b="b"/>
              <a:pathLst>
                <a:path w="285115" h="182879">
                  <a:moveTo>
                    <a:pt x="284988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284988" y="182880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18008" y="5379542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8008" y="487934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8008" y="437857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8008" y="387781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8008" y="3376625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8008" y="287655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18008" y="2375661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46769" y="4636770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46769" y="3134359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446769" y="5387721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46769" y="3885133"/>
            <a:ext cx="238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46769" y="2383282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6624" y="5531306"/>
            <a:ext cx="7611745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92871" y="4436745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3,8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30642" y="234670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30,8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50391" y="2552700"/>
            <a:ext cx="215265" cy="332740"/>
            <a:chOff x="850391" y="2552700"/>
            <a:chExt cx="215265" cy="332740"/>
          </a:xfrm>
        </p:grpSpPr>
        <p:sp>
          <p:nvSpPr>
            <p:cNvPr id="28" name="object 28"/>
            <p:cNvSpPr/>
            <p:nvPr/>
          </p:nvSpPr>
          <p:spPr>
            <a:xfrm>
              <a:off x="850391" y="2552700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70965" y="286588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103477" y="2483485"/>
            <a:ext cx="115760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istihdam  İşsiz (sağ</a:t>
            </a:r>
            <a:r>
              <a:rPr sz="12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98326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1813560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9882" y="1846579"/>
            <a:ext cx="83889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İşsizlik ve işgücüne katılım oranı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arındırılmış, %)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Mayıs</a:t>
            </a:r>
            <a:r>
              <a:rPr sz="1600" spc="3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491122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0322" y="920622"/>
            <a:ext cx="74580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Mayıs ayında </a:t>
            </a:r>
            <a:r>
              <a:rPr dirty="0"/>
              <a:t>işsizlik oranı 0,3 </a:t>
            </a:r>
            <a:r>
              <a:rPr spc="-5" dirty="0"/>
              <a:t>puan gerileyerek </a:t>
            </a:r>
            <a:r>
              <a:rPr dirty="0"/>
              <a:t>%10,9 </a:t>
            </a:r>
            <a:r>
              <a:rPr spc="-5" dirty="0"/>
              <a:t>olmuştur.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İşgücüne katılım oranı </a:t>
            </a:r>
            <a:r>
              <a:rPr b="0" dirty="0">
                <a:latin typeface="Tahoma"/>
                <a:cs typeface="Tahoma"/>
              </a:rPr>
              <a:t>ise </a:t>
            </a:r>
            <a:r>
              <a:rPr b="0" spc="-5" dirty="0">
                <a:latin typeface="Tahoma"/>
                <a:cs typeface="Tahoma"/>
              </a:rPr>
              <a:t>0,4 </a:t>
            </a:r>
            <a:r>
              <a:rPr b="0" dirty="0">
                <a:latin typeface="Tahoma"/>
                <a:cs typeface="Tahoma"/>
              </a:rPr>
              <a:t>puan artarak </a:t>
            </a:r>
            <a:r>
              <a:rPr b="0" spc="-5" dirty="0">
                <a:latin typeface="Tahoma"/>
                <a:cs typeface="Tahoma"/>
              </a:rPr>
              <a:t>%53,6’ya</a:t>
            </a:r>
            <a:r>
              <a:rPr b="0" spc="6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yükselmiştir.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95109" y="2471737"/>
            <a:ext cx="7865745" cy="3039745"/>
            <a:chOff x="495109" y="2471737"/>
            <a:chExt cx="7865745" cy="3039745"/>
          </a:xfrm>
        </p:grpSpPr>
        <p:sp>
          <p:nvSpPr>
            <p:cNvPr id="7" name="object 7"/>
            <p:cNvSpPr/>
            <p:nvPr/>
          </p:nvSpPr>
          <p:spPr>
            <a:xfrm>
              <a:off x="609600" y="2779775"/>
              <a:ext cx="7637145" cy="2726690"/>
            </a:xfrm>
            <a:custGeom>
              <a:avLst/>
              <a:gdLst/>
              <a:ahLst/>
              <a:cxnLst/>
              <a:rect l="l" t="t" r="r" b="b"/>
              <a:pathLst>
                <a:path w="7637145" h="2726690">
                  <a:moveTo>
                    <a:pt x="149352" y="719328"/>
                  </a:moveTo>
                  <a:lnTo>
                    <a:pt x="0" y="719328"/>
                  </a:lnTo>
                  <a:lnTo>
                    <a:pt x="0" y="2726436"/>
                  </a:lnTo>
                  <a:lnTo>
                    <a:pt x="149352" y="2726436"/>
                  </a:lnTo>
                  <a:lnTo>
                    <a:pt x="149352" y="719328"/>
                  </a:lnTo>
                  <a:close/>
                </a:path>
                <a:path w="7637145" h="2726690">
                  <a:moveTo>
                    <a:pt x="416052" y="870204"/>
                  </a:moveTo>
                  <a:lnTo>
                    <a:pt x="268224" y="870204"/>
                  </a:lnTo>
                  <a:lnTo>
                    <a:pt x="268224" y="2726436"/>
                  </a:lnTo>
                  <a:lnTo>
                    <a:pt x="416052" y="2726436"/>
                  </a:lnTo>
                  <a:lnTo>
                    <a:pt x="416052" y="870204"/>
                  </a:lnTo>
                  <a:close/>
                </a:path>
                <a:path w="7637145" h="2726690">
                  <a:moveTo>
                    <a:pt x="684276" y="1627632"/>
                  </a:moveTo>
                  <a:lnTo>
                    <a:pt x="534924" y="1627632"/>
                  </a:lnTo>
                  <a:lnTo>
                    <a:pt x="534924" y="2726436"/>
                  </a:lnTo>
                  <a:lnTo>
                    <a:pt x="684276" y="2726436"/>
                  </a:lnTo>
                  <a:lnTo>
                    <a:pt x="684276" y="1627632"/>
                  </a:lnTo>
                  <a:close/>
                </a:path>
                <a:path w="7637145" h="2726690">
                  <a:moveTo>
                    <a:pt x="950976" y="2346960"/>
                  </a:moveTo>
                  <a:lnTo>
                    <a:pt x="803148" y="2346960"/>
                  </a:lnTo>
                  <a:lnTo>
                    <a:pt x="803148" y="2726436"/>
                  </a:lnTo>
                  <a:lnTo>
                    <a:pt x="950976" y="2726436"/>
                  </a:lnTo>
                  <a:lnTo>
                    <a:pt x="950976" y="2346960"/>
                  </a:lnTo>
                  <a:close/>
                </a:path>
                <a:path w="7637145" h="2726690">
                  <a:moveTo>
                    <a:pt x="1219200" y="2043684"/>
                  </a:moveTo>
                  <a:lnTo>
                    <a:pt x="1069848" y="2043684"/>
                  </a:lnTo>
                  <a:lnTo>
                    <a:pt x="1069848" y="2726436"/>
                  </a:lnTo>
                  <a:lnTo>
                    <a:pt x="1219200" y="2726436"/>
                  </a:lnTo>
                  <a:lnTo>
                    <a:pt x="1219200" y="2043684"/>
                  </a:lnTo>
                  <a:close/>
                </a:path>
                <a:path w="7637145" h="2726690">
                  <a:moveTo>
                    <a:pt x="1485900" y="1627632"/>
                  </a:moveTo>
                  <a:lnTo>
                    <a:pt x="1338072" y="1627632"/>
                  </a:lnTo>
                  <a:lnTo>
                    <a:pt x="1338072" y="2726436"/>
                  </a:lnTo>
                  <a:lnTo>
                    <a:pt x="1485900" y="2726436"/>
                  </a:lnTo>
                  <a:lnTo>
                    <a:pt x="1485900" y="1627632"/>
                  </a:lnTo>
                  <a:close/>
                </a:path>
                <a:path w="7637145" h="2726690">
                  <a:moveTo>
                    <a:pt x="1754124" y="1703832"/>
                  </a:moveTo>
                  <a:lnTo>
                    <a:pt x="1604772" y="1703832"/>
                  </a:lnTo>
                  <a:lnTo>
                    <a:pt x="1604772" y="2726436"/>
                  </a:lnTo>
                  <a:lnTo>
                    <a:pt x="1754124" y="2726436"/>
                  </a:lnTo>
                  <a:lnTo>
                    <a:pt x="1754124" y="1703832"/>
                  </a:lnTo>
                  <a:close/>
                </a:path>
                <a:path w="7637145" h="2726690">
                  <a:moveTo>
                    <a:pt x="2020824" y="1514856"/>
                  </a:moveTo>
                  <a:lnTo>
                    <a:pt x="1872996" y="1514856"/>
                  </a:lnTo>
                  <a:lnTo>
                    <a:pt x="1872996" y="2726436"/>
                  </a:lnTo>
                  <a:lnTo>
                    <a:pt x="2020824" y="2726436"/>
                  </a:lnTo>
                  <a:lnTo>
                    <a:pt x="2020824" y="1514856"/>
                  </a:lnTo>
                  <a:close/>
                </a:path>
                <a:path w="7637145" h="2726690">
                  <a:moveTo>
                    <a:pt x="2289048" y="1438656"/>
                  </a:moveTo>
                  <a:lnTo>
                    <a:pt x="2139696" y="1438656"/>
                  </a:lnTo>
                  <a:lnTo>
                    <a:pt x="2139696" y="2726436"/>
                  </a:lnTo>
                  <a:lnTo>
                    <a:pt x="2289048" y="2726436"/>
                  </a:lnTo>
                  <a:lnTo>
                    <a:pt x="2289048" y="1438656"/>
                  </a:lnTo>
                  <a:close/>
                </a:path>
                <a:path w="7637145" h="2726690">
                  <a:moveTo>
                    <a:pt x="2555748" y="1400556"/>
                  </a:moveTo>
                  <a:lnTo>
                    <a:pt x="2407920" y="1400556"/>
                  </a:lnTo>
                  <a:lnTo>
                    <a:pt x="2407920" y="2726436"/>
                  </a:lnTo>
                  <a:lnTo>
                    <a:pt x="2555748" y="2726436"/>
                  </a:lnTo>
                  <a:lnTo>
                    <a:pt x="2555748" y="1400556"/>
                  </a:lnTo>
                  <a:close/>
                </a:path>
                <a:path w="7637145" h="2726690">
                  <a:moveTo>
                    <a:pt x="2823972" y="1362456"/>
                  </a:moveTo>
                  <a:lnTo>
                    <a:pt x="2674620" y="1362456"/>
                  </a:lnTo>
                  <a:lnTo>
                    <a:pt x="2674620" y="2726436"/>
                  </a:lnTo>
                  <a:lnTo>
                    <a:pt x="2823972" y="2726436"/>
                  </a:lnTo>
                  <a:lnTo>
                    <a:pt x="2823972" y="1362456"/>
                  </a:lnTo>
                  <a:close/>
                </a:path>
                <a:path w="7637145" h="2726690">
                  <a:moveTo>
                    <a:pt x="3090672" y="1514856"/>
                  </a:moveTo>
                  <a:lnTo>
                    <a:pt x="2942844" y="1514856"/>
                  </a:lnTo>
                  <a:lnTo>
                    <a:pt x="2942844" y="2726436"/>
                  </a:lnTo>
                  <a:lnTo>
                    <a:pt x="3090672" y="2726436"/>
                  </a:lnTo>
                  <a:lnTo>
                    <a:pt x="3090672" y="1514856"/>
                  </a:lnTo>
                  <a:close/>
                </a:path>
                <a:path w="7637145" h="2726690">
                  <a:moveTo>
                    <a:pt x="3358896" y="1286256"/>
                  </a:moveTo>
                  <a:lnTo>
                    <a:pt x="3209544" y="1286256"/>
                  </a:lnTo>
                  <a:lnTo>
                    <a:pt x="3209544" y="2726436"/>
                  </a:lnTo>
                  <a:lnTo>
                    <a:pt x="3358896" y="2726436"/>
                  </a:lnTo>
                  <a:lnTo>
                    <a:pt x="3358896" y="1286256"/>
                  </a:lnTo>
                  <a:close/>
                </a:path>
                <a:path w="7637145" h="2726690">
                  <a:moveTo>
                    <a:pt x="3625596" y="1097280"/>
                  </a:moveTo>
                  <a:lnTo>
                    <a:pt x="3477768" y="1097280"/>
                  </a:lnTo>
                  <a:lnTo>
                    <a:pt x="3477768" y="2726436"/>
                  </a:lnTo>
                  <a:lnTo>
                    <a:pt x="3625596" y="2726436"/>
                  </a:lnTo>
                  <a:lnTo>
                    <a:pt x="3625596" y="1097280"/>
                  </a:lnTo>
                  <a:close/>
                </a:path>
                <a:path w="7637145" h="2726690">
                  <a:moveTo>
                    <a:pt x="3892296" y="757428"/>
                  </a:moveTo>
                  <a:lnTo>
                    <a:pt x="3744468" y="757428"/>
                  </a:lnTo>
                  <a:lnTo>
                    <a:pt x="3744468" y="2726436"/>
                  </a:lnTo>
                  <a:lnTo>
                    <a:pt x="3892296" y="2726436"/>
                  </a:lnTo>
                  <a:lnTo>
                    <a:pt x="3892296" y="757428"/>
                  </a:lnTo>
                  <a:close/>
                </a:path>
                <a:path w="7637145" h="2726690">
                  <a:moveTo>
                    <a:pt x="4160520" y="681228"/>
                  </a:moveTo>
                  <a:lnTo>
                    <a:pt x="4011168" y="681228"/>
                  </a:lnTo>
                  <a:lnTo>
                    <a:pt x="4011168" y="2726436"/>
                  </a:lnTo>
                  <a:lnTo>
                    <a:pt x="4160520" y="2726436"/>
                  </a:lnTo>
                  <a:lnTo>
                    <a:pt x="4160520" y="681228"/>
                  </a:lnTo>
                  <a:close/>
                </a:path>
                <a:path w="7637145" h="2726690">
                  <a:moveTo>
                    <a:pt x="4427220" y="832104"/>
                  </a:moveTo>
                  <a:lnTo>
                    <a:pt x="4279392" y="832104"/>
                  </a:lnTo>
                  <a:lnTo>
                    <a:pt x="4279392" y="2726436"/>
                  </a:lnTo>
                  <a:lnTo>
                    <a:pt x="4427220" y="2726436"/>
                  </a:lnTo>
                  <a:lnTo>
                    <a:pt x="4427220" y="832104"/>
                  </a:lnTo>
                  <a:close/>
                </a:path>
                <a:path w="7637145" h="2726690">
                  <a:moveTo>
                    <a:pt x="4695444" y="984504"/>
                  </a:moveTo>
                  <a:lnTo>
                    <a:pt x="4546092" y="984504"/>
                  </a:lnTo>
                  <a:lnTo>
                    <a:pt x="4546092" y="2726436"/>
                  </a:lnTo>
                  <a:lnTo>
                    <a:pt x="4695444" y="2726436"/>
                  </a:lnTo>
                  <a:lnTo>
                    <a:pt x="4695444" y="984504"/>
                  </a:lnTo>
                  <a:close/>
                </a:path>
                <a:path w="7637145" h="2726690">
                  <a:moveTo>
                    <a:pt x="4962144" y="794004"/>
                  </a:moveTo>
                  <a:lnTo>
                    <a:pt x="4814316" y="794004"/>
                  </a:lnTo>
                  <a:lnTo>
                    <a:pt x="4814316" y="2726436"/>
                  </a:lnTo>
                  <a:lnTo>
                    <a:pt x="4962144" y="2726436"/>
                  </a:lnTo>
                  <a:lnTo>
                    <a:pt x="4962144" y="794004"/>
                  </a:lnTo>
                  <a:close/>
                </a:path>
                <a:path w="7637145" h="2726690">
                  <a:moveTo>
                    <a:pt x="5230368" y="719328"/>
                  </a:moveTo>
                  <a:lnTo>
                    <a:pt x="5081016" y="719328"/>
                  </a:lnTo>
                  <a:lnTo>
                    <a:pt x="5081016" y="2726436"/>
                  </a:lnTo>
                  <a:lnTo>
                    <a:pt x="5230368" y="2726436"/>
                  </a:lnTo>
                  <a:lnTo>
                    <a:pt x="5230368" y="719328"/>
                  </a:lnTo>
                  <a:close/>
                </a:path>
                <a:path w="7637145" h="2726690">
                  <a:moveTo>
                    <a:pt x="5497068" y="492252"/>
                  </a:moveTo>
                  <a:lnTo>
                    <a:pt x="5349240" y="492252"/>
                  </a:lnTo>
                  <a:lnTo>
                    <a:pt x="5349240" y="2726436"/>
                  </a:lnTo>
                  <a:lnTo>
                    <a:pt x="5497068" y="2726436"/>
                  </a:lnTo>
                  <a:lnTo>
                    <a:pt x="5497068" y="492252"/>
                  </a:lnTo>
                  <a:close/>
                </a:path>
                <a:path w="7637145" h="2726690">
                  <a:moveTo>
                    <a:pt x="5765292" y="454152"/>
                  </a:moveTo>
                  <a:lnTo>
                    <a:pt x="5615940" y="454152"/>
                  </a:lnTo>
                  <a:lnTo>
                    <a:pt x="5615940" y="2726436"/>
                  </a:lnTo>
                  <a:lnTo>
                    <a:pt x="5765292" y="2726436"/>
                  </a:lnTo>
                  <a:lnTo>
                    <a:pt x="5765292" y="454152"/>
                  </a:lnTo>
                  <a:close/>
                </a:path>
                <a:path w="7637145" h="2726690">
                  <a:moveTo>
                    <a:pt x="6031992" y="339852"/>
                  </a:moveTo>
                  <a:lnTo>
                    <a:pt x="5884164" y="339852"/>
                  </a:lnTo>
                  <a:lnTo>
                    <a:pt x="5884164" y="2726436"/>
                  </a:lnTo>
                  <a:lnTo>
                    <a:pt x="6031992" y="2726436"/>
                  </a:lnTo>
                  <a:lnTo>
                    <a:pt x="6031992" y="339852"/>
                  </a:lnTo>
                  <a:close/>
                </a:path>
                <a:path w="7637145" h="2726690">
                  <a:moveTo>
                    <a:pt x="6300216" y="188976"/>
                  </a:moveTo>
                  <a:lnTo>
                    <a:pt x="6150864" y="188976"/>
                  </a:lnTo>
                  <a:lnTo>
                    <a:pt x="6150864" y="2726436"/>
                  </a:lnTo>
                  <a:lnTo>
                    <a:pt x="6300216" y="2726436"/>
                  </a:lnTo>
                  <a:lnTo>
                    <a:pt x="6300216" y="188976"/>
                  </a:lnTo>
                  <a:close/>
                </a:path>
                <a:path w="7637145" h="2726690">
                  <a:moveTo>
                    <a:pt x="6566916" y="265176"/>
                  </a:moveTo>
                  <a:lnTo>
                    <a:pt x="6419088" y="265176"/>
                  </a:lnTo>
                  <a:lnTo>
                    <a:pt x="6419088" y="2726436"/>
                  </a:lnTo>
                  <a:lnTo>
                    <a:pt x="6566916" y="2726436"/>
                  </a:lnTo>
                  <a:lnTo>
                    <a:pt x="6566916" y="265176"/>
                  </a:lnTo>
                  <a:close/>
                </a:path>
                <a:path w="7637145" h="2726690">
                  <a:moveTo>
                    <a:pt x="6835140" y="339852"/>
                  </a:moveTo>
                  <a:lnTo>
                    <a:pt x="6685788" y="339852"/>
                  </a:lnTo>
                  <a:lnTo>
                    <a:pt x="6685788" y="2726436"/>
                  </a:lnTo>
                  <a:lnTo>
                    <a:pt x="6835140" y="2726436"/>
                  </a:lnTo>
                  <a:lnTo>
                    <a:pt x="6835140" y="339852"/>
                  </a:lnTo>
                  <a:close/>
                </a:path>
                <a:path w="7637145" h="2726690">
                  <a:moveTo>
                    <a:pt x="7101840" y="265176"/>
                  </a:moveTo>
                  <a:lnTo>
                    <a:pt x="6954012" y="265176"/>
                  </a:lnTo>
                  <a:lnTo>
                    <a:pt x="6954012" y="2726436"/>
                  </a:lnTo>
                  <a:lnTo>
                    <a:pt x="7101840" y="2726436"/>
                  </a:lnTo>
                  <a:lnTo>
                    <a:pt x="7101840" y="265176"/>
                  </a:lnTo>
                  <a:close/>
                </a:path>
                <a:path w="7637145" h="2726690">
                  <a:moveTo>
                    <a:pt x="7370064" y="0"/>
                  </a:moveTo>
                  <a:lnTo>
                    <a:pt x="7220712" y="0"/>
                  </a:lnTo>
                  <a:lnTo>
                    <a:pt x="7220712" y="2726436"/>
                  </a:lnTo>
                  <a:lnTo>
                    <a:pt x="7370064" y="2726436"/>
                  </a:lnTo>
                  <a:lnTo>
                    <a:pt x="7370064" y="0"/>
                  </a:lnTo>
                  <a:close/>
                </a:path>
                <a:path w="7637145" h="2726690">
                  <a:moveTo>
                    <a:pt x="7636764" y="1866900"/>
                  </a:moveTo>
                  <a:lnTo>
                    <a:pt x="7488936" y="1866900"/>
                  </a:lnTo>
                  <a:lnTo>
                    <a:pt x="7488936" y="2726436"/>
                  </a:lnTo>
                  <a:lnTo>
                    <a:pt x="7636764" y="2726436"/>
                  </a:lnTo>
                  <a:lnTo>
                    <a:pt x="7636764" y="18669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99872" y="2476500"/>
              <a:ext cx="7856220" cy="3030220"/>
            </a:xfrm>
            <a:custGeom>
              <a:avLst/>
              <a:gdLst/>
              <a:ahLst/>
              <a:cxnLst/>
              <a:rect l="l" t="t" r="r" b="b"/>
              <a:pathLst>
                <a:path w="7856220" h="3030220">
                  <a:moveTo>
                    <a:pt x="7805928" y="3029712"/>
                  </a:moveTo>
                  <a:lnTo>
                    <a:pt x="7805928" y="0"/>
                  </a:lnTo>
                </a:path>
                <a:path w="7856220" h="3030220">
                  <a:moveTo>
                    <a:pt x="7805928" y="3029712"/>
                  </a:moveTo>
                  <a:lnTo>
                    <a:pt x="7856220" y="3029712"/>
                  </a:lnTo>
                </a:path>
                <a:path w="7856220" h="3030220">
                  <a:moveTo>
                    <a:pt x="7805928" y="2272284"/>
                  </a:moveTo>
                  <a:lnTo>
                    <a:pt x="7856220" y="2272284"/>
                  </a:lnTo>
                </a:path>
                <a:path w="7856220" h="3030220">
                  <a:moveTo>
                    <a:pt x="7805928" y="1514856"/>
                  </a:moveTo>
                  <a:lnTo>
                    <a:pt x="7856220" y="1514856"/>
                  </a:lnTo>
                </a:path>
                <a:path w="7856220" h="3030220">
                  <a:moveTo>
                    <a:pt x="7805928" y="757427"/>
                  </a:moveTo>
                  <a:lnTo>
                    <a:pt x="7856220" y="757427"/>
                  </a:lnTo>
                </a:path>
                <a:path w="7856220" h="3030220">
                  <a:moveTo>
                    <a:pt x="7805928" y="0"/>
                  </a:moveTo>
                  <a:lnTo>
                    <a:pt x="7856220" y="0"/>
                  </a:lnTo>
                </a:path>
                <a:path w="7856220" h="3030220">
                  <a:moveTo>
                    <a:pt x="50292" y="3029712"/>
                  </a:moveTo>
                  <a:lnTo>
                    <a:pt x="50292" y="0"/>
                  </a:lnTo>
                </a:path>
                <a:path w="7856220" h="3030220">
                  <a:moveTo>
                    <a:pt x="0" y="3029712"/>
                  </a:moveTo>
                  <a:lnTo>
                    <a:pt x="50292" y="3029712"/>
                  </a:lnTo>
                </a:path>
                <a:path w="7856220" h="3030220">
                  <a:moveTo>
                    <a:pt x="0" y="2650236"/>
                  </a:moveTo>
                  <a:lnTo>
                    <a:pt x="50292" y="2650236"/>
                  </a:lnTo>
                </a:path>
                <a:path w="7856220" h="3030220">
                  <a:moveTo>
                    <a:pt x="0" y="2272284"/>
                  </a:moveTo>
                  <a:lnTo>
                    <a:pt x="50292" y="2272284"/>
                  </a:lnTo>
                </a:path>
                <a:path w="7856220" h="3030220">
                  <a:moveTo>
                    <a:pt x="0" y="1892808"/>
                  </a:moveTo>
                  <a:lnTo>
                    <a:pt x="50292" y="1892808"/>
                  </a:lnTo>
                </a:path>
                <a:path w="7856220" h="3030220">
                  <a:moveTo>
                    <a:pt x="0" y="1514856"/>
                  </a:moveTo>
                  <a:lnTo>
                    <a:pt x="50292" y="1514856"/>
                  </a:lnTo>
                </a:path>
                <a:path w="7856220" h="3030220">
                  <a:moveTo>
                    <a:pt x="0" y="1135380"/>
                  </a:moveTo>
                  <a:lnTo>
                    <a:pt x="50292" y="1135380"/>
                  </a:lnTo>
                </a:path>
                <a:path w="7856220" h="3030220">
                  <a:moveTo>
                    <a:pt x="0" y="757427"/>
                  </a:moveTo>
                  <a:lnTo>
                    <a:pt x="50292" y="757427"/>
                  </a:lnTo>
                </a:path>
                <a:path w="7856220" h="3030220">
                  <a:moveTo>
                    <a:pt x="0" y="377951"/>
                  </a:moveTo>
                  <a:lnTo>
                    <a:pt x="50292" y="377951"/>
                  </a:lnTo>
                </a:path>
                <a:path w="7856220" h="3030220">
                  <a:moveTo>
                    <a:pt x="0" y="0"/>
                  </a:moveTo>
                  <a:lnTo>
                    <a:pt x="50292" y="0"/>
                  </a:lnTo>
                </a:path>
                <a:path w="7856220" h="3030220">
                  <a:moveTo>
                    <a:pt x="50292" y="3029712"/>
                  </a:moveTo>
                  <a:lnTo>
                    <a:pt x="7805928" y="302971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098536" y="2627376"/>
              <a:ext cx="147955" cy="1836420"/>
            </a:xfrm>
            <a:custGeom>
              <a:avLst/>
              <a:gdLst/>
              <a:ahLst/>
              <a:cxnLst/>
              <a:rect l="l" t="t" r="r" b="b"/>
              <a:pathLst>
                <a:path w="147954" h="1836420">
                  <a:moveTo>
                    <a:pt x="0" y="1836420"/>
                  </a:moveTo>
                  <a:lnTo>
                    <a:pt x="147828" y="1836420"/>
                  </a:lnTo>
                  <a:lnTo>
                    <a:pt x="147828" y="0"/>
                  </a:lnTo>
                  <a:lnTo>
                    <a:pt x="0" y="0"/>
                  </a:lnTo>
                  <a:lnTo>
                    <a:pt x="0" y="183642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85038" y="3196590"/>
              <a:ext cx="7487920" cy="1324610"/>
            </a:xfrm>
            <a:custGeom>
              <a:avLst/>
              <a:gdLst/>
              <a:ahLst/>
              <a:cxnLst/>
              <a:rect l="l" t="t" r="r" b="b"/>
              <a:pathLst>
                <a:path w="7487920" h="1324610">
                  <a:moveTo>
                    <a:pt x="0" y="377951"/>
                  </a:moveTo>
                  <a:lnTo>
                    <a:pt x="266700" y="566928"/>
                  </a:lnTo>
                  <a:lnTo>
                    <a:pt x="534924" y="454152"/>
                  </a:lnTo>
                  <a:lnTo>
                    <a:pt x="801624" y="227075"/>
                  </a:lnTo>
                  <a:lnTo>
                    <a:pt x="1069848" y="263651"/>
                  </a:lnTo>
                  <a:lnTo>
                    <a:pt x="1336548" y="301751"/>
                  </a:lnTo>
                  <a:lnTo>
                    <a:pt x="1603248" y="0"/>
                  </a:lnTo>
                  <a:lnTo>
                    <a:pt x="1871472" y="528828"/>
                  </a:lnTo>
                  <a:lnTo>
                    <a:pt x="2138172" y="528828"/>
                  </a:lnTo>
                  <a:lnTo>
                    <a:pt x="2406396" y="377951"/>
                  </a:lnTo>
                  <a:lnTo>
                    <a:pt x="2673096" y="377951"/>
                  </a:lnTo>
                  <a:lnTo>
                    <a:pt x="2941320" y="454152"/>
                  </a:lnTo>
                  <a:lnTo>
                    <a:pt x="3208020" y="528828"/>
                  </a:lnTo>
                  <a:lnTo>
                    <a:pt x="3476244" y="301751"/>
                  </a:lnTo>
                  <a:lnTo>
                    <a:pt x="3742944" y="454152"/>
                  </a:lnTo>
                  <a:lnTo>
                    <a:pt x="4011167" y="150875"/>
                  </a:lnTo>
                  <a:lnTo>
                    <a:pt x="4277868" y="339851"/>
                  </a:lnTo>
                  <a:lnTo>
                    <a:pt x="4546092" y="1324356"/>
                  </a:lnTo>
                  <a:lnTo>
                    <a:pt x="4812792" y="1059180"/>
                  </a:lnTo>
                  <a:lnTo>
                    <a:pt x="5081016" y="946404"/>
                  </a:lnTo>
                  <a:lnTo>
                    <a:pt x="5347716" y="1021080"/>
                  </a:lnTo>
                  <a:lnTo>
                    <a:pt x="5614416" y="1097280"/>
                  </a:lnTo>
                  <a:lnTo>
                    <a:pt x="5882640" y="1097280"/>
                  </a:lnTo>
                  <a:lnTo>
                    <a:pt x="6149340" y="1059180"/>
                  </a:lnTo>
                  <a:lnTo>
                    <a:pt x="6417564" y="1059180"/>
                  </a:lnTo>
                  <a:lnTo>
                    <a:pt x="6684263" y="1211580"/>
                  </a:lnTo>
                  <a:lnTo>
                    <a:pt x="6952488" y="1097280"/>
                  </a:lnTo>
                  <a:lnTo>
                    <a:pt x="7219188" y="1097280"/>
                  </a:lnTo>
                  <a:lnTo>
                    <a:pt x="7487411" y="121158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37244" y="5394197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7244" y="463677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37244" y="3879037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37244" y="3121609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9006" y="2364181"/>
            <a:ext cx="840168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8220709" algn="l"/>
              </a:tabLst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54	16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9006" y="539419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9006" y="501561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9006" y="463677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9006" y="425818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9006" y="3879037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9006" y="350075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9006" y="3121609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9006" y="274332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121395" y="2601467"/>
            <a:ext cx="0" cy="101600"/>
          </a:xfrm>
          <a:custGeom>
            <a:avLst/>
            <a:gdLst/>
            <a:ahLst/>
            <a:cxnLst/>
            <a:rect l="l" t="t" r="r" b="b"/>
            <a:pathLst>
              <a:path h="101600">
                <a:moveTo>
                  <a:pt x="0" y="0"/>
                </a:moveTo>
                <a:lnTo>
                  <a:pt x="0" y="10160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79451" y="5545632"/>
            <a:ext cx="769874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41944" y="240563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53,6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885176" y="4463796"/>
            <a:ext cx="382905" cy="182880"/>
          </a:xfrm>
          <a:custGeom>
            <a:avLst/>
            <a:gdLst/>
            <a:ahLst/>
            <a:cxnLst/>
            <a:rect l="l" t="t" r="r" b="b"/>
            <a:pathLst>
              <a:path w="382904" h="182879">
                <a:moveTo>
                  <a:pt x="382524" y="0"/>
                </a:moveTo>
                <a:lnTo>
                  <a:pt x="0" y="0"/>
                </a:lnTo>
                <a:lnTo>
                  <a:pt x="0" y="182879"/>
                </a:lnTo>
                <a:lnTo>
                  <a:pt x="382524" y="182879"/>
                </a:lnTo>
                <a:lnTo>
                  <a:pt x="382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895970" y="445109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10,9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11123" y="2542032"/>
            <a:ext cx="215265" cy="332740"/>
            <a:chOff x="611123" y="2542032"/>
            <a:chExt cx="215265" cy="332740"/>
          </a:xfrm>
        </p:grpSpPr>
        <p:sp>
          <p:nvSpPr>
            <p:cNvPr id="30" name="object 30"/>
            <p:cNvSpPr/>
            <p:nvPr/>
          </p:nvSpPr>
          <p:spPr>
            <a:xfrm>
              <a:off x="611123" y="2542032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5" h="160019">
                  <a:moveTo>
                    <a:pt x="214883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3" y="160020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631697" y="285521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63600" y="2473348"/>
            <a:ext cx="1690370" cy="49149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spcBef>
                <a:spcPts val="49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İşgücüne katılım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İşsizlik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(sağ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5693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55675"/>
            <a:ext cx="70294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Kadınlarda </a:t>
            </a:r>
            <a:r>
              <a:rPr dirty="0"/>
              <a:t>işsizlik </a:t>
            </a:r>
            <a:r>
              <a:rPr spc="-5" dirty="0"/>
              <a:t>oranı gerilemiş, genç nüfusta ise</a:t>
            </a:r>
            <a:r>
              <a:rPr dirty="0"/>
              <a:t> </a:t>
            </a:r>
            <a:r>
              <a:rPr spc="-5" dirty="0"/>
              <a:t>artmıştır.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Genç işsizlik oranı </a:t>
            </a:r>
            <a:r>
              <a:rPr b="0" dirty="0">
                <a:latin typeface="Tahoma"/>
                <a:cs typeface="Tahoma"/>
              </a:rPr>
              <a:t>Şubat 2021’den </a:t>
            </a:r>
            <a:r>
              <a:rPr b="0" spc="-5" dirty="0">
                <a:latin typeface="Tahoma"/>
                <a:cs typeface="Tahoma"/>
              </a:rPr>
              <a:t>bu yana 6,1 </a:t>
            </a:r>
            <a:r>
              <a:rPr b="0" dirty="0">
                <a:latin typeface="Tahoma"/>
                <a:cs typeface="Tahoma"/>
              </a:rPr>
              <a:t>puan</a:t>
            </a:r>
            <a:r>
              <a:rPr b="0" spc="5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düşmüştür.</a:t>
            </a:r>
          </a:p>
        </p:txBody>
      </p:sp>
      <p:sp>
        <p:nvSpPr>
          <p:cNvPr id="3" name="object 3"/>
          <p:cNvSpPr/>
          <p:nvPr/>
        </p:nvSpPr>
        <p:spPr>
          <a:xfrm>
            <a:off x="1523" y="1801367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7243" y="1835276"/>
            <a:ext cx="82486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Genç* ve kadın işsizlik oranları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arındırılmış, %)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Mayıs</a:t>
            </a:r>
            <a:r>
              <a:rPr sz="1600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065" y="6418884"/>
            <a:ext cx="2561590" cy="36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*15-24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yaş grubunu</a:t>
            </a:r>
            <a:r>
              <a:rPr sz="1000" spc="9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kapsamaktadır.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0369" y="2509837"/>
            <a:ext cx="7655559" cy="2915920"/>
            <a:chOff x="670369" y="2509837"/>
            <a:chExt cx="7655559" cy="2915920"/>
          </a:xfrm>
        </p:grpSpPr>
        <p:sp>
          <p:nvSpPr>
            <p:cNvPr id="7" name="object 7"/>
            <p:cNvSpPr/>
            <p:nvPr/>
          </p:nvSpPr>
          <p:spPr>
            <a:xfrm>
              <a:off x="675131" y="2514600"/>
              <a:ext cx="7630795" cy="2906395"/>
            </a:xfrm>
            <a:custGeom>
              <a:avLst/>
              <a:gdLst/>
              <a:ahLst/>
              <a:cxnLst/>
              <a:rect l="l" t="t" r="r" b="b"/>
              <a:pathLst>
                <a:path w="7630795" h="2906395">
                  <a:moveTo>
                    <a:pt x="50292" y="2906268"/>
                  </a:moveTo>
                  <a:lnTo>
                    <a:pt x="50292" y="0"/>
                  </a:lnTo>
                </a:path>
                <a:path w="7630795" h="2906395">
                  <a:moveTo>
                    <a:pt x="0" y="2906268"/>
                  </a:moveTo>
                  <a:lnTo>
                    <a:pt x="50292" y="2906268"/>
                  </a:lnTo>
                </a:path>
                <a:path w="7630795" h="2906395">
                  <a:moveTo>
                    <a:pt x="0" y="2179320"/>
                  </a:moveTo>
                  <a:lnTo>
                    <a:pt x="50292" y="2179320"/>
                  </a:lnTo>
                </a:path>
                <a:path w="7630795" h="2906395">
                  <a:moveTo>
                    <a:pt x="0" y="1453895"/>
                  </a:moveTo>
                  <a:lnTo>
                    <a:pt x="50292" y="1453895"/>
                  </a:lnTo>
                </a:path>
                <a:path w="7630795" h="2906395">
                  <a:moveTo>
                    <a:pt x="0" y="726948"/>
                  </a:moveTo>
                  <a:lnTo>
                    <a:pt x="50292" y="726948"/>
                  </a:lnTo>
                </a:path>
                <a:path w="7630795" h="2906395">
                  <a:moveTo>
                    <a:pt x="0" y="0"/>
                  </a:moveTo>
                  <a:lnTo>
                    <a:pt x="50292" y="0"/>
                  </a:lnTo>
                </a:path>
                <a:path w="7630795" h="2906395">
                  <a:moveTo>
                    <a:pt x="50292" y="2906268"/>
                  </a:moveTo>
                  <a:lnTo>
                    <a:pt x="7630668" y="290626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26185" y="2804922"/>
              <a:ext cx="7580630" cy="1144905"/>
            </a:xfrm>
            <a:custGeom>
              <a:avLst/>
              <a:gdLst/>
              <a:ahLst/>
              <a:cxnLst/>
              <a:rect l="l" t="t" r="r" b="b"/>
              <a:pathLst>
                <a:path w="7580630" h="1144904">
                  <a:moveTo>
                    <a:pt x="0" y="364236"/>
                  </a:moveTo>
                  <a:lnTo>
                    <a:pt x="269748" y="490727"/>
                  </a:lnTo>
                  <a:lnTo>
                    <a:pt x="541020" y="582167"/>
                  </a:lnTo>
                  <a:lnTo>
                    <a:pt x="810768" y="399288"/>
                  </a:lnTo>
                  <a:lnTo>
                    <a:pt x="1082039" y="254507"/>
                  </a:lnTo>
                  <a:lnTo>
                    <a:pt x="1353312" y="309372"/>
                  </a:lnTo>
                  <a:lnTo>
                    <a:pt x="1623059" y="236219"/>
                  </a:lnTo>
                  <a:lnTo>
                    <a:pt x="1894332" y="435863"/>
                  </a:lnTo>
                  <a:lnTo>
                    <a:pt x="2165604" y="236219"/>
                  </a:lnTo>
                  <a:lnTo>
                    <a:pt x="2435352" y="199643"/>
                  </a:lnTo>
                  <a:lnTo>
                    <a:pt x="2706624" y="217931"/>
                  </a:lnTo>
                  <a:lnTo>
                    <a:pt x="2977896" y="128015"/>
                  </a:lnTo>
                  <a:lnTo>
                    <a:pt x="3247643" y="291083"/>
                  </a:lnTo>
                  <a:lnTo>
                    <a:pt x="3518916" y="0"/>
                  </a:lnTo>
                  <a:lnTo>
                    <a:pt x="3790188" y="254507"/>
                  </a:lnTo>
                  <a:lnTo>
                    <a:pt x="4059936" y="236219"/>
                  </a:lnTo>
                  <a:lnTo>
                    <a:pt x="4331208" y="399288"/>
                  </a:lnTo>
                  <a:lnTo>
                    <a:pt x="4600956" y="926591"/>
                  </a:lnTo>
                  <a:lnTo>
                    <a:pt x="4872228" y="926591"/>
                  </a:lnTo>
                  <a:lnTo>
                    <a:pt x="5143500" y="853439"/>
                  </a:lnTo>
                  <a:lnTo>
                    <a:pt x="5413248" y="1054608"/>
                  </a:lnTo>
                  <a:lnTo>
                    <a:pt x="5684520" y="1126235"/>
                  </a:lnTo>
                  <a:lnTo>
                    <a:pt x="5955792" y="763524"/>
                  </a:lnTo>
                  <a:lnTo>
                    <a:pt x="6225540" y="944879"/>
                  </a:lnTo>
                  <a:lnTo>
                    <a:pt x="6496812" y="981455"/>
                  </a:lnTo>
                  <a:lnTo>
                    <a:pt x="6768084" y="1089659"/>
                  </a:lnTo>
                  <a:lnTo>
                    <a:pt x="7037832" y="999744"/>
                  </a:lnTo>
                  <a:lnTo>
                    <a:pt x="7309104" y="1144523"/>
                  </a:lnTo>
                  <a:lnTo>
                    <a:pt x="7580376" y="1107947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26185" y="4694682"/>
              <a:ext cx="7580630" cy="436245"/>
            </a:xfrm>
            <a:custGeom>
              <a:avLst/>
              <a:gdLst/>
              <a:ahLst/>
              <a:cxnLst/>
              <a:rect l="l" t="t" r="r" b="b"/>
              <a:pathLst>
                <a:path w="7580630" h="436245">
                  <a:moveTo>
                    <a:pt x="0" y="0"/>
                  </a:moveTo>
                  <a:lnTo>
                    <a:pt x="269748" y="272796"/>
                  </a:lnTo>
                  <a:lnTo>
                    <a:pt x="541020" y="217932"/>
                  </a:lnTo>
                  <a:lnTo>
                    <a:pt x="810768" y="327660"/>
                  </a:lnTo>
                  <a:lnTo>
                    <a:pt x="1082039" y="272796"/>
                  </a:lnTo>
                  <a:lnTo>
                    <a:pt x="1353312" y="73152"/>
                  </a:lnTo>
                  <a:lnTo>
                    <a:pt x="1623059" y="91440"/>
                  </a:lnTo>
                  <a:lnTo>
                    <a:pt x="1894332" y="254508"/>
                  </a:lnTo>
                  <a:lnTo>
                    <a:pt x="2165604" y="291084"/>
                  </a:lnTo>
                  <a:lnTo>
                    <a:pt x="2435352" y="199644"/>
                  </a:lnTo>
                  <a:lnTo>
                    <a:pt x="2706624" y="309372"/>
                  </a:lnTo>
                  <a:lnTo>
                    <a:pt x="2977896" y="344424"/>
                  </a:lnTo>
                  <a:lnTo>
                    <a:pt x="3247643" y="272796"/>
                  </a:lnTo>
                  <a:lnTo>
                    <a:pt x="3518916" y="108204"/>
                  </a:lnTo>
                  <a:lnTo>
                    <a:pt x="3790188" y="18288"/>
                  </a:lnTo>
                  <a:lnTo>
                    <a:pt x="4059936" y="54864"/>
                  </a:lnTo>
                  <a:lnTo>
                    <a:pt x="4331208" y="91440"/>
                  </a:lnTo>
                  <a:lnTo>
                    <a:pt x="4600956" y="344424"/>
                  </a:lnTo>
                  <a:lnTo>
                    <a:pt x="4872228" y="381000"/>
                  </a:lnTo>
                  <a:lnTo>
                    <a:pt x="5143500" y="254508"/>
                  </a:lnTo>
                  <a:lnTo>
                    <a:pt x="5413248" y="291084"/>
                  </a:lnTo>
                  <a:lnTo>
                    <a:pt x="5684520" y="362712"/>
                  </a:lnTo>
                  <a:lnTo>
                    <a:pt x="5955792" y="291084"/>
                  </a:lnTo>
                  <a:lnTo>
                    <a:pt x="6225540" y="362712"/>
                  </a:lnTo>
                  <a:lnTo>
                    <a:pt x="6496812" y="399288"/>
                  </a:lnTo>
                  <a:lnTo>
                    <a:pt x="6768084" y="435864"/>
                  </a:lnTo>
                  <a:lnTo>
                    <a:pt x="7037832" y="362712"/>
                  </a:lnTo>
                  <a:lnTo>
                    <a:pt x="7309104" y="309372"/>
                  </a:lnTo>
                  <a:lnTo>
                    <a:pt x="7580376" y="39928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03656" y="5309996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3656" y="458342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3656" y="385648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3656" y="312953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3656" y="2402281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0599" y="5461508"/>
            <a:ext cx="77914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16645" y="477964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13,8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26094" y="3956761"/>
            <a:ext cx="3651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20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05433" y="2529839"/>
            <a:ext cx="176530" cy="271780"/>
            <a:chOff x="805433" y="2529839"/>
            <a:chExt cx="176530" cy="271780"/>
          </a:xfrm>
        </p:grpSpPr>
        <p:sp>
          <p:nvSpPr>
            <p:cNvPr id="19" name="object 19"/>
            <p:cNvSpPr/>
            <p:nvPr/>
          </p:nvSpPr>
          <p:spPr>
            <a:xfrm>
              <a:off x="805433" y="254888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05433" y="278206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38250" y="2399538"/>
            <a:ext cx="124777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Genç işsizlik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 Kadın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işsizlik</a:t>
            </a:r>
            <a:r>
              <a:rPr sz="12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5727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862965"/>
            <a:ext cx="8724900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Atıl </a:t>
            </a:r>
            <a:r>
              <a:rPr spc="-5" dirty="0"/>
              <a:t>işgücü </a:t>
            </a:r>
            <a:r>
              <a:rPr dirty="0"/>
              <a:t>oranı bir </a:t>
            </a:r>
            <a:r>
              <a:rPr spc="-5" dirty="0"/>
              <a:t>önceki </a:t>
            </a:r>
            <a:r>
              <a:rPr dirty="0"/>
              <a:t>aya </a:t>
            </a:r>
            <a:r>
              <a:rPr spc="-5" dirty="0"/>
              <a:t>göre </a:t>
            </a:r>
            <a:r>
              <a:rPr dirty="0"/>
              <a:t>0,8 </a:t>
            </a:r>
            <a:r>
              <a:rPr spc="-5" dirty="0"/>
              <a:t>puan </a:t>
            </a:r>
            <a:r>
              <a:rPr dirty="0"/>
              <a:t>artarak %22,4</a:t>
            </a:r>
            <a:r>
              <a:rPr spc="-95" dirty="0"/>
              <a:t> </a:t>
            </a:r>
            <a:r>
              <a:rPr spc="-5" dirty="0"/>
              <a:t>olmuştur.</a:t>
            </a:r>
          </a:p>
          <a:p>
            <a:pPr marL="12700">
              <a:lnSpc>
                <a:spcPct val="100000"/>
              </a:lnSpc>
            </a:pPr>
            <a:r>
              <a:rPr sz="1750" b="0" dirty="0">
                <a:latin typeface="Tahoma"/>
                <a:cs typeface="Tahoma"/>
              </a:rPr>
              <a:t>Zamana bağlı </a:t>
            </a:r>
            <a:r>
              <a:rPr sz="1750" b="0" spc="-5" dirty="0">
                <a:latin typeface="Tahoma"/>
                <a:cs typeface="Tahoma"/>
              </a:rPr>
              <a:t>eksik istihdam </a:t>
            </a:r>
            <a:r>
              <a:rPr sz="1750" b="0" dirty="0">
                <a:latin typeface="Tahoma"/>
                <a:cs typeface="Tahoma"/>
              </a:rPr>
              <a:t>ve </a:t>
            </a:r>
            <a:r>
              <a:rPr sz="1750" b="0" spc="-5" dirty="0">
                <a:latin typeface="Tahoma"/>
                <a:cs typeface="Tahoma"/>
              </a:rPr>
              <a:t>işsizlerin bütünleşik oranındaki aylık </a:t>
            </a:r>
            <a:r>
              <a:rPr sz="1750" b="0" dirty="0">
                <a:latin typeface="Tahoma"/>
                <a:cs typeface="Tahoma"/>
              </a:rPr>
              <a:t>artış </a:t>
            </a:r>
            <a:r>
              <a:rPr sz="1750" b="0" spc="-5" dirty="0">
                <a:latin typeface="Tahoma"/>
                <a:cs typeface="Tahoma"/>
              </a:rPr>
              <a:t>ise </a:t>
            </a:r>
            <a:r>
              <a:rPr sz="1750" b="0" dirty="0">
                <a:latin typeface="Tahoma"/>
                <a:cs typeface="Tahoma"/>
              </a:rPr>
              <a:t>1,3</a:t>
            </a:r>
            <a:r>
              <a:rPr sz="1750" b="0" spc="-40" dirty="0">
                <a:latin typeface="Tahoma"/>
                <a:cs typeface="Tahoma"/>
              </a:rPr>
              <a:t> </a:t>
            </a:r>
            <a:r>
              <a:rPr sz="1750" b="0" dirty="0">
                <a:latin typeface="Tahoma"/>
                <a:cs typeface="Tahoma"/>
              </a:rPr>
              <a:t>puandır.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661160"/>
            <a:ext cx="9139555" cy="584200"/>
          </a:xfrm>
          <a:custGeom>
            <a:avLst/>
            <a:gdLst/>
            <a:ahLst/>
            <a:cxnLst/>
            <a:rect l="l" t="t" r="r" b="b"/>
            <a:pathLst>
              <a:path w="9139555" h="584200">
                <a:moveTo>
                  <a:pt x="9139428" y="0"/>
                </a:moveTo>
                <a:lnTo>
                  <a:pt x="0" y="0"/>
                </a:lnTo>
                <a:lnTo>
                  <a:pt x="0" y="583691"/>
                </a:lnTo>
                <a:lnTo>
                  <a:pt x="9139428" y="58369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8049" y="1693925"/>
            <a:ext cx="69303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İşgücüne ilişkin tamamlayıcı göstergeler*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etkisinden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arındırılmış,</a:t>
            </a:r>
            <a:r>
              <a:rPr sz="1600" spc="2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2540" algn="ctr"/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Ocak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2020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Mayıs</a:t>
            </a:r>
            <a:r>
              <a:rPr sz="16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592" y="5757468"/>
            <a:ext cx="8645525" cy="97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>
              <a:spcBef>
                <a:spcPts val="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Zamana bağlı eksik istihdam: Referans haftasında istihdamda olan, esas işinde ve diğer işinde/işlerinde fiili olarak 40 saatten daha az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süre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çalışmış </a:t>
            </a:r>
            <a:r>
              <a:rPr sz="1000" spc="5" dirty="0">
                <a:solidFill>
                  <a:prstClr val="black"/>
                </a:solidFill>
                <a:latin typeface="Tahoma"/>
                <a:cs typeface="Tahoma"/>
              </a:rPr>
              <a:t>olup, 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daha fazla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süre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çalışmak istediğini belirten ve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mümkün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olduğu takdirde daha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fazla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çalışmaya başlayabilecek olan</a:t>
            </a:r>
            <a:r>
              <a:rPr sz="1000" spc="1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kişilerdir.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Potansiyel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işgücü:</a:t>
            </a:r>
            <a:r>
              <a:rPr sz="10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Referans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haftasında</a:t>
            </a:r>
            <a:r>
              <a:rPr sz="1000"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ne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istihdamda</a:t>
            </a:r>
            <a:r>
              <a:rPr sz="10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ne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de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işsiz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olan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çalışma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çağındaki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kişilerden;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</a:t>
            </a:r>
            <a:r>
              <a:rPr sz="10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arayan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fakat</a:t>
            </a:r>
            <a:r>
              <a:rPr sz="10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kısa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süre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içerisinde</a:t>
            </a:r>
            <a:r>
              <a:rPr sz="10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işbaşı</a:t>
            </a:r>
            <a:r>
              <a:rPr sz="10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yapabilecek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1556385">
              <a:spcBef>
                <a:spcPts val="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durumda olmayanlarla, iş aramadığı halde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çalışma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isteği olan ve kısa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süre içerisinde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işbaşı yapabilecek durumda olan </a:t>
            </a:r>
            <a:r>
              <a:rPr sz="1000" dirty="0">
                <a:solidFill>
                  <a:prstClr val="black"/>
                </a:solidFill>
                <a:latin typeface="Tahoma"/>
                <a:cs typeface="Tahoma"/>
              </a:rPr>
              <a:t>kişilerdir. 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Atıl işgücü: Zamana bağlı eksik istihdam, işsiz ve potansiyel işgücünün</a:t>
            </a:r>
            <a:r>
              <a:rPr sz="1000" spc="1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toplamıdır.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5589" y="2336101"/>
            <a:ext cx="7800340" cy="2743835"/>
            <a:chOff x="525589" y="2336101"/>
            <a:chExt cx="7800340" cy="2743835"/>
          </a:xfrm>
        </p:grpSpPr>
        <p:sp>
          <p:nvSpPr>
            <p:cNvPr id="7" name="object 7"/>
            <p:cNvSpPr/>
            <p:nvPr/>
          </p:nvSpPr>
          <p:spPr>
            <a:xfrm>
              <a:off x="530351" y="2340864"/>
              <a:ext cx="7775575" cy="2734310"/>
            </a:xfrm>
            <a:custGeom>
              <a:avLst/>
              <a:gdLst/>
              <a:ahLst/>
              <a:cxnLst/>
              <a:rect l="l" t="t" r="r" b="b"/>
              <a:pathLst>
                <a:path w="7775575" h="2734310">
                  <a:moveTo>
                    <a:pt x="50292" y="2734056"/>
                  </a:moveTo>
                  <a:lnTo>
                    <a:pt x="50292" y="0"/>
                  </a:lnTo>
                </a:path>
                <a:path w="7775575" h="2734310">
                  <a:moveTo>
                    <a:pt x="0" y="2734056"/>
                  </a:moveTo>
                  <a:lnTo>
                    <a:pt x="50292" y="2734056"/>
                  </a:lnTo>
                </a:path>
                <a:path w="7775575" h="2734310">
                  <a:moveTo>
                    <a:pt x="0" y="2186940"/>
                  </a:moveTo>
                  <a:lnTo>
                    <a:pt x="50292" y="2186940"/>
                  </a:lnTo>
                </a:path>
                <a:path w="7775575" h="2734310">
                  <a:moveTo>
                    <a:pt x="0" y="1641348"/>
                  </a:moveTo>
                  <a:lnTo>
                    <a:pt x="50292" y="1641348"/>
                  </a:lnTo>
                </a:path>
                <a:path w="7775575" h="2734310">
                  <a:moveTo>
                    <a:pt x="0" y="1094232"/>
                  </a:moveTo>
                  <a:lnTo>
                    <a:pt x="50292" y="1094232"/>
                  </a:lnTo>
                </a:path>
                <a:path w="7775575" h="2734310">
                  <a:moveTo>
                    <a:pt x="0" y="547115"/>
                  </a:moveTo>
                  <a:lnTo>
                    <a:pt x="50292" y="547115"/>
                  </a:lnTo>
                </a:path>
                <a:path w="7775575" h="2734310">
                  <a:moveTo>
                    <a:pt x="0" y="0"/>
                  </a:moveTo>
                  <a:lnTo>
                    <a:pt x="50292" y="0"/>
                  </a:lnTo>
                </a:path>
                <a:path w="7775575" h="2734310">
                  <a:moveTo>
                    <a:pt x="50292" y="2734056"/>
                  </a:moveTo>
                  <a:lnTo>
                    <a:pt x="7775448" y="273405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1405" y="4627626"/>
              <a:ext cx="7725409" cy="382905"/>
            </a:xfrm>
            <a:custGeom>
              <a:avLst/>
              <a:gdLst/>
              <a:ahLst/>
              <a:cxnLst/>
              <a:rect l="l" t="t" r="r" b="b"/>
              <a:pathLst>
                <a:path w="7725409" h="382904">
                  <a:moveTo>
                    <a:pt x="0" y="108204"/>
                  </a:moveTo>
                  <a:lnTo>
                    <a:pt x="275844" y="163068"/>
                  </a:lnTo>
                  <a:lnTo>
                    <a:pt x="551688" y="131063"/>
                  </a:lnTo>
                  <a:lnTo>
                    <a:pt x="827532" y="65531"/>
                  </a:lnTo>
                  <a:lnTo>
                    <a:pt x="1103376" y="76200"/>
                  </a:lnTo>
                  <a:lnTo>
                    <a:pt x="1379220" y="86868"/>
                  </a:lnTo>
                  <a:lnTo>
                    <a:pt x="1655064" y="0"/>
                  </a:lnTo>
                  <a:lnTo>
                    <a:pt x="1930908" y="152400"/>
                  </a:lnTo>
                  <a:lnTo>
                    <a:pt x="2206752" y="152400"/>
                  </a:lnTo>
                  <a:lnTo>
                    <a:pt x="2482596" y="108204"/>
                  </a:lnTo>
                  <a:lnTo>
                    <a:pt x="2758440" y="108204"/>
                  </a:lnTo>
                  <a:lnTo>
                    <a:pt x="3034284" y="131063"/>
                  </a:lnTo>
                  <a:lnTo>
                    <a:pt x="3310128" y="152400"/>
                  </a:lnTo>
                  <a:lnTo>
                    <a:pt x="3585972" y="86868"/>
                  </a:lnTo>
                  <a:lnTo>
                    <a:pt x="3861816" y="131063"/>
                  </a:lnTo>
                  <a:lnTo>
                    <a:pt x="4137659" y="42672"/>
                  </a:lnTo>
                  <a:lnTo>
                    <a:pt x="4413504" y="97536"/>
                  </a:lnTo>
                  <a:lnTo>
                    <a:pt x="4689348" y="382524"/>
                  </a:lnTo>
                  <a:lnTo>
                    <a:pt x="4965192" y="304800"/>
                  </a:lnTo>
                  <a:lnTo>
                    <a:pt x="5241035" y="272796"/>
                  </a:lnTo>
                  <a:lnTo>
                    <a:pt x="5516880" y="294131"/>
                  </a:lnTo>
                  <a:lnTo>
                    <a:pt x="5792724" y="316992"/>
                  </a:lnTo>
                  <a:lnTo>
                    <a:pt x="6068568" y="316992"/>
                  </a:lnTo>
                  <a:lnTo>
                    <a:pt x="6344412" y="304800"/>
                  </a:lnTo>
                  <a:lnTo>
                    <a:pt x="6620256" y="304800"/>
                  </a:lnTo>
                  <a:lnTo>
                    <a:pt x="6896100" y="348996"/>
                  </a:lnTo>
                  <a:lnTo>
                    <a:pt x="7171944" y="316992"/>
                  </a:lnTo>
                  <a:lnTo>
                    <a:pt x="7447788" y="316992"/>
                  </a:lnTo>
                  <a:lnTo>
                    <a:pt x="7725156" y="348996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81405" y="3960114"/>
              <a:ext cx="7725409" cy="612775"/>
            </a:xfrm>
            <a:custGeom>
              <a:avLst/>
              <a:gdLst/>
              <a:ahLst/>
              <a:cxnLst/>
              <a:rect l="l" t="t" r="r" b="b"/>
              <a:pathLst>
                <a:path w="7725409" h="612775">
                  <a:moveTo>
                    <a:pt x="0" y="481584"/>
                  </a:moveTo>
                  <a:lnTo>
                    <a:pt x="275844" y="568452"/>
                  </a:lnTo>
                  <a:lnTo>
                    <a:pt x="551688" y="469392"/>
                  </a:lnTo>
                  <a:lnTo>
                    <a:pt x="827532" y="207263"/>
                  </a:lnTo>
                  <a:lnTo>
                    <a:pt x="1103376" y="109728"/>
                  </a:lnTo>
                  <a:lnTo>
                    <a:pt x="1379220" y="338328"/>
                  </a:lnTo>
                  <a:lnTo>
                    <a:pt x="1655064" y="217931"/>
                  </a:lnTo>
                  <a:lnTo>
                    <a:pt x="1930908" y="382524"/>
                  </a:lnTo>
                  <a:lnTo>
                    <a:pt x="2206752" y="469392"/>
                  </a:lnTo>
                  <a:lnTo>
                    <a:pt x="2482596" y="306324"/>
                  </a:lnTo>
                  <a:lnTo>
                    <a:pt x="2758440" y="338328"/>
                  </a:lnTo>
                  <a:lnTo>
                    <a:pt x="3034284" y="240792"/>
                  </a:lnTo>
                  <a:lnTo>
                    <a:pt x="3310128" y="0"/>
                  </a:lnTo>
                  <a:lnTo>
                    <a:pt x="3585972" y="44196"/>
                  </a:lnTo>
                  <a:lnTo>
                    <a:pt x="3861816" y="240792"/>
                  </a:lnTo>
                  <a:lnTo>
                    <a:pt x="4137659" y="54863"/>
                  </a:lnTo>
                  <a:lnTo>
                    <a:pt x="4413504" y="97536"/>
                  </a:lnTo>
                  <a:lnTo>
                    <a:pt x="4689348" y="612648"/>
                  </a:lnTo>
                  <a:lnTo>
                    <a:pt x="4965192" y="492252"/>
                  </a:lnTo>
                  <a:lnTo>
                    <a:pt x="5241035" y="600456"/>
                  </a:lnTo>
                  <a:lnTo>
                    <a:pt x="5516880" y="568452"/>
                  </a:lnTo>
                  <a:lnTo>
                    <a:pt x="5792724" y="502919"/>
                  </a:lnTo>
                  <a:lnTo>
                    <a:pt x="6068568" y="524256"/>
                  </a:lnTo>
                  <a:lnTo>
                    <a:pt x="6344412" y="513588"/>
                  </a:lnTo>
                  <a:lnTo>
                    <a:pt x="6620256" y="502919"/>
                  </a:lnTo>
                  <a:lnTo>
                    <a:pt x="6896100" y="579119"/>
                  </a:lnTo>
                  <a:lnTo>
                    <a:pt x="7171944" y="524256"/>
                  </a:lnTo>
                  <a:lnTo>
                    <a:pt x="7447788" y="600456"/>
                  </a:lnTo>
                  <a:lnTo>
                    <a:pt x="7725156" y="458724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81405" y="3522726"/>
              <a:ext cx="7725409" cy="710565"/>
            </a:xfrm>
            <a:custGeom>
              <a:avLst/>
              <a:gdLst/>
              <a:ahLst/>
              <a:cxnLst/>
              <a:rect l="l" t="t" r="r" b="b"/>
              <a:pathLst>
                <a:path w="7725409" h="710564">
                  <a:moveTo>
                    <a:pt x="0" y="557784"/>
                  </a:moveTo>
                  <a:lnTo>
                    <a:pt x="275844" y="612648"/>
                  </a:lnTo>
                  <a:lnTo>
                    <a:pt x="551688" y="426719"/>
                  </a:lnTo>
                  <a:lnTo>
                    <a:pt x="827532" y="86868"/>
                  </a:lnTo>
                  <a:lnTo>
                    <a:pt x="1103376" y="0"/>
                  </a:lnTo>
                  <a:lnTo>
                    <a:pt x="1379220" y="196596"/>
                  </a:lnTo>
                  <a:lnTo>
                    <a:pt x="1655064" y="196596"/>
                  </a:lnTo>
                  <a:lnTo>
                    <a:pt x="1930908" y="316992"/>
                  </a:lnTo>
                  <a:lnTo>
                    <a:pt x="2206752" y="327660"/>
                  </a:lnTo>
                  <a:lnTo>
                    <a:pt x="2482596" y="251460"/>
                  </a:lnTo>
                  <a:lnTo>
                    <a:pt x="2758440" y="131063"/>
                  </a:lnTo>
                  <a:lnTo>
                    <a:pt x="3034284" y="10668"/>
                  </a:lnTo>
                  <a:lnTo>
                    <a:pt x="3310128" y="131063"/>
                  </a:lnTo>
                  <a:lnTo>
                    <a:pt x="3585972" y="196596"/>
                  </a:lnTo>
                  <a:lnTo>
                    <a:pt x="3861816" y="348996"/>
                  </a:lnTo>
                  <a:lnTo>
                    <a:pt x="4137659" y="272796"/>
                  </a:lnTo>
                  <a:lnTo>
                    <a:pt x="4413504" y="272796"/>
                  </a:lnTo>
                  <a:lnTo>
                    <a:pt x="4689348" y="589788"/>
                  </a:lnTo>
                  <a:lnTo>
                    <a:pt x="4965192" y="557784"/>
                  </a:lnTo>
                  <a:lnTo>
                    <a:pt x="5241035" y="612648"/>
                  </a:lnTo>
                  <a:lnTo>
                    <a:pt x="5516880" y="633984"/>
                  </a:lnTo>
                  <a:lnTo>
                    <a:pt x="5792724" y="600456"/>
                  </a:lnTo>
                  <a:lnTo>
                    <a:pt x="6068568" y="644651"/>
                  </a:lnTo>
                  <a:lnTo>
                    <a:pt x="6344412" y="589788"/>
                  </a:lnTo>
                  <a:lnTo>
                    <a:pt x="6620256" y="579119"/>
                  </a:lnTo>
                  <a:lnTo>
                    <a:pt x="6896100" y="655319"/>
                  </a:lnTo>
                  <a:lnTo>
                    <a:pt x="7171944" y="623316"/>
                  </a:lnTo>
                  <a:lnTo>
                    <a:pt x="7447788" y="633984"/>
                  </a:lnTo>
                  <a:lnTo>
                    <a:pt x="7725156" y="710184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81405" y="2931414"/>
              <a:ext cx="7725409" cy="963294"/>
            </a:xfrm>
            <a:custGeom>
              <a:avLst/>
              <a:gdLst/>
              <a:ahLst/>
              <a:cxnLst/>
              <a:rect l="l" t="t" r="r" b="b"/>
              <a:pathLst>
                <a:path w="7725409" h="963295">
                  <a:moveTo>
                    <a:pt x="0" y="874776"/>
                  </a:moveTo>
                  <a:lnTo>
                    <a:pt x="275844" y="963168"/>
                  </a:lnTo>
                  <a:lnTo>
                    <a:pt x="551688" y="711708"/>
                  </a:lnTo>
                  <a:lnTo>
                    <a:pt x="827532" y="208787"/>
                  </a:lnTo>
                  <a:lnTo>
                    <a:pt x="1103376" y="44196"/>
                  </a:lnTo>
                  <a:lnTo>
                    <a:pt x="1379220" y="416051"/>
                  </a:lnTo>
                  <a:lnTo>
                    <a:pt x="1655064" y="384048"/>
                  </a:lnTo>
                  <a:lnTo>
                    <a:pt x="1930908" y="515112"/>
                  </a:lnTo>
                  <a:lnTo>
                    <a:pt x="2206752" y="591312"/>
                  </a:lnTo>
                  <a:lnTo>
                    <a:pt x="2482596" y="426720"/>
                  </a:lnTo>
                  <a:lnTo>
                    <a:pt x="2758440" y="329184"/>
                  </a:lnTo>
                  <a:lnTo>
                    <a:pt x="3034284" y="109727"/>
                  </a:lnTo>
                  <a:lnTo>
                    <a:pt x="3310128" y="0"/>
                  </a:lnTo>
                  <a:lnTo>
                    <a:pt x="3585972" y="153924"/>
                  </a:lnTo>
                  <a:lnTo>
                    <a:pt x="3861816" y="437388"/>
                  </a:lnTo>
                  <a:lnTo>
                    <a:pt x="4137659" y="263651"/>
                  </a:lnTo>
                  <a:lnTo>
                    <a:pt x="4413504" y="274320"/>
                  </a:lnTo>
                  <a:lnTo>
                    <a:pt x="4689348" y="798576"/>
                  </a:lnTo>
                  <a:lnTo>
                    <a:pt x="4965192" y="722376"/>
                  </a:lnTo>
                  <a:lnTo>
                    <a:pt x="5241035" y="886968"/>
                  </a:lnTo>
                  <a:lnTo>
                    <a:pt x="5516880" y="853440"/>
                  </a:lnTo>
                  <a:lnTo>
                    <a:pt x="5792724" y="743712"/>
                  </a:lnTo>
                  <a:lnTo>
                    <a:pt x="6068568" y="821436"/>
                  </a:lnTo>
                  <a:lnTo>
                    <a:pt x="6344412" y="754380"/>
                  </a:lnTo>
                  <a:lnTo>
                    <a:pt x="6620256" y="743712"/>
                  </a:lnTo>
                  <a:lnTo>
                    <a:pt x="6896100" y="832104"/>
                  </a:lnTo>
                  <a:lnTo>
                    <a:pt x="7171944" y="787908"/>
                  </a:lnTo>
                  <a:lnTo>
                    <a:pt x="7447788" y="874776"/>
                  </a:lnTo>
                  <a:lnTo>
                    <a:pt x="7725156" y="787908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59181" y="4964048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59181" y="441693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9181" y="387019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9181" y="2776473"/>
            <a:ext cx="193040" cy="75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9181" y="222973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76124" y="5115305"/>
            <a:ext cx="793559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4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26094" y="3982339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7E7E7E"/>
                </a:solidFill>
                <a:latin typeface="Tahoma"/>
                <a:cs typeface="Tahoma"/>
              </a:rPr>
              <a:t>17,7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26094" y="4725416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10,9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115300" y="4181855"/>
            <a:ext cx="382905" cy="182880"/>
          </a:xfrm>
          <a:custGeom>
            <a:avLst/>
            <a:gdLst/>
            <a:ahLst/>
            <a:cxnLst/>
            <a:rect l="l" t="t" r="r" b="b"/>
            <a:pathLst>
              <a:path w="382904" h="182879">
                <a:moveTo>
                  <a:pt x="382524" y="0"/>
                </a:moveTo>
                <a:lnTo>
                  <a:pt x="0" y="0"/>
                </a:lnTo>
                <a:lnTo>
                  <a:pt x="0" y="182880"/>
                </a:lnTo>
                <a:lnTo>
                  <a:pt x="382524" y="182880"/>
                </a:lnTo>
                <a:lnTo>
                  <a:pt x="382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126094" y="416788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16,0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126094" y="3467861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22,4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23137" y="2467355"/>
            <a:ext cx="4376420" cy="271780"/>
            <a:chOff x="723137" y="2467355"/>
            <a:chExt cx="4376420" cy="271780"/>
          </a:xfrm>
        </p:grpSpPr>
        <p:sp>
          <p:nvSpPr>
            <p:cNvPr id="24" name="object 24"/>
            <p:cNvSpPr/>
            <p:nvPr/>
          </p:nvSpPr>
          <p:spPr>
            <a:xfrm>
              <a:off x="4923281" y="271957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923281" y="248640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23137" y="248640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23137" y="271957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55954" y="2337688"/>
            <a:ext cx="3856990" cy="49275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İşsizlik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Zamana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bağlı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eksik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istihdam ve işsizlerin bütünleşik</a:t>
            </a:r>
            <a:r>
              <a:rPr sz="1200" spc="1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56961" y="2337688"/>
            <a:ext cx="309816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İşsiz ve potansiyel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işgücünün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bütünleşik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 Atıl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işgücü</a:t>
            </a:r>
            <a:r>
              <a:rPr sz="1200" spc="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29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94894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55880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Büyüme, </a:t>
            </a:r>
            <a:r>
              <a:rPr sz="3200" dirty="0"/>
              <a:t>Üretim ve</a:t>
            </a:r>
            <a:r>
              <a:rPr sz="3200" spc="-105" dirty="0"/>
              <a:t> </a:t>
            </a:r>
            <a:r>
              <a:rPr sz="3200" spc="-5" dirty="0"/>
              <a:t>Satışlar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543220"/>
            <a:ext cx="4555490" cy="4859655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355600" indent="-342900">
              <a:spcBef>
                <a:spcPts val="143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Gayri Safi Yurt İçi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Hasıla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(GSYİH)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GSYİH büyümesi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Üretim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harcama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yönünden</a:t>
            </a:r>
            <a:r>
              <a:rPr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katkılar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Potansiyel GSYİH</a:t>
            </a:r>
            <a:r>
              <a:rPr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Üretim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Sanayi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Üretim Endeksi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(SÜE)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Öncü</a:t>
            </a:r>
            <a:r>
              <a:rPr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göstergeler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Kapasite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Kullanım Oranı</a:t>
            </a:r>
            <a:r>
              <a:rPr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(KKO)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Satışlar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Perakende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Satış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Hacim</a:t>
            </a:r>
            <a:r>
              <a:rPr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Ekonomik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Güven</a:t>
            </a:r>
            <a:r>
              <a:rPr sz="20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8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91295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29787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Kamu</a:t>
            </a:r>
            <a:r>
              <a:rPr sz="3200" spc="-65" dirty="0"/>
              <a:t> </a:t>
            </a:r>
            <a:r>
              <a:rPr sz="3200" spc="-5" dirty="0"/>
              <a:t>Maliyesi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32940"/>
            <a:ext cx="4471035" cy="267716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42265" marR="619125" indent="-342265" algn="r">
              <a:spcBef>
                <a:spcPts val="13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Yönetim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bütçe</a:t>
            </a:r>
            <a:r>
              <a:rPr sz="2000" spc="-10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42265" marR="575310" indent="-342265" algn="r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42265" algn="l"/>
                <a:tab pos="3429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Yönetim faiz dışı</a:t>
            </a:r>
            <a:r>
              <a:rPr sz="2000" spc="-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denge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286385" marR="591820" lvl="1" indent="-286385" algn="r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286385" algn="l"/>
                <a:tab pos="2870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Program tanımlı faiz dışı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denge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Yönetim borç</a:t>
            </a:r>
            <a:r>
              <a:rPr sz="20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stoku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Döviz cinsi borç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stoku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Yönetim Borç Stoku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/</a:t>
            </a:r>
            <a:r>
              <a:rPr spc="-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GSYİH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65659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srgbClr val="CADDEB"/>
                </a:solidFill>
                <a:latin typeface="Tahoma"/>
                <a:cs typeface="Tahoma"/>
              </a:rPr>
              <a:t>3</a:t>
            </a:r>
            <a:r>
              <a:rPr lang="tr-TR" sz="1400" dirty="0" smtClean="0">
                <a:solidFill>
                  <a:srgbClr val="CADDEB"/>
                </a:solidFill>
                <a:latin typeface="Tahoma"/>
                <a:cs typeface="Tahoma"/>
              </a:rPr>
              <a:t>0</a:t>
            </a: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18143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06373"/>
            <a:ext cx="88074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4785">
              <a:lnSpc>
                <a:spcPct val="100000"/>
              </a:lnSpc>
              <a:spcBef>
                <a:spcPts val="100"/>
              </a:spcBef>
            </a:pPr>
            <a:r>
              <a:rPr dirty="0"/>
              <a:t>Merkezi </a:t>
            </a:r>
            <a:r>
              <a:rPr spc="-5" dirty="0"/>
              <a:t>Yönetim bütçe dengesi ile </a:t>
            </a:r>
            <a:r>
              <a:rPr spc="5" dirty="0"/>
              <a:t>faiz </a:t>
            </a:r>
            <a:r>
              <a:rPr spc="-5" dirty="0"/>
              <a:t>dışı </a:t>
            </a:r>
            <a:r>
              <a:rPr spc="-10" dirty="0"/>
              <a:t>dengede </a:t>
            </a:r>
            <a:r>
              <a:rPr spc="-5" dirty="0"/>
              <a:t>yüksek </a:t>
            </a:r>
            <a:r>
              <a:rPr dirty="0"/>
              <a:t>ve </a:t>
            </a:r>
            <a:r>
              <a:rPr spc="-10" dirty="0"/>
              <a:t>dalgalı </a:t>
            </a:r>
            <a:r>
              <a:rPr spc="-5" dirty="0"/>
              <a:t>seyir  sürmektedir.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Haziran </a:t>
            </a:r>
            <a:r>
              <a:rPr b="0" dirty="0">
                <a:latin typeface="Tahoma"/>
                <a:cs typeface="Tahoma"/>
              </a:rPr>
              <a:t>ayında Merkezi </a:t>
            </a:r>
            <a:r>
              <a:rPr b="0" spc="-5" dirty="0">
                <a:latin typeface="Tahoma"/>
                <a:cs typeface="Tahoma"/>
              </a:rPr>
              <a:t>Yönetim </a:t>
            </a:r>
            <a:r>
              <a:rPr b="0" dirty="0">
                <a:latin typeface="Tahoma"/>
                <a:cs typeface="Tahoma"/>
              </a:rPr>
              <a:t>bütçe </a:t>
            </a:r>
            <a:r>
              <a:rPr b="0" spc="-5" dirty="0">
                <a:latin typeface="Tahoma"/>
                <a:cs typeface="Tahoma"/>
              </a:rPr>
              <a:t>dengesinde 31,1 milyar </a:t>
            </a:r>
            <a:r>
              <a:rPr b="0" dirty="0">
                <a:latin typeface="Tahoma"/>
                <a:cs typeface="Tahoma"/>
              </a:rPr>
              <a:t>TL, faiz </a:t>
            </a:r>
            <a:r>
              <a:rPr b="0" spc="-5" dirty="0">
                <a:latin typeface="Tahoma"/>
                <a:cs typeface="Tahoma"/>
              </a:rPr>
              <a:t>dışı dengede</a:t>
            </a:r>
            <a:r>
              <a:rPr b="0" spc="13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ise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739" y="6547815"/>
            <a:ext cx="2616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HMB,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529029"/>
            <a:ext cx="7698740" cy="7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18,3 milyar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TL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açık</a:t>
            </a:r>
            <a:r>
              <a:rPr spc="3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kaydedilmiştir.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300480">
              <a:spcBef>
                <a:spcPts val="145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Merkezi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Yönetim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Bütçe Dengesi (milyar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TL)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Ocak 2020 – Haziran</a:t>
            </a:r>
            <a:r>
              <a:rPr sz="16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35863" y="3186683"/>
            <a:ext cx="3450590" cy="2190115"/>
            <a:chOff x="435863" y="3186683"/>
            <a:chExt cx="3450590" cy="2190115"/>
          </a:xfrm>
        </p:grpSpPr>
        <p:sp>
          <p:nvSpPr>
            <p:cNvPr id="7" name="object 7"/>
            <p:cNvSpPr/>
            <p:nvPr/>
          </p:nvSpPr>
          <p:spPr>
            <a:xfrm>
              <a:off x="435863" y="3191255"/>
              <a:ext cx="3430904" cy="2181225"/>
            </a:xfrm>
            <a:custGeom>
              <a:avLst/>
              <a:gdLst/>
              <a:ahLst/>
              <a:cxnLst/>
              <a:rect l="l" t="t" r="r" b="b"/>
              <a:pathLst>
                <a:path w="3430904" h="2181225">
                  <a:moveTo>
                    <a:pt x="47243" y="2180844"/>
                  </a:moveTo>
                  <a:lnTo>
                    <a:pt x="47243" y="0"/>
                  </a:lnTo>
                </a:path>
                <a:path w="3430904" h="2181225">
                  <a:moveTo>
                    <a:pt x="0" y="2180844"/>
                  </a:moveTo>
                  <a:lnTo>
                    <a:pt x="47243" y="2180844"/>
                  </a:lnTo>
                </a:path>
                <a:path w="3430904" h="2181225">
                  <a:moveTo>
                    <a:pt x="0" y="1816608"/>
                  </a:moveTo>
                  <a:lnTo>
                    <a:pt x="47243" y="1816608"/>
                  </a:lnTo>
                </a:path>
                <a:path w="3430904" h="2181225">
                  <a:moveTo>
                    <a:pt x="0" y="1453896"/>
                  </a:moveTo>
                  <a:lnTo>
                    <a:pt x="47243" y="1453896"/>
                  </a:lnTo>
                </a:path>
                <a:path w="3430904" h="2181225">
                  <a:moveTo>
                    <a:pt x="0" y="1089660"/>
                  </a:moveTo>
                  <a:lnTo>
                    <a:pt x="47243" y="1089660"/>
                  </a:lnTo>
                </a:path>
                <a:path w="3430904" h="2181225">
                  <a:moveTo>
                    <a:pt x="0" y="726948"/>
                  </a:moveTo>
                  <a:lnTo>
                    <a:pt x="47243" y="726948"/>
                  </a:lnTo>
                </a:path>
                <a:path w="3430904" h="2181225">
                  <a:moveTo>
                    <a:pt x="0" y="362712"/>
                  </a:moveTo>
                  <a:lnTo>
                    <a:pt x="47243" y="362712"/>
                  </a:lnTo>
                </a:path>
                <a:path w="3430904" h="2181225">
                  <a:moveTo>
                    <a:pt x="0" y="0"/>
                  </a:moveTo>
                  <a:lnTo>
                    <a:pt x="47243" y="0"/>
                  </a:lnTo>
                </a:path>
                <a:path w="3430904" h="2181225">
                  <a:moveTo>
                    <a:pt x="47243" y="1089660"/>
                  </a:moveTo>
                  <a:lnTo>
                    <a:pt x="3430524" y="10896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82345" y="3234689"/>
              <a:ext cx="3385185" cy="2106295"/>
            </a:xfrm>
            <a:custGeom>
              <a:avLst/>
              <a:gdLst/>
              <a:ahLst/>
              <a:cxnLst/>
              <a:rect l="l" t="t" r="r" b="b"/>
              <a:pathLst>
                <a:path w="3385185" h="2106295">
                  <a:moveTo>
                    <a:pt x="0" y="890016"/>
                  </a:moveTo>
                  <a:lnTo>
                    <a:pt x="117348" y="1100328"/>
                  </a:lnTo>
                  <a:lnTo>
                    <a:pt x="233172" y="1363980"/>
                  </a:lnTo>
                  <a:lnTo>
                    <a:pt x="350520" y="1360932"/>
                  </a:lnTo>
                  <a:lnTo>
                    <a:pt x="466344" y="1171956"/>
                  </a:lnTo>
                  <a:lnTo>
                    <a:pt x="583692" y="1187196"/>
                  </a:lnTo>
                  <a:lnTo>
                    <a:pt x="701040" y="1263396"/>
                  </a:lnTo>
                  <a:lnTo>
                    <a:pt x="816863" y="841248"/>
                  </a:lnTo>
                  <a:lnTo>
                    <a:pt x="934212" y="1261872"/>
                  </a:lnTo>
                  <a:lnTo>
                    <a:pt x="1050036" y="1082040"/>
                  </a:lnTo>
                  <a:lnTo>
                    <a:pt x="1167384" y="949452"/>
                  </a:lnTo>
                  <a:lnTo>
                    <a:pt x="1284732" y="1342644"/>
                  </a:lnTo>
                  <a:lnTo>
                    <a:pt x="1400556" y="1222248"/>
                  </a:lnTo>
                  <a:lnTo>
                    <a:pt x="1517904" y="877824"/>
                  </a:lnTo>
                  <a:lnTo>
                    <a:pt x="1633728" y="874776"/>
                  </a:lnTo>
                  <a:lnTo>
                    <a:pt x="1751076" y="1170432"/>
                  </a:lnTo>
                  <a:lnTo>
                    <a:pt x="1866900" y="1144524"/>
                  </a:lnTo>
                  <a:lnTo>
                    <a:pt x="1984248" y="1228344"/>
                  </a:lnTo>
                  <a:lnTo>
                    <a:pt x="2101596" y="1379220"/>
                  </a:lnTo>
                  <a:lnTo>
                    <a:pt x="2217420" y="749808"/>
                  </a:lnTo>
                  <a:lnTo>
                    <a:pt x="2334768" y="1217676"/>
                  </a:lnTo>
                  <a:lnTo>
                    <a:pt x="2450592" y="1173480"/>
                  </a:lnTo>
                  <a:lnTo>
                    <a:pt x="2567940" y="813816"/>
                  </a:lnTo>
                  <a:lnTo>
                    <a:pt x="2685288" y="2106168"/>
                  </a:lnTo>
                  <a:lnTo>
                    <a:pt x="2801112" y="829056"/>
                  </a:lnTo>
                  <a:lnTo>
                    <a:pt x="2918460" y="539496"/>
                  </a:lnTo>
                  <a:lnTo>
                    <a:pt x="3034284" y="1548384"/>
                  </a:lnTo>
                  <a:lnTo>
                    <a:pt x="3151632" y="1411224"/>
                  </a:lnTo>
                  <a:lnTo>
                    <a:pt x="3267455" y="0"/>
                  </a:lnTo>
                  <a:lnTo>
                    <a:pt x="3384804" y="127254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629" y="5256987"/>
            <a:ext cx="3314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629" y="4893386"/>
            <a:ext cx="3314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363" y="4529785"/>
            <a:ext cx="24574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4000" y="4166057"/>
            <a:ext cx="110489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9265" y="3802456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531" y="3438855"/>
            <a:ext cx="2800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531" y="3075254"/>
            <a:ext cx="2800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89137" y="5412433"/>
            <a:ext cx="3463925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80586" y="4547996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-31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605528" y="3186683"/>
            <a:ext cx="4029710" cy="2190115"/>
            <a:chOff x="4605528" y="3186683"/>
            <a:chExt cx="4029710" cy="2190115"/>
          </a:xfrm>
        </p:grpSpPr>
        <p:sp>
          <p:nvSpPr>
            <p:cNvPr id="19" name="object 19"/>
            <p:cNvSpPr/>
            <p:nvPr/>
          </p:nvSpPr>
          <p:spPr>
            <a:xfrm>
              <a:off x="4605528" y="3191255"/>
              <a:ext cx="45720" cy="2181225"/>
            </a:xfrm>
            <a:custGeom>
              <a:avLst/>
              <a:gdLst/>
              <a:ahLst/>
              <a:cxnLst/>
              <a:rect l="l" t="t" r="r" b="b"/>
              <a:pathLst>
                <a:path w="45720" h="2181225">
                  <a:moveTo>
                    <a:pt x="45720" y="2180844"/>
                  </a:moveTo>
                  <a:lnTo>
                    <a:pt x="45720" y="0"/>
                  </a:lnTo>
                </a:path>
                <a:path w="45720" h="2181225">
                  <a:moveTo>
                    <a:pt x="0" y="2180844"/>
                  </a:moveTo>
                  <a:lnTo>
                    <a:pt x="45720" y="2180844"/>
                  </a:lnTo>
                </a:path>
                <a:path w="45720" h="2181225">
                  <a:moveTo>
                    <a:pt x="0" y="1869948"/>
                  </a:moveTo>
                  <a:lnTo>
                    <a:pt x="45720" y="1869948"/>
                  </a:lnTo>
                </a:path>
                <a:path w="45720" h="2181225">
                  <a:moveTo>
                    <a:pt x="0" y="1557528"/>
                  </a:moveTo>
                  <a:lnTo>
                    <a:pt x="45720" y="1557528"/>
                  </a:lnTo>
                </a:path>
                <a:path w="45720" h="2181225">
                  <a:moveTo>
                    <a:pt x="0" y="1246632"/>
                  </a:moveTo>
                  <a:lnTo>
                    <a:pt x="45720" y="1246632"/>
                  </a:lnTo>
                </a:path>
                <a:path w="45720" h="2181225">
                  <a:moveTo>
                    <a:pt x="0" y="934212"/>
                  </a:moveTo>
                  <a:lnTo>
                    <a:pt x="45720" y="934212"/>
                  </a:lnTo>
                </a:path>
                <a:path w="45720" h="2181225">
                  <a:moveTo>
                    <a:pt x="0" y="623316"/>
                  </a:moveTo>
                  <a:lnTo>
                    <a:pt x="45720" y="623316"/>
                  </a:lnTo>
                </a:path>
                <a:path w="45720" h="2181225">
                  <a:moveTo>
                    <a:pt x="0" y="310896"/>
                  </a:moveTo>
                  <a:lnTo>
                    <a:pt x="45720" y="310896"/>
                  </a:lnTo>
                </a:path>
                <a:path w="45720" h="2181225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651248" y="4437887"/>
              <a:ext cx="3592195" cy="0"/>
            </a:xfrm>
            <a:custGeom>
              <a:avLst/>
              <a:gdLst/>
              <a:ahLst/>
              <a:cxnLst/>
              <a:rect l="l" t="t" r="r" b="b"/>
              <a:pathLst>
                <a:path w="3592195">
                  <a:moveTo>
                    <a:pt x="0" y="0"/>
                  </a:moveTo>
                  <a:lnTo>
                    <a:pt x="359206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652010" y="3428237"/>
              <a:ext cx="3622675" cy="1861185"/>
            </a:xfrm>
            <a:custGeom>
              <a:avLst/>
              <a:gdLst/>
              <a:ahLst/>
              <a:cxnLst/>
              <a:rect l="l" t="t" r="r" b="b"/>
              <a:pathLst>
                <a:path w="3622675" h="1861185">
                  <a:moveTo>
                    <a:pt x="0" y="795528"/>
                  </a:moveTo>
                  <a:lnTo>
                    <a:pt x="124967" y="966216"/>
                  </a:lnTo>
                  <a:lnTo>
                    <a:pt x="249936" y="1211580"/>
                  </a:lnTo>
                  <a:lnTo>
                    <a:pt x="373379" y="1171956"/>
                  </a:lnTo>
                  <a:lnTo>
                    <a:pt x="498348" y="1056132"/>
                  </a:lnTo>
                  <a:lnTo>
                    <a:pt x="623315" y="1091184"/>
                  </a:lnTo>
                  <a:lnTo>
                    <a:pt x="748284" y="1141476"/>
                  </a:lnTo>
                  <a:lnTo>
                    <a:pt x="873251" y="758951"/>
                  </a:lnTo>
                  <a:lnTo>
                    <a:pt x="998219" y="1092708"/>
                  </a:lnTo>
                  <a:lnTo>
                    <a:pt x="1123188" y="966216"/>
                  </a:lnTo>
                  <a:lnTo>
                    <a:pt x="1248155" y="865632"/>
                  </a:lnTo>
                  <a:lnTo>
                    <a:pt x="1373124" y="1232916"/>
                  </a:lnTo>
                  <a:lnTo>
                    <a:pt x="1498091" y="1022604"/>
                  </a:lnTo>
                  <a:lnTo>
                    <a:pt x="1623060" y="784860"/>
                  </a:lnTo>
                  <a:lnTo>
                    <a:pt x="1748027" y="772668"/>
                  </a:lnTo>
                  <a:lnTo>
                    <a:pt x="1872995" y="998219"/>
                  </a:lnTo>
                  <a:lnTo>
                    <a:pt x="1997964" y="1005839"/>
                  </a:lnTo>
                  <a:lnTo>
                    <a:pt x="2122932" y="1106424"/>
                  </a:lnTo>
                  <a:lnTo>
                    <a:pt x="2247899" y="1147572"/>
                  </a:lnTo>
                  <a:lnTo>
                    <a:pt x="2372867" y="669036"/>
                  </a:lnTo>
                  <a:lnTo>
                    <a:pt x="2497836" y="1068324"/>
                  </a:lnTo>
                  <a:lnTo>
                    <a:pt x="2622804" y="1028700"/>
                  </a:lnTo>
                  <a:lnTo>
                    <a:pt x="2747771" y="714756"/>
                  </a:lnTo>
                  <a:lnTo>
                    <a:pt x="2872740" y="1860803"/>
                  </a:lnTo>
                  <a:lnTo>
                    <a:pt x="2997708" y="733044"/>
                  </a:lnTo>
                  <a:lnTo>
                    <a:pt x="3122675" y="301751"/>
                  </a:lnTo>
                  <a:lnTo>
                    <a:pt x="3247643" y="1271016"/>
                  </a:lnTo>
                  <a:lnTo>
                    <a:pt x="3372612" y="1202436"/>
                  </a:lnTo>
                  <a:lnTo>
                    <a:pt x="3497580" y="0"/>
                  </a:lnTo>
                  <a:lnTo>
                    <a:pt x="3622547" y="1123188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652010" y="3460241"/>
              <a:ext cx="3622675" cy="1864360"/>
            </a:xfrm>
            <a:custGeom>
              <a:avLst/>
              <a:gdLst/>
              <a:ahLst/>
              <a:cxnLst/>
              <a:rect l="l" t="t" r="r" b="b"/>
              <a:pathLst>
                <a:path w="3622675" h="1864360">
                  <a:moveTo>
                    <a:pt x="0" y="1046988"/>
                  </a:moveTo>
                  <a:lnTo>
                    <a:pt x="124967" y="961644"/>
                  </a:lnTo>
                  <a:lnTo>
                    <a:pt x="249936" y="1190244"/>
                  </a:lnTo>
                  <a:lnTo>
                    <a:pt x="373379" y="1205484"/>
                  </a:lnTo>
                  <a:lnTo>
                    <a:pt x="498348" y="1063752"/>
                  </a:lnTo>
                  <a:lnTo>
                    <a:pt x="623315" y="1078992"/>
                  </a:lnTo>
                  <a:lnTo>
                    <a:pt x="748284" y="1123188"/>
                  </a:lnTo>
                  <a:lnTo>
                    <a:pt x="873251" y="733044"/>
                  </a:lnTo>
                  <a:lnTo>
                    <a:pt x="998219" y="1074420"/>
                  </a:lnTo>
                  <a:lnTo>
                    <a:pt x="1123188" y="949452"/>
                  </a:lnTo>
                  <a:lnTo>
                    <a:pt x="1248155" y="845820"/>
                  </a:lnTo>
                  <a:lnTo>
                    <a:pt x="1373124" y="1246632"/>
                  </a:lnTo>
                  <a:lnTo>
                    <a:pt x="1498091" y="999744"/>
                  </a:lnTo>
                  <a:lnTo>
                    <a:pt x="1623060" y="787908"/>
                  </a:lnTo>
                  <a:lnTo>
                    <a:pt x="1748027" y="989076"/>
                  </a:lnTo>
                  <a:lnTo>
                    <a:pt x="1872995" y="1014984"/>
                  </a:lnTo>
                  <a:lnTo>
                    <a:pt x="1997964" y="1001268"/>
                  </a:lnTo>
                  <a:lnTo>
                    <a:pt x="2122932" y="1132332"/>
                  </a:lnTo>
                  <a:lnTo>
                    <a:pt x="2247899" y="1126236"/>
                  </a:lnTo>
                  <a:lnTo>
                    <a:pt x="2372867" y="656844"/>
                  </a:lnTo>
                  <a:lnTo>
                    <a:pt x="2497836" y="1141476"/>
                  </a:lnTo>
                  <a:lnTo>
                    <a:pt x="2622804" y="1039368"/>
                  </a:lnTo>
                  <a:lnTo>
                    <a:pt x="2747771" y="699516"/>
                  </a:lnTo>
                  <a:lnTo>
                    <a:pt x="2872740" y="1863852"/>
                  </a:lnTo>
                  <a:lnTo>
                    <a:pt x="2997708" y="806196"/>
                  </a:lnTo>
                  <a:lnTo>
                    <a:pt x="3122675" y="662940"/>
                  </a:lnTo>
                  <a:lnTo>
                    <a:pt x="3247643" y="1283208"/>
                  </a:lnTo>
                  <a:lnTo>
                    <a:pt x="3372612" y="1240536"/>
                  </a:lnTo>
                  <a:lnTo>
                    <a:pt x="3497580" y="0"/>
                  </a:lnTo>
                  <a:lnTo>
                    <a:pt x="3622547" y="1155192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8243316" y="4367783"/>
              <a:ext cx="391795" cy="181610"/>
            </a:xfrm>
            <a:custGeom>
              <a:avLst/>
              <a:gdLst/>
              <a:ahLst/>
              <a:cxnLst/>
              <a:rect l="l" t="t" r="r" b="b"/>
              <a:pathLst>
                <a:path w="391795" h="181610">
                  <a:moveTo>
                    <a:pt x="391668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391668" y="181356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202938" y="4945760"/>
            <a:ext cx="332105" cy="520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101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150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53865" y="3075254"/>
            <a:ext cx="281305" cy="1767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6350" algn="r">
              <a:spcBef>
                <a:spcPts val="10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6350" algn="r">
              <a:spcBef>
                <a:spcPts val="10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>
              <a:spcBef>
                <a:spcPts val="10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10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715" algn="r">
              <a:spcBef>
                <a:spcPts val="101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46728" y="5411825"/>
            <a:ext cx="3707765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254745" y="4351146"/>
            <a:ext cx="3733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-18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49793" y="4700396"/>
            <a:ext cx="3740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28,5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674870" y="6244590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674870" y="6477761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07660" y="6093053"/>
            <a:ext cx="3469004" cy="49275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Merkezi Yönetim Faiz Dışı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Dengesi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Merkezi Yönetim Program Tanımlı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Faiz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Dışı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Denge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70026" y="2668981"/>
            <a:ext cx="24930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Merkezi Yönetim Bütçe</a:t>
            </a:r>
            <a:r>
              <a:rPr sz="1400" spc="-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218303" y="2636901"/>
            <a:ext cx="26924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Yönetim </a:t>
            </a:r>
            <a:r>
              <a:rPr sz="1400" spc="-20" dirty="0">
                <a:solidFill>
                  <a:prstClr val="black"/>
                </a:solidFill>
                <a:latin typeface="Tahoma"/>
                <a:cs typeface="Tahoma"/>
              </a:rPr>
              <a:t>Faiz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Dışı</a:t>
            </a:r>
            <a:r>
              <a:rPr sz="14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Dengesi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67973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33703"/>
            <a:ext cx="8887460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Haziran </a:t>
            </a:r>
            <a:r>
              <a:rPr spc="-5" dirty="0"/>
              <a:t>ayında </a:t>
            </a:r>
            <a:r>
              <a:rPr dirty="0"/>
              <a:t>Merkezi </a:t>
            </a:r>
            <a:r>
              <a:rPr spc="-5" dirty="0"/>
              <a:t>Yönetim </a:t>
            </a:r>
            <a:r>
              <a:rPr dirty="0"/>
              <a:t>borç </a:t>
            </a:r>
            <a:r>
              <a:rPr spc="-5" dirty="0"/>
              <a:t>stoku </a:t>
            </a:r>
            <a:r>
              <a:rPr dirty="0"/>
              <a:t>bir </a:t>
            </a:r>
            <a:r>
              <a:rPr spc="-5" dirty="0"/>
              <a:t>önceki </a:t>
            </a:r>
            <a:r>
              <a:rPr dirty="0"/>
              <a:t>aya </a:t>
            </a:r>
            <a:r>
              <a:rPr spc="-5" dirty="0"/>
              <a:t>göre </a:t>
            </a:r>
            <a:r>
              <a:rPr dirty="0"/>
              <a:t>%2</a:t>
            </a:r>
            <a:r>
              <a:rPr spc="-10" dirty="0"/>
              <a:t> </a:t>
            </a:r>
            <a:r>
              <a:rPr spc="-5" dirty="0"/>
              <a:t>artmıştır.</a:t>
            </a:r>
          </a:p>
          <a:p>
            <a:pPr marL="12700">
              <a:lnSpc>
                <a:spcPct val="100000"/>
              </a:lnSpc>
            </a:pPr>
            <a:r>
              <a:rPr sz="1750" b="0" dirty="0">
                <a:latin typeface="Tahoma"/>
                <a:cs typeface="Tahoma"/>
              </a:rPr>
              <a:t>Döviz </a:t>
            </a:r>
            <a:r>
              <a:rPr sz="1750" b="0" spc="-5" dirty="0">
                <a:latin typeface="Tahoma"/>
                <a:cs typeface="Tahoma"/>
              </a:rPr>
              <a:t>cinsi borçlanmaların </a:t>
            </a:r>
            <a:r>
              <a:rPr sz="1750" b="0" dirty="0">
                <a:latin typeface="Tahoma"/>
                <a:cs typeface="Tahoma"/>
              </a:rPr>
              <a:t>payı </a:t>
            </a:r>
            <a:r>
              <a:rPr sz="1750" b="0" spc="-5" dirty="0">
                <a:latin typeface="Tahoma"/>
                <a:cs typeface="Tahoma"/>
              </a:rPr>
              <a:t>ise </a:t>
            </a:r>
            <a:r>
              <a:rPr sz="1750" b="0" dirty="0">
                <a:latin typeface="Tahoma"/>
                <a:cs typeface="Tahoma"/>
              </a:rPr>
              <a:t>%67</a:t>
            </a:r>
            <a:r>
              <a:rPr sz="1750" b="0" spc="-30" dirty="0">
                <a:latin typeface="Tahoma"/>
                <a:cs typeface="Tahoma"/>
              </a:rPr>
              <a:t> </a:t>
            </a:r>
            <a:r>
              <a:rPr sz="1750" b="0" spc="-5" dirty="0">
                <a:latin typeface="Tahoma"/>
                <a:cs typeface="Tahoma"/>
              </a:rPr>
              <a:t>olmuştur.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799844"/>
            <a:ext cx="9144000" cy="340360"/>
          </a:xfrm>
          <a:custGeom>
            <a:avLst/>
            <a:gdLst/>
            <a:ahLst/>
            <a:cxnLst/>
            <a:rect l="l" t="t" r="r" b="b"/>
            <a:pathLst>
              <a:path w="9144000" h="340360">
                <a:moveTo>
                  <a:pt x="0" y="0"/>
                </a:moveTo>
                <a:lnTo>
                  <a:pt x="0" y="339851"/>
                </a:lnTo>
                <a:lnTo>
                  <a:pt x="9143999" y="339851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3326" y="1831086"/>
            <a:ext cx="51962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Merkezi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Yönetim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Borç Stoku (Ocak 2020 – Haziran</a:t>
            </a:r>
            <a:r>
              <a:rPr sz="16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2022)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6675" y="2811779"/>
            <a:ext cx="3416935" cy="2451100"/>
            <a:chOff x="836675" y="2811779"/>
            <a:chExt cx="3416935" cy="2451100"/>
          </a:xfrm>
        </p:grpSpPr>
        <p:sp>
          <p:nvSpPr>
            <p:cNvPr id="6" name="object 6"/>
            <p:cNvSpPr/>
            <p:nvPr/>
          </p:nvSpPr>
          <p:spPr>
            <a:xfrm>
              <a:off x="836675" y="2816351"/>
              <a:ext cx="3397250" cy="2441575"/>
            </a:xfrm>
            <a:custGeom>
              <a:avLst/>
              <a:gdLst/>
              <a:ahLst/>
              <a:cxnLst/>
              <a:rect l="l" t="t" r="r" b="b"/>
              <a:pathLst>
                <a:path w="3397250" h="2441575">
                  <a:moveTo>
                    <a:pt x="45720" y="2441448"/>
                  </a:moveTo>
                  <a:lnTo>
                    <a:pt x="45720" y="0"/>
                  </a:lnTo>
                </a:path>
                <a:path w="3397250" h="2441575">
                  <a:moveTo>
                    <a:pt x="0" y="2441448"/>
                  </a:moveTo>
                  <a:lnTo>
                    <a:pt x="45720" y="2441448"/>
                  </a:lnTo>
                </a:path>
                <a:path w="3397250" h="2441575">
                  <a:moveTo>
                    <a:pt x="0" y="2092452"/>
                  </a:moveTo>
                  <a:lnTo>
                    <a:pt x="45720" y="2092452"/>
                  </a:lnTo>
                </a:path>
                <a:path w="3397250" h="2441575">
                  <a:moveTo>
                    <a:pt x="0" y="1743456"/>
                  </a:moveTo>
                  <a:lnTo>
                    <a:pt x="45720" y="1743456"/>
                  </a:lnTo>
                </a:path>
                <a:path w="3397250" h="2441575">
                  <a:moveTo>
                    <a:pt x="0" y="1394460"/>
                  </a:moveTo>
                  <a:lnTo>
                    <a:pt x="45720" y="1394460"/>
                  </a:lnTo>
                </a:path>
                <a:path w="3397250" h="2441575">
                  <a:moveTo>
                    <a:pt x="0" y="1046988"/>
                  </a:moveTo>
                  <a:lnTo>
                    <a:pt x="45720" y="1046988"/>
                  </a:lnTo>
                </a:path>
                <a:path w="3397250" h="2441575">
                  <a:moveTo>
                    <a:pt x="0" y="697992"/>
                  </a:moveTo>
                  <a:lnTo>
                    <a:pt x="45720" y="697992"/>
                  </a:lnTo>
                </a:path>
                <a:path w="3397250" h="2441575">
                  <a:moveTo>
                    <a:pt x="0" y="348996"/>
                  </a:moveTo>
                  <a:lnTo>
                    <a:pt x="45720" y="348996"/>
                  </a:lnTo>
                </a:path>
                <a:path w="3397250" h="2441575">
                  <a:moveTo>
                    <a:pt x="0" y="0"/>
                  </a:moveTo>
                  <a:lnTo>
                    <a:pt x="45720" y="0"/>
                  </a:lnTo>
                </a:path>
                <a:path w="3397250" h="2441575">
                  <a:moveTo>
                    <a:pt x="45720" y="2441448"/>
                  </a:moveTo>
                  <a:lnTo>
                    <a:pt x="3396996" y="244144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83157" y="2864357"/>
              <a:ext cx="3351529" cy="1461770"/>
            </a:xfrm>
            <a:custGeom>
              <a:avLst/>
              <a:gdLst/>
              <a:ahLst/>
              <a:cxnLst/>
              <a:rect l="l" t="t" r="r" b="b"/>
              <a:pathLst>
                <a:path w="3351529" h="1461770">
                  <a:moveTo>
                    <a:pt x="0" y="1461515"/>
                  </a:moveTo>
                  <a:lnTo>
                    <a:pt x="114300" y="1409699"/>
                  </a:lnTo>
                  <a:lnTo>
                    <a:pt x="230123" y="1373123"/>
                  </a:lnTo>
                  <a:lnTo>
                    <a:pt x="345947" y="1293875"/>
                  </a:lnTo>
                  <a:lnTo>
                    <a:pt x="461772" y="1254252"/>
                  </a:lnTo>
                  <a:lnTo>
                    <a:pt x="577595" y="1248155"/>
                  </a:lnTo>
                  <a:lnTo>
                    <a:pt x="693419" y="1193291"/>
                  </a:lnTo>
                  <a:lnTo>
                    <a:pt x="807719" y="1130808"/>
                  </a:lnTo>
                  <a:lnTo>
                    <a:pt x="923543" y="1094231"/>
                  </a:lnTo>
                  <a:lnTo>
                    <a:pt x="1039367" y="1043939"/>
                  </a:lnTo>
                  <a:lnTo>
                    <a:pt x="1155192" y="1086611"/>
                  </a:lnTo>
                  <a:lnTo>
                    <a:pt x="1271016" y="1129283"/>
                  </a:lnTo>
                  <a:lnTo>
                    <a:pt x="1386840" y="1110995"/>
                  </a:lnTo>
                  <a:lnTo>
                    <a:pt x="1501140" y="1095755"/>
                  </a:lnTo>
                  <a:lnTo>
                    <a:pt x="1616964" y="1033271"/>
                  </a:lnTo>
                  <a:lnTo>
                    <a:pt x="1732788" y="1033271"/>
                  </a:lnTo>
                  <a:lnTo>
                    <a:pt x="1848612" y="996695"/>
                  </a:lnTo>
                  <a:lnTo>
                    <a:pt x="1964436" y="967739"/>
                  </a:lnTo>
                  <a:lnTo>
                    <a:pt x="2080260" y="975359"/>
                  </a:lnTo>
                  <a:lnTo>
                    <a:pt x="2194560" y="932687"/>
                  </a:lnTo>
                  <a:lnTo>
                    <a:pt x="2310384" y="871727"/>
                  </a:lnTo>
                  <a:lnTo>
                    <a:pt x="2426207" y="810767"/>
                  </a:lnTo>
                  <a:lnTo>
                    <a:pt x="2542031" y="504443"/>
                  </a:lnTo>
                  <a:lnTo>
                    <a:pt x="2657855" y="477012"/>
                  </a:lnTo>
                  <a:lnTo>
                    <a:pt x="2772155" y="408431"/>
                  </a:lnTo>
                  <a:lnTo>
                    <a:pt x="2887979" y="336803"/>
                  </a:lnTo>
                  <a:lnTo>
                    <a:pt x="3003804" y="224027"/>
                  </a:lnTo>
                  <a:lnTo>
                    <a:pt x="3119628" y="213359"/>
                  </a:lnTo>
                  <a:lnTo>
                    <a:pt x="3235452" y="47243"/>
                  </a:lnTo>
                  <a:lnTo>
                    <a:pt x="335127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83157" y="3653789"/>
              <a:ext cx="3351529" cy="1143000"/>
            </a:xfrm>
            <a:custGeom>
              <a:avLst/>
              <a:gdLst/>
              <a:ahLst/>
              <a:cxnLst/>
              <a:rect l="l" t="t" r="r" b="b"/>
              <a:pathLst>
                <a:path w="3351529" h="1143000">
                  <a:moveTo>
                    <a:pt x="0" y="1143000"/>
                  </a:moveTo>
                  <a:lnTo>
                    <a:pt x="114300" y="1094232"/>
                  </a:lnTo>
                  <a:lnTo>
                    <a:pt x="230123" y="1060704"/>
                  </a:lnTo>
                  <a:lnTo>
                    <a:pt x="345947" y="1021080"/>
                  </a:lnTo>
                  <a:lnTo>
                    <a:pt x="461772" y="1028700"/>
                  </a:lnTo>
                  <a:lnTo>
                    <a:pt x="577595" y="1033272"/>
                  </a:lnTo>
                  <a:lnTo>
                    <a:pt x="693419" y="981456"/>
                  </a:lnTo>
                  <a:lnTo>
                    <a:pt x="807719" y="915924"/>
                  </a:lnTo>
                  <a:lnTo>
                    <a:pt x="923543" y="874776"/>
                  </a:lnTo>
                  <a:lnTo>
                    <a:pt x="1039367" y="816864"/>
                  </a:lnTo>
                  <a:lnTo>
                    <a:pt x="1155192" y="850392"/>
                  </a:lnTo>
                  <a:lnTo>
                    <a:pt x="1271016" y="893064"/>
                  </a:lnTo>
                  <a:lnTo>
                    <a:pt x="1386840" y="886968"/>
                  </a:lnTo>
                  <a:lnTo>
                    <a:pt x="1501140" y="874776"/>
                  </a:lnTo>
                  <a:lnTo>
                    <a:pt x="1616964" y="822960"/>
                  </a:lnTo>
                  <a:lnTo>
                    <a:pt x="1732788" y="827532"/>
                  </a:lnTo>
                  <a:lnTo>
                    <a:pt x="1848612" y="797052"/>
                  </a:lnTo>
                  <a:lnTo>
                    <a:pt x="1964436" y="768096"/>
                  </a:lnTo>
                  <a:lnTo>
                    <a:pt x="2080260" y="792480"/>
                  </a:lnTo>
                  <a:lnTo>
                    <a:pt x="2194560" y="763524"/>
                  </a:lnTo>
                  <a:lnTo>
                    <a:pt x="2310384" y="714756"/>
                  </a:lnTo>
                  <a:lnTo>
                    <a:pt x="2426207" y="653796"/>
                  </a:lnTo>
                  <a:lnTo>
                    <a:pt x="2542031" y="356616"/>
                  </a:lnTo>
                  <a:lnTo>
                    <a:pt x="2657855" y="338328"/>
                  </a:lnTo>
                  <a:lnTo>
                    <a:pt x="2772155" y="281940"/>
                  </a:lnTo>
                  <a:lnTo>
                    <a:pt x="2887979" y="234696"/>
                  </a:lnTo>
                  <a:lnTo>
                    <a:pt x="3003804" y="167640"/>
                  </a:lnTo>
                  <a:lnTo>
                    <a:pt x="3119628" y="173736"/>
                  </a:lnTo>
                  <a:lnTo>
                    <a:pt x="3235452" y="15240"/>
                  </a:lnTo>
                  <a:lnTo>
                    <a:pt x="3351276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3552" y="4454144"/>
            <a:ext cx="408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1951" y="5151246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2178" y="4801870"/>
            <a:ext cx="281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33552" y="4104894"/>
            <a:ext cx="408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3552" y="3406266"/>
            <a:ext cx="408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3552" y="3755517"/>
            <a:ext cx="408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3552" y="2709164"/>
            <a:ext cx="408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3552" y="3058414"/>
            <a:ext cx="408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3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r>
              <a:rPr sz="1200" spc="5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7876" y="5297804"/>
            <a:ext cx="3445510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31360" y="3398011"/>
            <a:ext cx="408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2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sz="1200" b="1" spc="5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200" b="1" spc="-5" dirty="0">
                <a:solidFill>
                  <a:srgbClr val="C00000"/>
                </a:solidFill>
                <a:latin typeface="Arial"/>
                <a:cs typeface="Arial"/>
              </a:rPr>
              <a:t>00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64767" y="2309651"/>
            <a:ext cx="3375025" cy="508000"/>
          </a:xfrm>
          <a:prstGeom prst="rect">
            <a:avLst/>
          </a:prstGeom>
        </p:spPr>
        <p:txBody>
          <a:bodyPr vert="horz" wrap="square" lIns="0" tIns="59055" rIns="0" bIns="0" rtlCol="0">
            <a:spAutoFit/>
          </a:bodyPr>
          <a:lstStyle/>
          <a:p>
            <a:pPr marL="12700">
              <a:spcBef>
                <a:spcPts val="46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Merkezi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Yönetim Borç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Stoku (milyar</a:t>
            </a:r>
            <a:r>
              <a:rPr sz="1400" spc="-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TL)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31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r>
              <a:rPr sz="1200" b="1" spc="5" dirty="0">
                <a:solidFill>
                  <a:srgbClr val="001F5F"/>
                </a:solidFill>
                <a:latin typeface="Arial"/>
                <a:cs typeface="Arial"/>
              </a:rPr>
              <a:t>4</a:t>
            </a: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31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62405" y="6340602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62405" y="610742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739" y="5956503"/>
            <a:ext cx="3863340" cy="86360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12903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Merkezi Yönetim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Borç</a:t>
            </a:r>
            <a:r>
              <a:rPr sz="1200" spc="-3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Stoku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12903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Merkezi Yönetim Döviz Cinsi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Borç</a:t>
            </a:r>
            <a:r>
              <a:rPr sz="1200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Stoku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40"/>
              </a:spcBef>
            </a:pPr>
            <a:endParaRPr sz="125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HMB,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828032" y="2811779"/>
            <a:ext cx="3497579" cy="2451100"/>
            <a:chOff x="4828032" y="2811779"/>
            <a:chExt cx="3497579" cy="2451100"/>
          </a:xfrm>
        </p:grpSpPr>
        <p:sp>
          <p:nvSpPr>
            <p:cNvPr id="24" name="object 24"/>
            <p:cNvSpPr/>
            <p:nvPr/>
          </p:nvSpPr>
          <p:spPr>
            <a:xfrm>
              <a:off x="4828032" y="2816351"/>
              <a:ext cx="3477895" cy="2441575"/>
            </a:xfrm>
            <a:custGeom>
              <a:avLst/>
              <a:gdLst/>
              <a:ahLst/>
              <a:cxnLst/>
              <a:rect l="l" t="t" r="r" b="b"/>
              <a:pathLst>
                <a:path w="3477895" h="2441575">
                  <a:moveTo>
                    <a:pt x="45719" y="2441448"/>
                  </a:moveTo>
                  <a:lnTo>
                    <a:pt x="45719" y="0"/>
                  </a:lnTo>
                </a:path>
                <a:path w="3477895" h="2441575">
                  <a:moveTo>
                    <a:pt x="0" y="2441448"/>
                  </a:moveTo>
                  <a:lnTo>
                    <a:pt x="45719" y="2441448"/>
                  </a:lnTo>
                </a:path>
                <a:path w="3477895" h="2441575">
                  <a:moveTo>
                    <a:pt x="0" y="1953768"/>
                  </a:moveTo>
                  <a:lnTo>
                    <a:pt x="45719" y="1953768"/>
                  </a:lnTo>
                </a:path>
                <a:path w="3477895" h="2441575">
                  <a:moveTo>
                    <a:pt x="0" y="1464564"/>
                  </a:moveTo>
                  <a:lnTo>
                    <a:pt x="45719" y="1464564"/>
                  </a:lnTo>
                </a:path>
                <a:path w="3477895" h="2441575">
                  <a:moveTo>
                    <a:pt x="0" y="976884"/>
                  </a:moveTo>
                  <a:lnTo>
                    <a:pt x="45719" y="976884"/>
                  </a:lnTo>
                </a:path>
                <a:path w="3477895" h="2441575">
                  <a:moveTo>
                    <a:pt x="0" y="487680"/>
                  </a:moveTo>
                  <a:lnTo>
                    <a:pt x="45719" y="487680"/>
                  </a:lnTo>
                </a:path>
                <a:path w="3477895" h="2441575">
                  <a:moveTo>
                    <a:pt x="0" y="0"/>
                  </a:moveTo>
                  <a:lnTo>
                    <a:pt x="45719" y="0"/>
                  </a:lnTo>
                </a:path>
                <a:path w="3477895" h="2441575">
                  <a:moveTo>
                    <a:pt x="45719" y="2441448"/>
                  </a:moveTo>
                  <a:lnTo>
                    <a:pt x="3477767" y="2441448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872990" y="3041141"/>
              <a:ext cx="3434079" cy="1777364"/>
            </a:xfrm>
            <a:custGeom>
              <a:avLst/>
              <a:gdLst/>
              <a:ahLst/>
              <a:cxnLst/>
              <a:rect l="l" t="t" r="r" b="b"/>
              <a:pathLst>
                <a:path w="3434079" h="1777364">
                  <a:moveTo>
                    <a:pt x="0" y="1776984"/>
                  </a:moveTo>
                  <a:lnTo>
                    <a:pt x="118872" y="1543812"/>
                  </a:lnTo>
                  <a:lnTo>
                    <a:pt x="237744" y="1417320"/>
                  </a:lnTo>
                  <a:lnTo>
                    <a:pt x="355092" y="1427988"/>
                  </a:lnTo>
                  <a:lnTo>
                    <a:pt x="473963" y="1676400"/>
                  </a:lnTo>
                  <a:lnTo>
                    <a:pt x="592836" y="1741932"/>
                  </a:lnTo>
                  <a:lnTo>
                    <a:pt x="710184" y="1549908"/>
                  </a:lnTo>
                  <a:lnTo>
                    <a:pt x="829056" y="1292352"/>
                  </a:lnTo>
                  <a:lnTo>
                    <a:pt x="947927" y="1132332"/>
                  </a:lnTo>
                  <a:lnTo>
                    <a:pt x="1065276" y="917448"/>
                  </a:lnTo>
                  <a:lnTo>
                    <a:pt x="1184148" y="979932"/>
                  </a:lnTo>
                  <a:lnTo>
                    <a:pt x="1303020" y="1124712"/>
                  </a:lnTo>
                  <a:lnTo>
                    <a:pt x="1420368" y="1153668"/>
                  </a:lnTo>
                  <a:lnTo>
                    <a:pt x="1539239" y="1124712"/>
                  </a:lnTo>
                  <a:lnTo>
                    <a:pt x="1658112" y="1002792"/>
                  </a:lnTo>
                  <a:lnTo>
                    <a:pt x="1775460" y="1034796"/>
                  </a:lnTo>
                  <a:lnTo>
                    <a:pt x="1894332" y="961644"/>
                  </a:lnTo>
                  <a:lnTo>
                    <a:pt x="2013204" y="883920"/>
                  </a:lnTo>
                  <a:lnTo>
                    <a:pt x="2130552" y="1024128"/>
                  </a:lnTo>
                  <a:lnTo>
                    <a:pt x="2249424" y="996696"/>
                  </a:lnTo>
                  <a:lnTo>
                    <a:pt x="2368295" y="903732"/>
                  </a:lnTo>
                  <a:lnTo>
                    <a:pt x="2485643" y="748284"/>
                  </a:lnTo>
                  <a:lnTo>
                    <a:pt x="2604516" y="164592"/>
                  </a:lnTo>
                  <a:lnTo>
                    <a:pt x="2723388" y="161544"/>
                  </a:lnTo>
                  <a:lnTo>
                    <a:pt x="2840736" y="106680"/>
                  </a:lnTo>
                  <a:lnTo>
                    <a:pt x="2959608" y="106680"/>
                  </a:lnTo>
                  <a:lnTo>
                    <a:pt x="3078480" y="146304"/>
                  </a:lnTo>
                  <a:lnTo>
                    <a:pt x="3195828" y="204216"/>
                  </a:lnTo>
                  <a:lnTo>
                    <a:pt x="3314700" y="0"/>
                  </a:lnTo>
                  <a:lnTo>
                    <a:pt x="3433571" y="6858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560823" y="5142991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60823" y="465467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60823" y="4166107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55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60823" y="367779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60823" y="3188919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65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60823" y="270090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69537" y="5297804"/>
            <a:ext cx="3522979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45271" y="2854833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5" dirty="0">
                <a:solidFill>
                  <a:srgbClr val="001F5F"/>
                </a:solidFill>
                <a:latin typeface="Arial"/>
                <a:cs typeface="Arial"/>
              </a:rPr>
              <a:t>67</a:t>
            </a:r>
            <a:r>
              <a:rPr sz="1200" b="1" dirty="0">
                <a:solidFill>
                  <a:srgbClr val="001F5F"/>
                </a:solidFill>
                <a:latin typeface="Arial"/>
                <a:cs typeface="Arial"/>
              </a:rPr>
              <a:t>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401436" y="2370201"/>
            <a:ext cx="28105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Döviz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Cinsi Borç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Stokunun </a:t>
            </a:r>
            <a:r>
              <a:rPr sz="1400" spc="-20" dirty="0">
                <a:solidFill>
                  <a:prstClr val="black"/>
                </a:solidFill>
                <a:latin typeface="Tahoma"/>
                <a:cs typeface="Tahoma"/>
              </a:rPr>
              <a:t>Payı</a:t>
            </a:r>
            <a:r>
              <a:rPr sz="14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50795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76046"/>
            <a:ext cx="87445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2022’nin ilk çeyreğinde </a:t>
            </a:r>
            <a:r>
              <a:rPr dirty="0"/>
              <a:t>Merkezi </a:t>
            </a:r>
            <a:r>
              <a:rPr spc="-5" dirty="0"/>
              <a:t>Yönetim </a:t>
            </a:r>
            <a:r>
              <a:rPr dirty="0"/>
              <a:t>borç </a:t>
            </a:r>
            <a:r>
              <a:rPr spc="-5" dirty="0"/>
              <a:t>stokunun GSYİH </a:t>
            </a:r>
            <a:r>
              <a:rPr dirty="0"/>
              <a:t>oranı</a:t>
            </a:r>
            <a:r>
              <a:rPr spc="25" dirty="0"/>
              <a:t> </a:t>
            </a:r>
            <a:r>
              <a:rPr dirty="0"/>
              <a:t>%37,4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olmuştur.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1671" y="6391147"/>
            <a:ext cx="2515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HMB,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hesaplamaları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31492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83460" y="2061463"/>
            <a:ext cx="5582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Merkezi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Yönetim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Borç Stoku /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GSYİH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(%) 2020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Ç1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– 2022</a:t>
            </a:r>
            <a:r>
              <a:rPr sz="16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Ç2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0040" y="5833871"/>
            <a:ext cx="7985759" cy="0"/>
          </a:xfrm>
          <a:custGeom>
            <a:avLst/>
            <a:gdLst/>
            <a:ahLst/>
            <a:cxnLst/>
            <a:rect l="l" t="t" r="r" b="b"/>
            <a:pathLst>
              <a:path w="7985759">
                <a:moveTo>
                  <a:pt x="0" y="0"/>
                </a:moveTo>
                <a:lnTo>
                  <a:pt x="7985759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8159" y="3806952"/>
            <a:ext cx="492759" cy="202692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10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885"/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32,8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5127" y="3188207"/>
            <a:ext cx="492759" cy="264604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5"/>
              </a:spcBef>
            </a:pPr>
            <a:endParaRPr sz="19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6520"/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36,7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8825" y="5869025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3676" y="5869025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2020-Ç3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46072" y="5869025"/>
            <a:ext cx="612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79064" y="3314700"/>
            <a:ext cx="494030" cy="251968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30"/>
              </a:spcBef>
            </a:pPr>
            <a:endParaRPr sz="14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7790"/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35,9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92095" y="2759964"/>
            <a:ext cx="494030" cy="307403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7155">
              <a:spcBef>
                <a:spcPts val="9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39,4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41491" y="3616452"/>
            <a:ext cx="492759" cy="221742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45"/>
              </a:spcBef>
            </a:pPr>
            <a:endParaRPr sz="17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6520"/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34,0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21279" y="5869025"/>
            <a:ext cx="612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2020-Ç4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54523" y="3520440"/>
            <a:ext cx="492759" cy="231394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885">
              <a:spcBef>
                <a:spcPts val="89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34,6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66032" y="3252215"/>
            <a:ext cx="494030" cy="258191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40"/>
              </a:spcBef>
            </a:pPr>
            <a:endParaRPr sz="16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8425"/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36,3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08882" y="5869025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94834" y="5869025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82436" y="5869025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28459" y="2967227"/>
            <a:ext cx="492759" cy="2867025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0"/>
              </a:spcBef>
            </a:pP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7155">
              <a:spcBef>
                <a:spcPts val="5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38,1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70040" y="5869025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57643" y="5869025"/>
            <a:ext cx="6115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15428" y="3076955"/>
            <a:ext cx="494030" cy="2757170"/>
          </a:xfrm>
          <a:prstGeom prst="rect">
            <a:avLst/>
          </a:prstGeom>
          <a:solidFill>
            <a:srgbClr val="001F5F"/>
          </a:solidFill>
        </p:spPr>
        <p:txBody>
          <a:bodyPr vert="horz" wrap="square" lIns="0" tIns="0" rIns="0" bIns="0" rtlCol="0">
            <a:spAutoFit/>
          </a:bodyPr>
          <a:lstStyle/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endParaRPr sz="13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7790">
              <a:spcBef>
                <a:spcPts val="1145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37,4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846576" y="2510027"/>
            <a:ext cx="3589654" cy="3703954"/>
          </a:xfrm>
          <a:custGeom>
            <a:avLst/>
            <a:gdLst/>
            <a:ahLst/>
            <a:cxnLst/>
            <a:rect l="l" t="t" r="r" b="b"/>
            <a:pathLst>
              <a:path w="3589654" h="3703954">
                <a:moveTo>
                  <a:pt x="17272" y="0"/>
                </a:moveTo>
                <a:lnTo>
                  <a:pt x="0" y="3703637"/>
                </a:lnTo>
              </a:path>
              <a:path w="3589654" h="3703954">
                <a:moveTo>
                  <a:pt x="3589528" y="0"/>
                </a:moveTo>
                <a:lnTo>
                  <a:pt x="3572255" y="3703637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35846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20129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Enflasyon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15737"/>
            <a:ext cx="6767830" cy="2663825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355600" indent="-342900">
              <a:spcBef>
                <a:spcPts val="143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Tüketici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 enflasyonu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Tüketici Fiyat Endeksi (TÜFE)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özel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kapsamlı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gösterge -</a:t>
            </a:r>
            <a:r>
              <a:rPr spc="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Tüketici Fiyat Endeksi (TÜFE)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alt</a:t>
            </a:r>
            <a:r>
              <a:rPr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kalemler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Üretici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enflasyonu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1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Yurt İçi Üretici Fiyat Endeksi (Yİ-ÜFE)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imalat alt</a:t>
            </a:r>
            <a:r>
              <a:rPr spc="4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endeksi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12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Yurt İçi Üretici Fiyat Endeksi (Yİ-ÜFE)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alt</a:t>
            </a:r>
            <a:r>
              <a:rPr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kalemler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656590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srgbClr val="CADDEB"/>
                </a:solidFill>
                <a:latin typeface="Tahoma"/>
                <a:cs typeface="Tahoma"/>
              </a:rPr>
              <a:t>3</a:t>
            </a:r>
            <a:r>
              <a:rPr lang="tr-TR" sz="1400" dirty="0" smtClean="0">
                <a:solidFill>
                  <a:srgbClr val="CADDEB"/>
                </a:solidFill>
                <a:latin typeface="Tahoma"/>
                <a:cs typeface="Tahoma"/>
              </a:rPr>
              <a:t>4</a:t>
            </a:r>
          </a:p>
          <a:p>
            <a:pPr marL="12700">
              <a:spcBef>
                <a:spcPts val="105"/>
              </a:spcBef>
            </a:pP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82671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70966"/>
            <a:ext cx="889000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dirty="0"/>
              <a:t>Haziran </a:t>
            </a:r>
            <a:r>
              <a:rPr sz="1750" spc="-5" dirty="0"/>
              <a:t>ayında </a:t>
            </a:r>
            <a:r>
              <a:rPr sz="1750" dirty="0"/>
              <a:t>tüketici </a:t>
            </a:r>
            <a:r>
              <a:rPr sz="1750" spc="-5" dirty="0"/>
              <a:t>enflasyonu </a:t>
            </a:r>
            <a:r>
              <a:rPr sz="1750" dirty="0"/>
              <a:t>son 24 yılın en </a:t>
            </a:r>
            <a:r>
              <a:rPr sz="1750" spc="-5" dirty="0"/>
              <a:t>yüksek seviyesine</a:t>
            </a:r>
            <a:r>
              <a:rPr sz="1750" spc="95" dirty="0"/>
              <a:t> </a:t>
            </a:r>
            <a:r>
              <a:rPr sz="1750" spc="-5" dirty="0"/>
              <a:t>ulaşmıştır.</a:t>
            </a:r>
            <a:endParaRPr sz="1750"/>
          </a:p>
          <a:p>
            <a:pPr marL="12700">
              <a:lnSpc>
                <a:spcPct val="100000"/>
              </a:lnSpc>
            </a:pPr>
            <a:r>
              <a:rPr sz="1750" b="0" spc="-5" dirty="0">
                <a:latin typeface="Tahoma"/>
                <a:cs typeface="Tahoma"/>
              </a:rPr>
              <a:t>TÜFE’nin yıllık değişimi </a:t>
            </a:r>
            <a:r>
              <a:rPr sz="1750" b="0" dirty="0">
                <a:latin typeface="Tahoma"/>
                <a:cs typeface="Tahoma"/>
              </a:rPr>
              <a:t>%78,6’ya, temel </a:t>
            </a:r>
            <a:r>
              <a:rPr sz="1750" b="0" spc="-5" dirty="0">
                <a:latin typeface="Tahoma"/>
                <a:cs typeface="Tahoma"/>
              </a:rPr>
              <a:t>eğilim </a:t>
            </a:r>
            <a:r>
              <a:rPr sz="1750" b="0" dirty="0">
                <a:latin typeface="Tahoma"/>
                <a:cs typeface="Tahoma"/>
              </a:rPr>
              <a:t>göstergelerinden TÜFE-C </a:t>
            </a:r>
            <a:r>
              <a:rPr sz="1750" b="0" spc="-5" dirty="0">
                <a:latin typeface="Tahoma"/>
                <a:cs typeface="Tahoma"/>
              </a:rPr>
              <a:t>endeksininki</a:t>
            </a:r>
            <a:r>
              <a:rPr sz="1750" b="0" spc="25" dirty="0">
                <a:latin typeface="Tahoma"/>
                <a:cs typeface="Tahoma"/>
              </a:rPr>
              <a:t> </a:t>
            </a:r>
            <a:r>
              <a:rPr sz="1750" b="0" spc="-5" dirty="0">
                <a:latin typeface="Tahoma"/>
                <a:cs typeface="Tahoma"/>
              </a:rPr>
              <a:t>ise</a:t>
            </a:r>
            <a:endParaRPr sz="175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72" y="1929383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404061"/>
            <a:ext cx="8731885" cy="827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50" dirty="0">
                <a:solidFill>
                  <a:srgbClr val="1F308D"/>
                </a:solidFill>
                <a:latin typeface="Tahoma"/>
                <a:cs typeface="Tahoma"/>
              </a:rPr>
              <a:t>%57,3’e</a:t>
            </a:r>
            <a:r>
              <a:rPr sz="1750" spc="-35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z="1750" spc="-5" dirty="0">
                <a:solidFill>
                  <a:srgbClr val="1F308D"/>
                </a:solidFill>
                <a:latin typeface="Tahoma"/>
                <a:cs typeface="Tahoma"/>
              </a:rPr>
              <a:t>yükselmiştir.</a:t>
            </a:r>
            <a:endParaRPr sz="175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0"/>
              </a:spcBef>
            </a:pPr>
            <a:endParaRPr sz="1850">
              <a:solidFill>
                <a:prstClr val="black"/>
              </a:solidFill>
              <a:latin typeface="Tahoma"/>
              <a:cs typeface="Tahoma"/>
            </a:endParaRPr>
          </a:p>
          <a:p>
            <a:pPr marL="271780">
              <a:spcBef>
                <a:spcPts val="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özel kapsamlı enflasyon göstergesi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- C*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(yıllık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değişim, %)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Haziran</a:t>
            </a:r>
            <a:r>
              <a:rPr sz="1600" spc="3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414" y="6054648"/>
            <a:ext cx="8786495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>
              <a:spcBef>
                <a:spcPts val="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Enflasyonun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temel eğilimini göstermek amacıyla hesaplanan özel kapsamlı göstergelerden </a:t>
            </a:r>
            <a:r>
              <a:rPr sz="1000" dirty="0">
                <a:solidFill>
                  <a:prstClr val="black"/>
                </a:solidFill>
                <a:latin typeface="Tahoma"/>
                <a:cs typeface="Tahoma"/>
              </a:rPr>
              <a:t>TÜFE-C,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enerji, gıda ve alkolsüz içecekler, alkollü içkiler ile tütün 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ürünleri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ve altın hariç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TÜFE’yi</a:t>
            </a:r>
            <a:r>
              <a:rPr sz="1000" spc="9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göstermektedir.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1809" y="2692717"/>
            <a:ext cx="7564120" cy="2544445"/>
            <a:chOff x="761809" y="2692717"/>
            <a:chExt cx="7564120" cy="2544445"/>
          </a:xfrm>
        </p:grpSpPr>
        <p:sp>
          <p:nvSpPr>
            <p:cNvPr id="7" name="object 7"/>
            <p:cNvSpPr/>
            <p:nvPr/>
          </p:nvSpPr>
          <p:spPr>
            <a:xfrm>
              <a:off x="766572" y="2697479"/>
              <a:ext cx="7539355" cy="2534920"/>
            </a:xfrm>
            <a:custGeom>
              <a:avLst/>
              <a:gdLst/>
              <a:ahLst/>
              <a:cxnLst/>
              <a:rect l="l" t="t" r="r" b="b"/>
              <a:pathLst>
                <a:path w="7539355" h="2534920">
                  <a:moveTo>
                    <a:pt x="50291" y="2534412"/>
                  </a:moveTo>
                  <a:lnTo>
                    <a:pt x="50291" y="0"/>
                  </a:lnTo>
                </a:path>
                <a:path w="7539355" h="2534920">
                  <a:moveTo>
                    <a:pt x="0" y="2534412"/>
                  </a:moveTo>
                  <a:lnTo>
                    <a:pt x="50291" y="2534412"/>
                  </a:lnTo>
                </a:path>
                <a:path w="7539355" h="2534920">
                  <a:moveTo>
                    <a:pt x="0" y="2217420"/>
                  </a:moveTo>
                  <a:lnTo>
                    <a:pt x="50291" y="2217420"/>
                  </a:lnTo>
                </a:path>
                <a:path w="7539355" h="2534920">
                  <a:moveTo>
                    <a:pt x="0" y="1900428"/>
                  </a:moveTo>
                  <a:lnTo>
                    <a:pt x="50291" y="1900428"/>
                  </a:lnTo>
                </a:path>
                <a:path w="7539355" h="2534920">
                  <a:moveTo>
                    <a:pt x="0" y="1584960"/>
                  </a:moveTo>
                  <a:lnTo>
                    <a:pt x="50291" y="1584960"/>
                  </a:lnTo>
                </a:path>
                <a:path w="7539355" h="2534920">
                  <a:moveTo>
                    <a:pt x="0" y="1267968"/>
                  </a:moveTo>
                  <a:lnTo>
                    <a:pt x="50291" y="1267968"/>
                  </a:lnTo>
                </a:path>
                <a:path w="7539355" h="2534920">
                  <a:moveTo>
                    <a:pt x="0" y="950976"/>
                  </a:moveTo>
                  <a:lnTo>
                    <a:pt x="50291" y="950976"/>
                  </a:lnTo>
                </a:path>
                <a:path w="7539355" h="2534920">
                  <a:moveTo>
                    <a:pt x="0" y="633984"/>
                  </a:moveTo>
                  <a:lnTo>
                    <a:pt x="50291" y="633984"/>
                  </a:lnTo>
                </a:path>
                <a:path w="7539355" h="2534920">
                  <a:moveTo>
                    <a:pt x="0" y="316992"/>
                  </a:moveTo>
                  <a:lnTo>
                    <a:pt x="50291" y="316992"/>
                  </a:lnTo>
                </a:path>
                <a:path w="7539355" h="2534920">
                  <a:moveTo>
                    <a:pt x="0" y="0"/>
                  </a:moveTo>
                  <a:lnTo>
                    <a:pt x="50291" y="0"/>
                  </a:lnTo>
                </a:path>
                <a:path w="7539355" h="2534920">
                  <a:moveTo>
                    <a:pt x="50291" y="2534412"/>
                  </a:moveTo>
                  <a:lnTo>
                    <a:pt x="7539228" y="253441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17626" y="2740913"/>
              <a:ext cx="7489190" cy="2146300"/>
            </a:xfrm>
            <a:custGeom>
              <a:avLst/>
              <a:gdLst/>
              <a:ahLst/>
              <a:cxnLst/>
              <a:rect l="l" t="t" r="r" b="b"/>
              <a:pathLst>
                <a:path w="7489190" h="2146300">
                  <a:moveTo>
                    <a:pt x="0" y="2104644"/>
                  </a:moveTo>
                  <a:lnTo>
                    <a:pt x="257556" y="2098548"/>
                  </a:lnTo>
                  <a:lnTo>
                    <a:pt x="516636" y="2113788"/>
                  </a:lnTo>
                  <a:lnTo>
                    <a:pt x="774192" y="2145792"/>
                  </a:lnTo>
                  <a:lnTo>
                    <a:pt x="1033272" y="2130552"/>
                  </a:lnTo>
                  <a:lnTo>
                    <a:pt x="1290828" y="2092452"/>
                  </a:lnTo>
                  <a:lnTo>
                    <a:pt x="1549908" y="2116836"/>
                  </a:lnTo>
                  <a:lnTo>
                    <a:pt x="1807464" y="2116836"/>
                  </a:lnTo>
                  <a:lnTo>
                    <a:pt x="2065020" y="2121408"/>
                  </a:lnTo>
                  <a:lnTo>
                    <a:pt x="2324100" y="2113788"/>
                  </a:lnTo>
                  <a:lnTo>
                    <a:pt x="2581656" y="2048256"/>
                  </a:lnTo>
                  <a:lnTo>
                    <a:pt x="2840736" y="2028444"/>
                  </a:lnTo>
                  <a:lnTo>
                    <a:pt x="3098291" y="2016252"/>
                  </a:lnTo>
                  <a:lnTo>
                    <a:pt x="3357372" y="1996440"/>
                  </a:lnTo>
                  <a:lnTo>
                    <a:pt x="3614928" y="1978152"/>
                  </a:lnTo>
                  <a:lnTo>
                    <a:pt x="3872484" y="1949196"/>
                  </a:lnTo>
                  <a:lnTo>
                    <a:pt x="4131564" y="1965960"/>
                  </a:lnTo>
                  <a:lnTo>
                    <a:pt x="4389120" y="1937004"/>
                  </a:lnTo>
                  <a:lnTo>
                    <a:pt x="4648200" y="1889760"/>
                  </a:lnTo>
                  <a:lnTo>
                    <a:pt x="4905756" y="1880616"/>
                  </a:lnTo>
                  <a:lnTo>
                    <a:pt x="5164836" y="1869948"/>
                  </a:lnTo>
                  <a:lnTo>
                    <a:pt x="5422392" y="1860804"/>
                  </a:lnTo>
                  <a:lnTo>
                    <a:pt x="5679948" y="1816608"/>
                  </a:lnTo>
                  <a:lnTo>
                    <a:pt x="5939028" y="1347216"/>
                  </a:lnTo>
                  <a:lnTo>
                    <a:pt x="6196583" y="947928"/>
                  </a:lnTo>
                  <a:lnTo>
                    <a:pt x="6455664" y="766572"/>
                  </a:lnTo>
                  <a:lnTo>
                    <a:pt x="6713220" y="553212"/>
                  </a:lnTo>
                  <a:lnTo>
                    <a:pt x="6972300" y="274320"/>
                  </a:lnTo>
                  <a:lnTo>
                    <a:pt x="7229856" y="161544"/>
                  </a:lnTo>
                  <a:lnTo>
                    <a:pt x="748893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17626" y="3417569"/>
              <a:ext cx="7489190" cy="1501140"/>
            </a:xfrm>
            <a:custGeom>
              <a:avLst/>
              <a:gdLst/>
              <a:ahLst/>
              <a:cxnLst/>
              <a:rect l="l" t="t" r="r" b="b"/>
              <a:pathLst>
                <a:path w="7489190" h="1501139">
                  <a:moveTo>
                    <a:pt x="0" y="1501139"/>
                  </a:moveTo>
                  <a:lnTo>
                    <a:pt x="257556" y="1498091"/>
                  </a:lnTo>
                  <a:lnTo>
                    <a:pt x="516636" y="1481327"/>
                  </a:lnTo>
                  <a:lnTo>
                    <a:pt x="774192" y="1501139"/>
                  </a:lnTo>
                  <a:lnTo>
                    <a:pt x="1033272" y="1488947"/>
                  </a:lnTo>
                  <a:lnTo>
                    <a:pt x="1290828" y="1447799"/>
                  </a:lnTo>
                  <a:lnTo>
                    <a:pt x="1549908" y="1491995"/>
                  </a:lnTo>
                  <a:lnTo>
                    <a:pt x="1807464" y="1466087"/>
                  </a:lnTo>
                  <a:lnTo>
                    <a:pt x="2065020" y="1456943"/>
                  </a:lnTo>
                  <a:lnTo>
                    <a:pt x="2324100" y="1450847"/>
                  </a:lnTo>
                  <a:lnTo>
                    <a:pt x="2581656" y="1392935"/>
                  </a:lnTo>
                  <a:lnTo>
                    <a:pt x="2840736" y="1360931"/>
                  </a:lnTo>
                  <a:lnTo>
                    <a:pt x="3098291" y="1324355"/>
                  </a:lnTo>
                  <a:lnTo>
                    <a:pt x="3357372" y="1301495"/>
                  </a:lnTo>
                  <a:lnTo>
                    <a:pt x="3614928" y="1278635"/>
                  </a:lnTo>
                  <a:lnTo>
                    <a:pt x="3872484" y="1251203"/>
                  </a:lnTo>
                  <a:lnTo>
                    <a:pt x="4131564" y="1275587"/>
                  </a:lnTo>
                  <a:lnTo>
                    <a:pt x="4389120" y="1260347"/>
                  </a:lnTo>
                  <a:lnTo>
                    <a:pt x="4648200" y="1269491"/>
                  </a:lnTo>
                  <a:lnTo>
                    <a:pt x="4905756" y="1281683"/>
                  </a:lnTo>
                  <a:lnTo>
                    <a:pt x="5164836" y="1275587"/>
                  </a:lnTo>
                  <a:lnTo>
                    <a:pt x="5422392" y="1281683"/>
                  </a:lnTo>
                  <a:lnTo>
                    <a:pt x="5679948" y="1257299"/>
                  </a:lnTo>
                  <a:lnTo>
                    <a:pt x="5939028" y="803147"/>
                  </a:lnTo>
                  <a:lnTo>
                    <a:pt x="6196583" y="565403"/>
                  </a:lnTo>
                  <a:lnTo>
                    <a:pt x="6455664" y="419099"/>
                  </a:lnTo>
                  <a:lnTo>
                    <a:pt x="6713220" y="281939"/>
                  </a:lnTo>
                  <a:lnTo>
                    <a:pt x="6972300" y="155447"/>
                  </a:lnTo>
                  <a:lnTo>
                    <a:pt x="7229856" y="39624"/>
                  </a:lnTo>
                  <a:lnTo>
                    <a:pt x="7488935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95706" y="2585465"/>
            <a:ext cx="193040" cy="2743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0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10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2649" y="5269738"/>
            <a:ext cx="7699375" cy="62674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5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5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55244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26094" y="3166109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57,3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26094" y="2489708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78,6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79397" y="2823972"/>
            <a:ext cx="176530" cy="271780"/>
            <a:chOff x="1279397" y="2823972"/>
            <a:chExt cx="176530" cy="271780"/>
          </a:xfrm>
        </p:grpSpPr>
        <p:sp>
          <p:nvSpPr>
            <p:cNvPr id="15" name="object 15"/>
            <p:cNvSpPr/>
            <p:nvPr/>
          </p:nvSpPr>
          <p:spPr>
            <a:xfrm>
              <a:off x="1279397" y="284302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279397" y="307619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6" y="0"/>
                  </a:lnTo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11553" y="2693415"/>
            <a:ext cx="379095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Ü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FE  C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36842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42160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6445" y="2075179"/>
            <a:ext cx="35312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alt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kalemler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Haziran</a:t>
            </a:r>
            <a:r>
              <a:rPr sz="1600" spc="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776478"/>
            <a:ext cx="87833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Haziran </a:t>
            </a:r>
            <a:r>
              <a:rPr spc="-5" dirty="0"/>
              <a:t>ayında aylık tüketici enflasyon </a:t>
            </a:r>
            <a:r>
              <a:rPr dirty="0"/>
              <a:t>oranı </a:t>
            </a:r>
            <a:r>
              <a:rPr spc="-5" dirty="0"/>
              <a:t>%5’tir; ulaştırma fiyatı </a:t>
            </a:r>
            <a:r>
              <a:rPr dirty="0"/>
              <a:t>en fazla  artan</a:t>
            </a:r>
            <a:r>
              <a:rPr spc="-25" dirty="0"/>
              <a:t> </a:t>
            </a:r>
            <a:r>
              <a:rPr spc="-5" dirty="0"/>
              <a:t>kalemdir.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Ulaştırma </a:t>
            </a:r>
            <a:r>
              <a:rPr b="0" dirty="0">
                <a:latin typeface="Tahoma"/>
                <a:cs typeface="Tahoma"/>
              </a:rPr>
              <a:t>ve </a:t>
            </a:r>
            <a:r>
              <a:rPr b="0" spc="-5" dirty="0">
                <a:latin typeface="Tahoma"/>
                <a:cs typeface="Tahoma"/>
              </a:rPr>
              <a:t>gıda yıllık olarak en </a:t>
            </a:r>
            <a:r>
              <a:rPr b="0" dirty="0">
                <a:latin typeface="Tahoma"/>
                <a:cs typeface="Tahoma"/>
              </a:rPr>
              <a:t>yüksek </a:t>
            </a:r>
            <a:r>
              <a:rPr b="0" spc="-5" dirty="0">
                <a:latin typeface="Tahoma"/>
                <a:cs typeface="Tahoma"/>
              </a:rPr>
              <a:t>fiyat artışlarının görüldüğü ana</a:t>
            </a:r>
            <a:r>
              <a:rPr b="0" spc="17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harcama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8739" y="1599133"/>
            <a:ext cx="11252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gruplarıdır.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487" y="6570980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54901" y="2584704"/>
            <a:ext cx="7955915" cy="2862580"/>
            <a:chOff x="354901" y="2584704"/>
            <a:chExt cx="7955915" cy="2862580"/>
          </a:xfrm>
        </p:grpSpPr>
        <p:sp>
          <p:nvSpPr>
            <p:cNvPr id="8" name="object 8"/>
            <p:cNvSpPr/>
            <p:nvPr/>
          </p:nvSpPr>
          <p:spPr>
            <a:xfrm>
              <a:off x="441959" y="5327904"/>
              <a:ext cx="203200" cy="114300"/>
            </a:xfrm>
            <a:custGeom>
              <a:avLst/>
              <a:gdLst/>
              <a:ahLst/>
              <a:cxnLst/>
              <a:rect l="l" t="t" r="r" b="b"/>
              <a:pathLst>
                <a:path w="203200" h="114300">
                  <a:moveTo>
                    <a:pt x="202692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202692" y="114300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44652" y="3621024"/>
              <a:ext cx="203200" cy="1821180"/>
            </a:xfrm>
            <a:custGeom>
              <a:avLst/>
              <a:gdLst/>
              <a:ahLst/>
              <a:cxnLst/>
              <a:rect l="l" t="t" r="r" b="b"/>
              <a:pathLst>
                <a:path w="203200" h="1821179">
                  <a:moveTo>
                    <a:pt x="202692" y="0"/>
                  </a:moveTo>
                  <a:lnTo>
                    <a:pt x="0" y="0"/>
                  </a:lnTo>
                  <a:lnTo>
                    <a:pt x="0" y="1821179"/>
                  </a:lnTo>
                  <a:lnTo>
                    <a:pt x="202692" y="182117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575816" y="5393436"/>
              <a:ext cx="203200" cy="48895"/>
            </a:xfrm>
            <a:custGeom>
              <a:avLst/>
              <a:gdLst/>
              <a:ahLst/>
              <a:cxnLst/>
              <a:rect l="l" t="t" r="r" b="b"/>
              <a:pathLst>
                <a:path w="203200" h="48895">
                  <a:moveTo>
                    <a:pt x="202691" y="0"/>
                  </a:moveTo>
                  <a:lnTo>
                    <a:pt x="0" y="0"/>
                  </a:lnTo>
                  <a:lnTo>
                    <a:pt x="0" y="48767"/>
                  </a:lnTo>
                  <a:lnTo>
                    <a:pt x="202691" y="48767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778508" y="3265932"/>
              <a:ext cx="203200" cy="2176780"/>
            </a:xfrm>
            <a:custGeom>
              <a:avLst/>
              <a:gdLst/>
              <a:ahLst/>
              <a:cxnLst/>
              <a:rect l="l" t="t" r="r" b="b"/>
              <a:pathLst>
                <a:path w="203200" h="2176779">
                  <a:moveTo>
                    <a:pt x="202692" y="0"/>
                  </a:moveTo>
                  <a:lnTo>
                    <a:pt x="0" y="0"/>
                  </a:lnTo>
                  <a:lnTo>
                    <a:pt x="0" y="2176271"/>
                  </a:lnTo>
                  <a:lnTo>
                    <a:pt x="202692" y="2176271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144268" y="5381244"/>
              <a:ext cx="203200" cy="60960"/>
            </a:xfrm>
            <a:custGeom>
              <a:avLst/>
              <a:gdLst/>
              <a:ahLst/>
              <a:cxnLst/>
              <a:rect l="l" t="t" r="r" b="b"/>
              <a:pathLst>
                <a:path w="203200" h="60960">
                  <a:moveTo>
                    <a:pt x="202692" y="0"/>
                  </a:moveTo>
                  <a:lnTo>
                    <a:pt x="0" y="0"/>
                  </a:lnTo>
                  <a:lnTo>
                    <a:pt x="0" y="60959"/>
                  </a:lnTo>
                  <a:lnTo>
                    <a:pt x="202692" y="6095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346959" y="3797808"/>
              <a:ext cx="203200" cy="1644650"/>
            </a:xfrm>
            <a:custGeom>
              <a:avLst/>
              <a:gdLst/>
              <a:ahLst/>
              <a:cxnLst/>
              <a:rect l="l" t="t" r="r" b="b"/>
              <a:pathLst>
                <a:path w="203200" h="1644650">
                  <a:moveTo>
                    <a:pt x="202691" y="0"/>
                  </a:moveTo>
                  <a:lnTo>
                    <a:pt x="0" y="0"/>
                  </a:lnTo>
                  <a:lnTo>
                    <a:pt x="0" y="1644396"/>
                  </a:lnTo>
                  <a:lnTo>
                    <a:pt x="202691" y="1644396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711196" y="5437632"/>
              <a:ext cx="203200" cy="5080"/>
            </a:xfrm>
            <a:custGeom>
              <a:avLst/>
              <a:gdLst/>
              <a:ahLst/>
              <a:cxnLst/>
              <a:rect l="l" t="t" r="r" b="b"/>
              <a:pathLst>
                <a:path w="203200" h="5079">
                  <a:moveTo>
                    <a:pt x="202692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202692" y="4572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913887" y="4817364"/>
              <a:ext cx="203200" cy="624840"/>
            </a:xfrm>
            <a:custGeom>
              <a:avLst/>
              <a:gdLst/>
              <a:ahLst/>
              <a:cxnLst/>
              <a:rect l="l" t="t" r="r" b="b"/>
              <a:pathLst>
                <a:path w="203200" h="624839">
                  <a:moveTo>
                    <a:pt x="202692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202692" y="624840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279647" y="5248655"/>
              <a:ext cx="203200" cy="193675"/>
            </a:xfrm>
            <a:custGeom>
              <a:avLst/>
              <a:gdLst/>
              <a:ahLst/>
              <a:cxnLst/>
              <a:rect l="l" t="t" r="r" b="b"/>
              <a:pathLst>
                <a:path w="203200" h="193675">
                  <a:moveTo>
                    <a:pt x="202691" y="0"/>
                  </a:moveTo>
                  <a:lnTo>
                    <a:pt x="0" y="0"/>
                  </a:lnTo>
                  <a:lnTo>
                    <a:pt x="0" y="193548"/>
                  </a:lnTo>
                  <a:lnTo>
                    <a:pt x="202691" y="193548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82340" y="3703320"/>
              <a:ext cx="203200" cy="1739264"/>
            </a:xfrm>
            <a:custGeom>
              <a:avLst/>
              <a:gdLst/>
              <a:ahLst/>
              <a:cxnLst/>
              <a:rect l="l" t="t" r="r" b="b"/>
              <a:pathLst>
                <a:path w="203200" h="1739264">
                  <a:moveTo>
                    <a:pt x="202692" y="0"/>
                  </a:moveTo>
                  <a:lnTo>
                    <a:pt x="0" y="0"/>
                  </a:lnTo>
                  <a:lnTo>
                    <a:pt x="0" y="1738884"/>
                  </a:lnTo>
                  <a:lnTo>
                    <a:pt x="202692" y="1738884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3846575" y="5350764"/>
              <a:ext cx="203200" cy="91440"/>
            </a:xfrm>
            <a:custGeom>
              <a:avLst/>
              <a:gdLst/>
              <a:ahLst/>
              <a:cxnLst/>
              <a:rect l="l" t="t" r="r" b="b"/>
              <a:pathLst>
                <a:path w="203200" h="91439">
                  <a:moveTo>
                    <a:pt x="202691" y="0"/>
                  </a:moveTo>
                  <a:lnTo>
                    <a:pt x="0" y="0"/>
                  </a:lnTo>
                  <a:lnTo>
                    <a:pt x="0" y="91440"/>
                  </a:lnTo>
                  <a:lnTo>
                    <a:pt x="202691" y="9144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049267" y="3563112"/>
              <a:ext cx="203200" cy="1879600"/>
            </a:xfrm>
            <a:custGeom>
              <a:avLst/>
              <a:gdLst/>
              <a:ahLst/>
              <a:cxnLst/>
              <a:rect l="l" t="t" r="r" b="b"/>
              <a:pathLst>
                <a:path w="203200" h="1879600">
                  <a:moveTo>
                    <a:pt x="202692" y="0"/>
                  </a:moveTo>
                  <a:lnTo>
                    <a:pt x="0" y="0"/>
                  </a:lnTo>
                  <a:lnTo>
                    <a:pt x="0" y="1879091"/>
                  </a:lnTo>
                  <a:lnTo>
                    <a:pt x="202692" y="1879091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413504" y="5396483"/>
              <a:ext cx="203200" cy="45720"/>
            </a:xfrm>
            <a:custGeom>
              <a:avLst/>
              <a:gdLst/>
              <a:ahLst/>
              <a:cxnLst/>
              <a:rect l="l" t="t" r="r" b="b"/>
              <a:pathLst>
                <a:path w="203200" h="45720">
                  <a:moveTo>
                    <a:pt x="202692" y="0"/>
                  </a:moveTo>
                  <a:lnTo>
                    <a:pt x="0" y="0"/>
                  </a:lnTo>
                  <a:lnTo>
                    <a:pt x="0" y="45719"/>
                  </a:lnTo>
                  <a:lnTo>
                    <a:pt x="202692" y="45719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616196" y="4530852"/>
              <a:ext cx="203200" cy="911860"/>
            </a:xfrm>
            <a:custGeom>
              <a:avLst/>
              <a:gdLst/>
              <a:ahLst/>
              <a:cxnLst/>
              <a:rect l="l" t="t" r="r" b="b"/>
              <a:pathLst>
                <a:path w="203200" h="911860">
                  <a:moveTo>
                    <a:pt x="202691" y="0"/>
                  </a:moveTo>
                  <a:lnTo>
                    <a:pt x="0" y="0"/>
                  </a:lnTo>
                  <a:lnTo>
                    <a:pt x="0" y="911352"/>
                  </a:lnTo>
                  <a:lnTo>
                    <a:pt x="202691" y="911352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981955" y="5196839"/>
              <a:ext cx="203200" cy="245745"/>
            </a:xfrm>
            <a:custGeom>
              <a:avLst/>
              <a:gdLst/>
              <a:ahLst/>
              <a:cxnLst/>
              <a:rect l="l" t="t" r="r" b="b"/>
              <a:pathLst>
                <a:path w="203200" h="245745">
                  <a:moveTo>
                    <a:pt x="202692" y="0"/>
                  </a:moveTo>
                  <a:lnTo>
                    <a:pt x="0" y="0"/>
                  </a:lnTo>
                  <a:lnTo>
                    <a:pt x="0" y="245364"/>
                  </a:lnTo>
                  <a:lnTo>
                    <a:pt x="202692" y="245364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5184648" y="2584704"/>
              <a:ext cx="203200" cy="2857500"/>
            </a:xfrm>
            <a:custGeom>
              <a:avLst/>
              <a:gdLst/>
              <a:ahLst/>
              <a:cxnLst/>
              <a:rect l="l" t="t" r="r" b="b"/>
              <a:pathLst>
                <a:path w="203200" h="2857500">
                  <a:moveTo>
                    <a:pt x="202691" y="0"/>
                  </a:moveTo>
                  <a:lnTo>
                    <a:pt x="0" y="0"/>
                  </a:lnTo>
                  <a:lnTo>
                    <a:pt x="0" y="2857500"/>
                  </a:lnTo>
                  <a:lnTo>
                    <a:pt x="202691" y="2857500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548884" y="5358383"/>
              <a:ext cx="203200" cy="83820"/>
            </a:xfrm>
            <a:custGeom>
              <a:avLst/>
              <a:gdLst/>
              <a:ahLst/>
              <a:cxnLst/>
              <a:rect l="l" t="t" r="r" b="b"/>
              <a:pathLst>
                <a:path w="203200" h="83820">
                  <a:moveTo>
                    <a:pt x="202691" y="0"/>
                  </a:moveTo>
                  <a:lnTo>
                    <a:pt x="0" y="0"/>
                  </a:lnTo>
                  <a:lnTo>
                    <a:pt x="0" y="83819"/>
                  </a:lnTo>
                  <a:lnTo>
                    <a:pt x="202691" y="83819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751575" y="4892039"/>
              <a:ext cx="203200" cy="550545"/>
            </a:xfrm>
            <a:custGeom>
              <a:avLst/>
              <a:gdLst/>
              <a:ahLst/>
              <a:cxnLst/>
              <a:rect l="l" t="t" r="r" b="b"/>
              <a:pathLst>
                <a:path w="203200" h="550545">
                  <a:moveTo>
                    <a:pt x="202691" y="0"/>
                  </a:moveTo>
                  <a:lnTo>
                    <a:pt x="0" y="0"/>
                  </a:lnTo>
                  <a:lnTo>
                    <a:pt x="0" y="550164"/>
                  </a:lnTo>
                  <a:lnTo>
                    <a:pt x="202691" y="550164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117335" y="5394960"/>
              <a:ext cx="203200" cy="47625"/>
            </a:xfrm>
            <a:custGeom>
              <a:avLst/>
              <a:gdLst/>
              <a:ahLst/>
              <a:cxnLst/>
              <a:rect l="l" t="t" r="r" b="b"/>
              <a:pathLst>
                <a:path w="203200" h="47625">
                  <a:moveTo>
                    <a:pt x="202691" y="0"/>
                  </a:moveTo>
                  <a:lnTo>
                    <a:pt x="0" y="0"/>
                  </a:lnTo>
                  <a:lnTo>
                    <a:pt x="0" y="47243"/>
                  </a:lnTo>
                  <a:lnTo>
                    <a:pt x="202691" y="47243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320028" y="4271772"/>
              <a:ext cx="203200" cy="1170940"/>
            </a:xfrm>
            <a:custGeom>
              <a:avLst/>
              <a:gdLst/>
              <a:ahLst/>
              <a:cxnLst/>
              <a:rect l="l" t="t" r="r" b="b"/>
              <a:pathLst>
                <a:path w="203200" h="1170939">
                  <a:moveTo>
                    <a:pt x="202692" y="0"/>
                  </a:moveTo>
                  <a:lnTo>
                    <a:pt x="0" y="0"/>
                  </a:lnTo>
                  <a:lnTo>
                    <a:pt x="0" y="1170431"/>
                  </a:lnTo>
                  <a:lnTo>
                    <a:pt x="202692" y="1170431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6684263" y="5385816"/>
              <a:ext cx="203200" cy="56515"/>
            </a:xfrm>
            <a:custGeom>
              <a:avLst/>
              <a:gdLst/>
              <a:ahLst/>
              <a:cxnLst/>
              <a:rect l="l" t="t" r="r" b="b"/>
              <a:pathLst>
                <a:path w="203200" h="56514">
                  <a:moveTo>
                    <a:pt x="202691" y="0"/>
                  </a:moveTo>
                  <a:lnTo>
                    <a:pt x="0" y="0"/>
                  </a:lnTo>
                  <a:lnTo>
                    <a:pt x="0" y="56388"/>
                  </a:lnTo>
                  <a:lnTo>
                    <a:pt x="202691" y="56388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886956" y="4799076"/>
              <a:ext cx="203200" cy="643255"/>
            </a:xfrm>
            <a:custGeom>
              <a:avLst/>
              <a:gdLst/>
              <a:ahLst/>
              <a:cxnLst/>
              <a:rect l="l" t="t" r="r" b="b"/>
              <a:pathLst>
                <a:path w="203200" h="643254">
                  <a:moveTo>
                    <a:pt x="202692" y="0"/>
                  </a:moveTo>
                  <a:lnTo>
                    <a:pt x="0" y="0"/>
                  </a:lnTo>
                  <a:lnTo>
                    <a:pt x="0" y="643128"/>
                  </a:lnTo>
                  <a:lnTo>
                    <a:pt x="202692" y="643128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7251192" y="5315711"/>
              <a:ext cx="203200" cy="127000"/>
            </a:xfrm>
            <a:custGeom>
              <a:avLst/>
              <a:gdLst/>
              <a:ahLst/>
              <a:cxnLst/>
              <a:rect l="l" t="t" r="r" b="b"/>
              <a:pathLst>
                <a:path w="203200" h="127000">
                  <a:moveTo>
                    <a:pt x="202691" y="0"/>
                  </a:moveTo>
                  <a:lnTo>
                    <a:pt x="0" y="0"/>
                  </a:lnTo>
                  <a:lnTo>
                    <a:pt x="0" y="126491"/>
                  </a:lnTo>
                  <a:lnTo>
                    <a:pt x="202691" y="126491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7453883" y="3599688"/>
              <a:ext cx="203200" cy="1842770"/>
            </a:xfrm>
            <a:custGeom>
              <a:avLst/>
              <a:gdLst/>
              <a:ahLst/>
              <a:cxnLst/>
              <a:rect l="l" t="t" r="r" b="b"/>
              <a:pathLst>
                <a:path w="203200" h="1842770">
                  <a:moveTo>
                    <a:pt x="202692" y="0"/>
                  </a:moveTo>
                  <a:lnTo>
                    <a:pt x="0" y="0"/>
                  </a:lnTo>
                  <a:lnTo>
                    <a:pt x="0" y="1842515"/>
                  </a:lnTo>
                  <a:lnTo>
                    <a:pt x="202692" y="1842515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7819644" y="5340096"/>
              <a:ext cx="203200" cy="102235"/>
            </a:xfrm>
            <a:custGeom>
              <a:avLst/>
              <a:gdLst/>
              <a:ahLst/>
              <a:cxnLst/>
              <a:rect l="l" t="t" r="r" b="b"/>
              <a:pathLst>
                <a:path w="203200" h="102235">
                  <a:moveTo>
                    <a:pt x="202691" y="0"/>
                  </a:moveTo>
                  <a:lnTo>
                    <a:pt x="0" y="0"/>
                  </a:lnTo>
                  <a:lnTo>
                    <a:pt x="0" y="102107"/>
                  </a:lnTo>
                  <a:lnTo>
                    <a:pt x="202691" y="102107"/>
                  </a:lnTo>
                  <a:lnTo>
                    <a:pt x="202691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8022335" y="3966972"/>
              <a:ext cx="203200" cy="1475740"/>
            </a:xfrm>
            <a:custGeom>
              <a:avLst/>
              <a:gdLst/>
              <a:ahLst/>
              <a:cxnLst/>
              <a:rect l="l" t="t" r="r" b="b"/>
              <a:pathLst>
                <a:path w="203200" h="1475739">
                  <a:moveTo>
                    <a:pt x="202692" y="0"/>
                  </a:moveTo>
                  <a:lnTo>
                    <a:pt x="0" y="0"/>
                  </a:lnTo>
                  <a:lnTo>
                    <a:pt x="0" y="1475231"/>
                  </a:lnTo>
                  <a:lnTo>
                    <a:pt x="202692" y="1475231"/>
                  </a:lnTo>
                  <a:lnTo>
                    <a:pt x="20269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59663" y="5442204"/>
              <a:ext cx="7946390" cy="0"/>
            </a:xfrm>
            <a:custGeom>
              <a:avLst/>
              <a:gdLst/>
              <a:ahLst/>
              <a:cxnLst/>
              <a:rect l="l" t="t" r="r" b="b"/>
              <a:pathLst>
                <a:path w="7946390">
                  <a:moveTo>
                    <a:pt x="0" y="0"/>
                  </a:moveTo>
                  <a:lnTo>
                    <a:pt x="7946135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541525" y="5468823"/>
            <a:ext cx="47688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195" algn="just">
              <a:spcBef>
                <a:spcPts val="100"/>
              </a:spcBef>
            </a:pP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Gıda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ve  Alkolsüz  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İç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00138" y="5468823"/>
            <a:ext cx="510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815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Lokanta  ve</a:t>
            </a:r>
            <a:r>
              <a:rPr sz="900" spc="-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Oteller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08454" y="5468823"/>
            <a:ext cx="47688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96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Alkollü  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İç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r 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ve</a:t>
            </a:r>
            <a:r>
              <a:rPr sz="900" spc="-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Tütün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659126" y="5468823"/>
            <a:ext cx="16370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305">
              <a:spcBef>
                <a:spcPts val="100"/>
              </a:spcBef>
              <a:tabLst>
                <a:tab pos="621030" algn="l"/>
              </a:tabLst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Giyim ve Konut, Su, 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Ev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Eşyası  Ayakkabı	Elektrik,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  <a:p>
            <a:pPr marL="636270" marR="620395" indent="-1270" algn="ctr"/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Gaz ve  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Diğer 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kıt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456557" y="5468823"/>
            <a:ext cx="32004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900" spc="-15" dirty="0">
                <a:solidFill>
                  <a:prstClr val="black"/>
                </a:solidFill>
                <a:latin typeface="Tahoma"/>
                <a:cs typeface="Tahoma"/>
              </a:rPr>
              <a:t>ğ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ı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937505" y="5468823"/>
            <a:ext cx="162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5560" algn="r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Ulaştırma 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Haberleşme</a:t>
            </a:r>
            <a:r>
              <a:rPr sz="900"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Eğlence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/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ve</a:t>
            </a:r>
            <a:r>
              <a:rPr sz="900" spc="-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Kültür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759076" y="3092577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93,9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701790" y="5468823"/>
            <a:ext cx="3384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spc="-15" dirty="0">
                <a:solidFill>
                  <a:prstClr val="black"/>
                </a:solidFill>
                <a:latin typeface="Tahoma"/>
                <a:cs typeface="Tahoma"/>
              </a:rPr>
              <a:t>ğ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it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89808" y="5074411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8,3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773416" y="5468823"/>
            <a:ext cx="49974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Çeşitli  Mal ve  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Hi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tl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50900" y="5153659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5,0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61384" y="3527247"/>
            <a:ext cx="2482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75,1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24027" y="3446779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78,6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86230" y="5220461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2,1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596510" y="4356607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39,3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44195" y="5468823"/>
            <a:ext cx="398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>
              <a:spcBef>
                <a:spcPts val="100"/>
              </a:spcBef>
            </a:pP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TÜFE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(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G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el)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326004" y="3622929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71,0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731890" y="4718684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23,7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21355" y="5263388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0,2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94457" y="4642484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27,0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856735" y="5175884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4,0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029836" y="3387978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81,1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425188" y="5221985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830693" y="5166486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4,4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926838" y="5021960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10,6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131689" y="2409825"/>
            <a:ext cx="3105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123,4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560314" y="5183885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3,6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127241" y="5221985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2,0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300342" y="4097782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50,5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695693" y="5212460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2,4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866890" y="4624832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27,8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002269" y="3792423"/>
            <a:ext cx="2482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prstClr val="black"/>
                </a:solidFill>
                <a:latin typeface="Tahoma"/>
                <a:cs typeface="Tahoma"/>
              </a:rPr>
              <a:t>63,7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262241" y="5142738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5,4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435342" y="3424554"/>
            <a:ext cx="2482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79,6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154682" y="5207634"/>
            <a:ext cx="1854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2,6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22504" y="6170676"/>
            <a:ext cx="160020" cy="120650"/>
          </a:xfrm>
          <a:custGeom>
            <a:avLst/>
            <a:gdLst/>
            <a:ahLst/>
            <a:cxnLst/>
            <a:rect l="l" t="t" r="r" b="b"/>
            <a:pathLst>
              <a:path w="160020" h="120650">
                <a:moveTo>
                  <a:pt x="160019" y="0"/>
                </a:moveTo>
                <a:lnTo>
                  <a:pt x="0" y="0"/>
                </a:lnTo>
                <a:lnTo>
                  <a:pt x="0" y="120396"/>
                </a:lnTo>
                <a:lnTo>
                  <a:pt x="160019" y="120396"/>
                </a:lnTo>
                <a:lnTo>
                  <a:pt x="160019" y="0"/>
                </a:lnTo>
                <a:close/>
              </a:path>
            </a:pathLst>
          </a:custGeom>
          <a:solidFill>
            <a:srgbClr val="A8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22504" y="6358128"/>
            <a:ext cx="160020" cy="120650"/>
          </a:xfrm>
          <a:custGeom>
            <a:avLst/>
            <a:gdLst/>
            <a:ahLst/>
            <a:cxnLst/>
            <a:rect l="l" t="t" r="r" b="b"/>
            <a:pathLst>
              <a:path w="160020" h="120650">
                <a:moveTo>
                  <a:pt x="160019" y="0"/>
                </a:moveTo>
                <a:lnTo>
                  <a:pt x="0" y="0"/>
                </a:lnTo>
                <a:lnTo>
                  <a:pt x="0" y="120396"/>
                </a:lnTo>
                <a:lnTo>
                  <a:pt x="160019" y="120396"/>
                </a:lnTo>
                <a:lnTo>
                  <a:pt x="160019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20725" y="6105172"/>
            <a:ext cx="678815" cy="40068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Aylık</a:t>
            </a:r>
            <a:r>
              <a:rPr sz="900" spc="-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900" spc="-5" dirty="0">
                <a:solidFill>
                  <a:prstClr val="black"/>
                </a:solidFill>
                <a:latin typeface="Tahoma"/>
                <a:cs typeface="Tahoma"/>
              </a:rPr>
              <a:t>Yıllık</a:t>
            </a:r>
            <a:r>
              <a:rPr sz="900" spc="-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900" spc="-10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9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220724" y="2444495"/>
            <a:ext cx="41910" cy="3703954"/>
          </a:xfrm>
          <a:custGeom>
            <a:avLst/>
            <a:gdLst/>
            <a:ahLst/>
            <a:cxnLst/>
            <a:rect l="l" t="t" r="r" b="b"/>
            <a:pathLst>
              <a:path w="41909" h="3703954">
                <a:moveTo>
                  <a:pt x="41859" y="0"/>
                </a:moveTo>
                <a:lnTo>
                  <a:pt x="0" y="3703637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90866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94614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69110" y="1979422"/>
            <a:ext cx="56032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Yİ-ÜFE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imalat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(yıllık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değişim, %) Ocak 2020 -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Haziran</a:t>
            </a:r>
            <a:r>
              <a:rPr sz="1600" spc="1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890" y="6598716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466" y="882522"/>
            <a:ext cx="869124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Haziran </a:t>
            </a:r>
            <a:r>
              <a:rPr spc="-5" dirty="0"/>
              <a:t>ayında yurtiçi </a:t>
            </a:r>
            <a:r>
              <a:rPr dirty="0"/>
              <a:t>ÜFE ve </a:t>
            </a:r>
            <a:r>
              <a:rPr spc="-5" dirty="0"/>
              <a:t>TÜFE enflasyonu arasındaki fark </a:t>
            </a:r>
            <a:r>
              <a:rPr dirty="0"/>
              <a:t>59,7 </a:t>
            </a:r>
            <a:r>
              <a:rPr spc="-5" dirty="0"/>
              <a:t>puan ile  tarihi </a:t>
            </a:r>
            <a:r>
              <a:rPr dirty="0"/>
              <a:t>en </a:t>
            </a:r>
            <a:r>
              <a:rPr spc="-5" dirty="0"/>
              <a:t>yüksek</a:t>
            </a:r>
            <a:r>
              <a:rPr spc="-10" dirty="0"/>
              <a:t> </a:t>
            </a:r>
            <a:r>
              <a:rPr spc="-5" dirty="0"/>
              <a:t>seviyededir.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Haziran </a:t>
            </a:r>
            <a:r>
              <a:rPr b="0" dirty="0">
                <a:latin typeface="Tahoma"/>
                <a:cs typeface="Tahoma"/>
              </a:rPr>
              <a:t>2022’de </a:t>
            </a:r>
            <a:r>
              <a:rPr b="0" spc="-5" dirty="0">
                <a:latin typeface="Tahoma"/>
                <a:cs typeface="Tahoma"/>
              </a:rPr>
              <a:t>üretici enflasyon oranı </a:t>
            </a:r>
            <a:r>
              <a:rPr b="0" dirty="0">
                <a:latin typeface="Tahoma"/>
                <a:cs typeface="Tahoma"/>
              </a:rPr>
              <a:t>%138,3 düzeyinde</a:t>
            </a:r>
            <a:r>
              <a:rPr b="0" spc="4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gerçekleşmiştir.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28827" y="2753867"/>
            <a:ext cx="7797165" cy="2849880"/>
            <a:chOff x="528827" y="2753867"/>
            <a:chExt cx="7797165" cy="2849880"/>
          </a:xfrm>
        </p:grpSpPr>
        <p:sp>
          <p:nvSpPr>
            <p:cNvPr id="7" name="object 7"/>
            <p:cNvSpPr/>
            <p:nvPr/>
          </p:nvSpPr>
          <p:spPr>
            <a:xfrm>
              <a:off x="528827" y="2758439"/>
              <a:ext cx="7777480" cy="2840990"/>
            </a:xfrm>
            <a:custGeom>
              <a:avLst/>
              <a:gdLst/>
              <a:ahLst/>
              <a:cxnLst/>
              <a:rect l="l" t="t" r="r" b="b"/>
              <a:pathLst>
                <a:path w="7777480" h="2840990">
                  <a:moveTo>
                    <a:pt x="50292" y="2840736"/>
                  </a:moveTo>
                  <a:lnTo>
                    <a:pt x="50292" y="0"/>
                  </a:lnTo>
                </a:path>
                <a:path w="7777480" h="2840990">
                  <a:moveTo>
                    <a:pt x="0" y="2840736"/>
                  </a:moveTo>
                  <a:lnTo>
                    <a:pt x="50292" y="2840736"/>
                  </a:lnTo>
                </a:path>
                <a:path w="7777480" h="2840990">
                  <a:moveTo>
                    <a:pt x="0" y="2435352"/>
                  </a:moveTo>
                  <a:lnTo>
                    <a:pt x="50292" y="2435352"/>
                  </a:lnTo>
                </a:path>
                <a:path w="7777480" h="2840990">
                  <a:moveTo>
                    <a:pt x="0" y="2029968"/>
                  </a:moveTo>
                  <a:lnTo>
                    <a:pt x="50292" y="2029968"/>
                  </a:lnTo>
                </a:path>
                <a:path w="7777480" h="2840990">
                  <a:moveTo>
                    <a:pt x="0" y="1623060"/>
                  </a:moveTo>
                  <a:lnTo>
                    <a:pt x="50292" y="1623060"/>
                  </a:lnTo>
                </a:path>
                <a:path w="7777480" h="2840990">
                  <a:moveTo>
                    <a:pt x="0" y="1217676"/>
                  </a:moveTo>
                  <a:lnTo>
                    <a:pt x="50292" y="1217676"/>
                  </a:lnTo>
                </a:path>
                <a:path w="7777480" h="2840990">
                  <a:moveTo>
                    <a:pt x="0" y="812292"/>
                  </a:moveTo>
                  <a:lnTo>
                    <a:pt x="50292" y="812292"/>
                  </a:lnTo>
                </a:path>
                <a:path w="7777480" h="2840990">
                  <a:moveTo>
                    <a:pt x="0" y="406908"/>
                  </a:moveTo>
                  <a:lnTo>
                    <a:pt x="50292" y="406908"/>
                  </a:lnTo>
                </a:path>
                <a:path w="7777480" h="2840990">
                  <a:moveTo>
                    <a:pt x="0" y="0"/>
                  </a:moveTo>
                  <a:lnTo>
                    <a:pt x="50292" y="0"/>
                  </a:lnTo>
                </a:path>
                <a:path w="7777480" h="2840990">
                  <a:moveTo>
                    <a:pt x="50292" y="2840736"/>
                  </a:moveTo>
                  <a:lnTo>
                    <a:pt x="7776972" y="284073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79881" y="2792729"/>
              <a:ext cx="7726680" cy="2694940"/>
            </a:xfrm>
            <a:custGeom>
              <a:avLst/>
              <a:gdLst/>
              <a:ahLst/>
              <a:cxnLst/>
              <a:rect l="l" t="t" r="r" b="b"/>
              <a:pathLst>
                <a:path w="7726680" h="2694940">
                  <a:moveTo>
                    <a:pt x="0" y="2627376"/>
                  </a:moveTo>
                  <a:lnTo>
                    <a:pt x="266700" y="2618232"/>
                  </a:lnTo>
                  <a:lnTo>
                    <a:pt x="531876" y="2633472"/>
                  </a:lnTo>
                  <a:lnTo>
                    <a:pt x="798576" y="2670048"/>
                  </a:lnTo>
                  <a:lnTo>
                    <a:pt x="1065276" y="2694432"/>
                  </a:lnTo>
                  <a:lnTo>
                    <a:pt x="1331976" y="2680716"/>
                  </a:lnTo>
                  <a:lnTo>
                    <a:pt x="1598676" y="2638044"/>
                  </a:lnTo>
                  <a:lnTo>
                    <a:pt x="1863852" y="2572512"/>
                  </a:lnTo>
                  <a:lnTo>
                    <a:pt x="2130552" y="2516124"/>
                  </a:lnTo>
                  <a:lnTo>
                    <a:pt x="2397252" y="2436876"/>
                  </a:lnTo>
                  <a:lnTo>
                    <a:pt x="2663952" y="2337816"/>
                  </a:lnTo>
                  <a:lnTo>
                    <a:pt x="2930652" y="2296668"/>
                  </a:lnTo>
                  <a:lnTo>
                    <a:pt x="3197352" y="2275332"/>
                  </a:lnTo>
                  <a:lnTo>
                    <a:pt x="3462528" y="2257044"/>
                  </a:lnTo>
                  <a:lnTo>
                    <a:pt x="3729228" y="2173224"/>
                  </a:lnTo>
                  <a:lnTo>
                    <a:pt x="3995928" y="2092452"/>
                  </a:lnTo>
                  <a:lnTo>
                    <a:pt x="4262628" y="2028444"/>
                  </a:lnTo>
                  <a:lnTo>
                    <a:pt x="4529328" y="1937004"/>
                  </a:lnTo>
                  <a:lnTo>
                    <a:pt x="4794504" y="1895856"/>
                  </a:lnTo>
                  <a:lnTo>
                    <a:pt x="5061204" y="1883664"/>
                  </a:lnTo>
                  <a:lnTo>
                    <a:pt x="5327904" y="1914144"/>
                  </a:lnTo>
                  <a:lnTo>
                    <a:pt x="5594604" y="1866900"/>
                  </a:lnTo>
                  <a:lnTo>
                    <a:pt x="5861304" y="1697736"/>
                  </a:lnTo>
                  <a:lnTo>
                    <a:pt x="6128004" y="1185672"/>
                  </a:lnTo>
                  <a:lnTo>
                    <a:pt x="6393180" y="908304"/>
                  </a:lnTo>
                  <a:lnTo>
                    <a:pt x="6659880" y="676656"/>
                  </a:lnTo>
                  <a:lnTo>
                    <a:pt x="6926580" y="473964"/>
                  </a:lnTo>
                  <a:lnTo>
                    <a:pt x="7193280" y="335280"/>
                  </a:lnTo>
                  <a:lnTo>
                    <a:pt x="7459980" y="124968"/>
                  </a:lnTo>
                  <a:lnTo>
                    <a:pt x="7726680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79881" y="3155441"/>
              <a:ext cx="7726680" cy="2342515"/>
            </a:xfrm>
            <a:custGeom>
              <a:avLst/>
              <a:gdLst/>
              <a:ahLst/>
              <a:cxnLst/>
              <a:rect l="l" t="t" r="r" b="b"/>
              <a:pathLst>
                <a:path w="7726680" h="2342515">
                  <a:moveTo>
                    <a:pt x="0" y="2272284"/>
                  </a:moveTo>
                  <a:lnTo>
                    <a:pt x="266700" y="2270760"/>
                  </a:lnTo>
                  <a:lnTo>
                    <a:pt x="531876" y="2286000"/>
                  </a:lnTo>
                  <a:lnTo>
                    <a:pt x="798576" y="2316480"/>
                  </a:lnTo>
                  <a:lnTo>
                    <a:pt x="1065276" y="2342388"/>
                  </a:lnTo>
                  <a:lnTo>
                    <a:pt x="1331976" y="2322576"/>
                  </a:lnTo>
                  <a:lnTo>
                    <a:pt x="1598676" y="2282952"/>
                  </a:lnTo>
                  <a:lnTo>
                    <a:pt x="1863852" y="2194560"/>
                  </a:lnTo>
                  <a:lnTo>
                    <a:pt x="2130552" y="2129028"/>
                  </a:lnTo>
                  <a:lnTo>
                    <a:pt x="2397252" y="2042160"/>
                  </a:lnTo>
                  <a:lnTo>
                    <a:pt x="2663952" y="1935480"/>
                  </a:lnTo>
                  <a:lnTo>
                    <a:pt x="2930652" y="1889760"/>
                  </a:lnTo>
                  <a:lnTo>
                    <a:pt x="3197352" y="1866900"/>
                  </a:lnTo>
                  <a:lnTo>
                    <a:pt x="3462528" y="1844040"/>
                  </a:lnTo>
                  <a:lnTo>
                    <a:pt x="3729228" y="1754124"/>
                  </a:lnTo>
                  <a:lnTo>
                    <a:pt x="3995928" y="1670304"/>
                  </a:lnTo>
                  <a:lnTo>
                    <a:pt x="4262628" y="1606296"/>
                  </a:lnTo>
                  <a:lnTo>
                    <a:pt x="4529328" y="1513332"/>
                  </a:lnTo>
                  <a:lnTo>
                    <a:pt x="4794504" y="1472184"/>
                  </a:lnTo>
                  <a:lnTo>
                    <a:pt x="5061204" y="1524000"/>
                  </a:lnTo>
                  <a:lnTo>
                    <a:pt x="5327904" y="1557528"/>
                  </a:lnTo>
                  <a:lnTo>
                    <a:pt x="5594604" y="1511808"/>
                  </a:lnTo>
                  <a:lnTo>
                    <a:pt x="5861304" y="1363980"/>
                  </a:lnTo>
                  <a:lnTo>
                    <a:pt x="6128004" y="873252"/>
                  </a:lnTo>
                  <a:lnTo>
                    <a:pt x="6393180" y="612648"/>
                  </a:lnTo>
                  <a:lnTo>
                    <a:pt x="6659880" y="458724"/>
                  </a:lnTo>
                  <a:lnTo>
                    <a:pt x="6926580" y="281940"/>
                  </a:lnTo>
                  <a:lnTo>
                    <a:pt x="7193280" y="170687"/>
                  </a:lnTo>
                  <a:lnTo>
                    <a:pt x="7459980" y="106680"/>
                  </a:lnTo>
                  <a:lnTo>
                    <a:pt x="7726680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21257" y="2929889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921257" y="3193541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74447" y="3458971"/>
            <a:ext cx="276860" cy="2237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10"/>
              </a:spcBef>
            </a:pP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4447" y="3052953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4447" y="2647315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4600" y="5639206"/>
            <a:ext cx="7937500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75421" y="2542159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138,3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73871" y="3051505"/>
            <a:ext cx="4629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120,5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0955" y="2767050"/>
            <a:ext cx="2233930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Yurt İçi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Üretici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Fiyat Endeksi 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İmalat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96315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678560"/>
            <a:ext cx="886396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Haziran </a:t>
            </a:r>
            <a:r>
              <a:rPr spc="-5" dirty="0"/>
              <a:t>ayında aylık üretici enflasyon </a:t>
            </a:r>
            <a:r>
              <a:rPr dirty="0"/>
              <a:t>oranı </a:t>
            </a:r>
            <a:r>
              <a:rPr spc="-5" dirty="0"/>
              <a:t>%6,8’dir; elektrik, </a:t>
            </a:r>
            <a:r>
              <a:rPr spc="10" dirty="0"/>
              <a:t>gaz </a:t>
            </a:r>
            <a:r>
              <a:rPr spc="-5" dirty="0"/>
              <a:t>üretimi </a:t>
            </a:r>
            <a:r>
              <a:rPr dirty="0"/>
              <a:t>ve  </a:t>
            </a:r>
            <a:r>
              <a:rPr spc="-5" dirty="0"/>
              <a:t>dağıtımı </a:t>
            </a:r>
            <a:r>
              <a:rPr dirty="0"/>
              <a:t>en </a:t>
            </a:r>
            <a:r>
              <a:rPr spc="-5" dirty="0"/>
              <a:t>yüksek aylık fiyat artışının görüldüğü</a:t>
            </a:r>
            <a:r>
              <a:rPr spc="10" dirty="0"/>
              <a:t> </a:t>
            </a:r>
            <a:r>
              <a:rPr spc="-5" dirty="0"/>
              <a:t>sektördür.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Enerji sektöründe %317,9, elektrik, </a:t>
            </a:r>
            <a:r>
              <a:rPr b="0" dirty="0">
                <a:latin typeface="Tahoma"/>
                <a:cs typeface="Tahoma"/>
              </a:rPr>
              <a:t>gaz </a:t>
            </a:r>
            <a:r>
              <a:rPr b="0" spc="-5" dirty="0">
                <a:latin typeface="Tahoma"/>
                <a:cs typeface="Tahoma"/>
              </a:rPr>
              <a:t>üretimi ve dağıtımında </a:t>
            </a:r>
            <a:r>
              <a:rPr b="0" dirty="0">
                <a:latin typeface="Tahoma"/>
                <a:cs typeface="Tahoma"/>
              </a:rPr>
              <a:t>ise </a:t>
            </a:r>
            <a:r>
              <a:rPr b="0" spc="-5" dirty="0">
                <a:latin typeface="Tahoma"/>
                <a:cs typeface="Tahoma"/>
              </a:rPr>
              <a:t>%369,2</a:t>
            </a:r>
            <a:r>
              <a:rPr b="0" spc="204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oranında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834895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1395868"/>
            <a:ext cx="6336030" cy="74231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spcBef>
                <a:spcPts val="93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yıllık fiyat artışları</a:t>
            </a:r>
            <a:r>
              <a:rPr spc="3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gerçekleşmiştir.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2667635">
              <a:spcBef>
                <a:spcPts val="730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Yİ-ÜFE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alt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kalemler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Haziran</a:t>
            </a:r>
            <a:r>
              <a:rPr sz="16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572198"/>
            <a:ext cx="2560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89953" y="2560320"/>
            <a:ext cx="8246745" cy="2896235"/>
            <a:chOff x="389953" y="2560320"/>
            <a:chExt cx="8246745" cy="2896235"/>
          </a:xfrm>
        </p:grpSpPr>
        <p:sp>
          <p:nvSpPr>
            <p:cNvPr id="7" name="object 7"/>
            <p:cNvSpPr/>
            <p:nvPr/>
          </p:nvSpPr>
          <p:spPr>
            <a:xfrm>
              <a:off x="502920" y="5398008"/>
              <a:ext cx="266700" cy="53340"/>
            </a:xfrm>
            <a:custGeom>
              <a:avLst/>
              <a:gdLst/>
              <a:ahLst/>
              <a:cxnLst/>
              <a:rect l="l" t="t" r="r" b="b"/>
              <a:pathLst>
                <a:path w="266700" h="53339">
                  <a:moveTo>
                    <a:pt x="266700" y="0"/>
                  </a:moveTo>
                  <a:lnTo>
                    <a:pt x="0" y="0"/>
                  </a:lnTo>
                  <a:lnTo>
                    <a:pt x="0" y="53339"/>
                  </a:lnTo>
                  <a:lnTo>
                    <a:pt x="266700" y="53339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69620" y="4367784"/>
              <a:ext cx="266700" cy="1083945"/>
            </a:xfrm>
            <a:custGeom>
              <a:avLst/>
              <a:gdLst/>
              <a:ahLst/>
              <a:cxnLst/>
              <a:rect l="l" t="t" r="r" b="b"/>
              <a:pathLst>
                <a:path w="266700" h="1083945">
                  <a:moveTo>
                    <a:pt x="266699" y="0"/>
                  </a:moveTo>
                  <a:lnTo>
                    <a:pt x="0" y="0"/>
                  </a:lnTo>
                  <a:lnTo>
                    <a:pt x="0" y="1083564"/>
                  </a:lnTo>
                  <a:lnTo>
                    <a:pt x="266699" y="1083564"/>
                  </a:lnTo>
                  <a:lnTo>
                    <a:pt x="26669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999488" y="5396484"/>
              <a:ext cx="268605" cy="55244"/>
            </a:xfrm>
            <a:custGeom>
              <a:avLst/>
              <a:gdLst/>
              <a:ahLst/>
              <a:cxnLst/>
              <a:rect l="l" t="t" r="r" b="b"/>
              <a:pathLst>
                <a:path w="268605" h="55245">
                  <a:moveTo>
                    <a:pt x="268224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268224" y="54863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2267711" y="4334255"/>
              <a:ext cx="266700" cy="1117600"/>
            </a:xfrm>
            <a:custGeom>
              <a:avLst/>
              <a:gdLst/>
              <a:ahLst/>
              <a:cxnLst/>
              <a:rect l="l" t="t" r="r" b="b"/>
              <a:pathLst>
                <a:path w="266700" h="1117600">
                  <a:moveTo>
                    <a:pt x="266700" y="0"/>
                  </a:moveTo>
                  <a:lnTo>
                    <a:pt x="0" y="0"/>
                  </a:lnTo>
                  <a:lnTo>
                    <a:pt x="0" y="1117092"/>
                  </a:lnTo>
                  <a:lnTo>
                    <a:pt x="266700" y="1117092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747771" y="5402580"/>
              <a:ext cx="268605" cy="48895"/>
            </a:xfrm>
            <a:custGeom>
              <a:avLst/>
              <a:gdLst/>
              <a:ahLst/>
              <a:cxnLst/>
              <a:rect l="l" t="t" r="r" b="b"/>
              <a:pathLst>
                <a:path w="268605" h="48895">
                  <a:moveTo>
                    <a:pt x="268223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268223" y="48768"/>
                  </a:lnTo>
                  <a:lnTo>
                    <a:pt x="268223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3015995" y="4507992"/>
              <a:ext cx="266700" cy="943610"/>
            </a:xfrm>
            <a:custGeom>
              <a:avLst/>
              <a:gdLst/>
              <a:ahLst/>
              <a:cxnLst/>
              <a:rect l="l" t="t" r="r" b="b"/>
              <a:pathLst>
                <a:path w="266700" h="943610">
                  <a:moveTo>
                    <a:pt x="266700" y="0"/>
                  </a:moveTo>
                  <a:lnTo>
                    <a:pt x="0" y="0"/>
                  </a:lnTo>
                  <a:lnTo>
                    <a:pt x="0" y="943355"/>
                  </a:lnTo>
                  <a:lnTo>
                    <a:pt x="266700" y="943355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497580" y="5376672"/>
              <a:ext cx="266700" cy="74930"/>
            </a:xfrm>
            <a:custGeom>
              <a:avLst/>
              <a:gdLst/>
              <a:ahLst/>
              <a:cxnLst/>
              <a:rect l="l" t="t" r="r" b="b"/>
              <a:pathLst>
                <a:path w="266700" h="74929">
                  <a:moveTo>
                    <a:pt x="266700" y="0"/>
                  </a:moveTo>
                  <a:lnTo>
                    <a:pt x="0" y="0"/>
                  </a:lnTo>
                  <a:lnTo>
                    <a:pt x="0" y="74675"/>
                  </a:lnTo>
                  <a:lnTo>
                    <a:pt x="266700" y="74675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3764280" y="2560320"/>
              <a:ext cx="268605" cy="2891155"/>
            </a:xfrm>
            <a:custGeom>
              <a:avLst/>
              <a:gdLst/>
              <a:ahLst/>
              <a:cxnLst/>
              <a:rect l="l" t="t" r="r" b="b"/>
              <a:pathLst>
                <a:path w="268604" h="2891154">
                  <a:moveTo>
                    <a:pt x="268224" y="0"/>
                  </a:moveTo>
                  <a:lnTo>
                    <a:pt x="0" y="0"/>
                  </a:lnTo>
                  <a:lnTo>
                    <a:pt x="0" y="2891028"/>
                  </a:lnTo>
                  <a:lnTo>
                    <a:pt x="268224" y="2891028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245863" y="5396484"/>
              <a:ext cx="266700" cy="55244"/>
            </a:xfrm>
            <a:custGeom>
              <a:avLst/>
              <a:gdLst/>
              <a:ahLst/>
              <a:cxnLst/>
              <a:rect l="l" t="t" r="r" b="b"/>
              <a:pathLst>
                <a:path w="266700" h="55245">
                  <a:moveTo>
                    <a:pt x="266700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266700" y="54863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512563" y="4814316"/>
              <a:ext cx="268605" cy="637540"/>
            </a:xfrm>
            <a:custGeom>
              <a:avLst/>
              <a:gdLst/>
              <a:ahLst/>
              <a:cxnLst/>
              <a:rect l="l" t="t" r="r" b="b"/>
              <a:pathLst>
                <a:path w="268604" h="637539">
                  <a:moveTo>
                    <a:pt x="268224" y="0"/>
                  </a:moveTo>
                  <a:lnTo>
                    <a:pt x="0" y="0"/>
                  </a:lnTo>
                  <a:lnTo>
                    <a:pt x="0" y="637031"/>
                  </a:lnTo>
                  <a:lnTo>
                    <a:pt x="268224" y="637031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994148" y="5404104"/>
              <a:ext cx="268605" cy="47625"/>
            </a:xfrm>
            <a:custGeom>
              <a:avLst/>
              <a:gdLst/>
              <a:ahLst/>
              <a:cxnLst/>
              <a:rect l="l" t="t" r="r" b="b"/>
              <a:pathLst>
                <a:path w="268604" h="47625">
                  <a:moveTo>
                    <a:pt x="268224" y="0"/>
                  </a:moveTo>
                  <a:lnTo>
                    <a:pt x="0" y="0"/>
                  </a:lnTo>
                  <a:lnTo>
                    <a:pt x="0" y="47244"/>
                  </a:lnTo>
                  <a:lnTo>
                    <a:pt x="268224" y="47244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262371" y="4463796"/>
              <a:ext cx="266700" cy="988060"/>
            </a:xfrm>
            <a:custGeom>
              <a:avLst/>
              <a:gdLst/>
              <a:ahLst/>
              <a:cxnLst/>
              <a:rect l="l" t="t" r="r" b="b"/>
              <a:pathLst>
                <a:path w="266700" h="988060">
                  <a:moveTo>
                    <a:pt x="266700" y="0"/>
                  </a:moveTo>
                  <a:lnTo>
                    <a:pt x="0" y="0"/>
                  </a:lnTo>
                  <a:lnTo>
                    <a:pt x="0" y="987551"/>
                  </a:lnTo>
                  <a:lnTo>
                    <a:pt x="266700" y="987551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5743956" y="5420868"/>
              <a:ext cx="266700" cy="30480"/>
            </a:xfrm>
            <a:custGeom>
              <a:avLst/>
              <a:gdLst/>
              <a:ahLst/>
              <a:cxnLst/>
              <a:rect l="l" t="t" r="r" b="b"/>
              <a:pathLst>
                <a:path w="266700" h="30479">
                  <a:moveTo>
                    <a:pt x="26670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266700" y="30479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010656" y="4777740"/>
              <a:ext cx="266700" cy="673735"/>
            </a:xfrm>
            <a:custGeom>
              <a:avLst/>
              <a:gdLst/>
              <a:ahLst/>
              <a:cxnLst/>
              <a:rect l="l" t="t" r="r" b="b"/>
              <a:pathLst>
                <a:path w="266700" h="673735">
                  <a:moveTo>
                    <a:pt x="266700" y="0"/>
                  </a:moveTo>
                  <a:lnTo>
                    <a:pt x="0" y="0"/>
                  </a:lnTo>
                  <a:lnTo>
                    <a:pt x="0" y="673608"/>
                  </a:lnTo>
                  <a:lnTo>
                    <a:pt x="266700" y="673608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492239" y="5411724"/>
              <a:ext cx="266700" cy="40005"/>
            </a:xfrm>
            <a:custGeom>
              <a:avLst/>
              <a:gdLst/>
              <a:ahLst/>
              <a:cxnLst/>
              <a:rect l="l" t="t" r="r" b="b"/>
              <a:pathLst>
                <a:path w="266700" h="40004">
                  <a:moveTo>
                    <a:pt x="266700" y="0"/>
                  </a:moveTo>
                  <a:lnTo>
                    <a:pt x="0" y="0"/>
                  </a:lnTo>
                  <a:lnTo>
                    <a:pt x="0" y="39623"/>
                  </a:lnTo>
                  <a:lnTo>
                    <a:pt x="266700" y="39623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758939" y="4576572"/>
              <a:ext cx="268605" cy="875030"/>
            </a:xfrm>
            <a:custGeom>
              <a:avLst/>
              <a:gdLst/>
              <a:ahLst/>
              <a:cxnLst/>
              <a:rect l="l" t="t" r="r" b="b"/>
              <a:pathLst>
                <a:path w="268604" h="875029">
                  <a:moveTo>
                    <a:pt x="268224" y="0"/>
                  </a:moveTo>
                  <a:lnTo>
                    <a:pt x="0" y="0"/>
                  </a:lnTo>
                  <a:lnTo>
                    <a:pt x="0" y="874775"/>
                  </a:lnTo>
                  <a:lnTo>
                    <a:pt x="268224" y="874775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7240523" y="5356860"/>
              <a:ext cx="268605" cy="94615"/>
            </a:xfrm>
            <a:custGeom>
              <a:avLst/>
              <a:gdLst/>
              <a:ahLst/>
              <a:cxnLst/>
              <a:rect l="l" t="t" r="r" b="b"/>
              <a:pathLst>
                <a:path w="268604" h="94614">
                  <a:moveTo>
                    <a:pt x="268224" y="0"/>
                  </a:moveTo>
                  <a:lnTo>
                    <a:pt x="0" y="0"/>
                  </a:lnTo>
                  <a:lnTo>
                    <a:pt x="0" y="94487"/>
                  </a:lnTo>
                  <a:lnTo>
                    <a:pt x="268224" y="94487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508747" y="2962656"/>
              <a:ext cx="266700" cy="2489200"/>
            </a:xfrm>
            <a:custGeom>
              <a:avLst/>
              <a:gdLst/>
              <a:ahLst/>
              <a:cxnLst/>
              <a:rect l="l" t="t" r="r" b="b"/>
              <a:pathLst>
                <a:path w="266700" h="2489200">
                  <a:moveTo>
                    <a:pt x="266700" y="0"/>
                  </a:moveTo>
                  <a:lnTo>
                    <a:pt x="0" y="0"/>
                  </a:lnTo>
                  <a:lnTo>
                    <a:pt x="0" y="2488692"/>
                  </a:lnTo>
                  <a:lnTo>
                    <a:pt x="266700" y="2488692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988808" y="5402580"/>
              <a:ext cx="268605" cy="48895"/>
            </a:xfrm>
            <a:custGeom>
              <a:avLst/>
              <a:gdLst/>
              <a:ahLst/>
              <a:cxnLst/>
              <a:rect l="l" t="t" r="r" b="b"/>
              <a:pathLst>
                <a:path w="268604" h="48895">
                  <a:moveTo>
                    <a:pt x="268224" y="0"/>
                  </a:moveTo>
                  <a:lnTo>
                    <a:pt x="0" y="0"/>
                  </a:lnTo>
                  <a:lnTo>
                    <a:pt x="0" y="48768"/>
                  </a:lnTo>
                  <a:lnTo>
                    <a:pt x="268224" y="48768"/>
                  </a:lnTo>
                  <a:lnTo>
                    <a:pt x="268224" y="0"/>
                  </a:lnTo>
                  <a:close/>
                </a:path>
              </a:pathLst>
            </a:custGeom>
            <a:solidFill>
              <a:srgbClr val="A3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257032" y="4780788"/>
              <a:ext cx="266700" cy="670560"/>
            </a:xfrm>
            <a:custGeom>
              <a:avLst/>
              <a:gdLst/>
              <a:ahLst/>
              <a:cxnLst/>
              <a:rect l="l" t="t" r="r" b="b"/>
              <a:pathLst>
                <a:path w="266700" h="670560">
                  <a:moveTo>
                    <a:pt x="266700" y="0"/>
                  </a:moveTo>
                  <a:lnTo>
                    <a:pt x="0" y="0"/>
                  </a:lnTo>
                  <a:lnTo>
                    <a:pt x="0" y="670560"/>
                  </a:lnTo>
                  <a:lnTo>
                    <a:pt x="266700" y="670560"/>
                  </a:lnTo>
                  <a:lnTo>
                    <a:pt x="2667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94715" y="5451348"/>
              <a:ext cx="8237220" cy="0"/>
            </a:xfrm>
            <a:custGeom>
              <a:avLst/>
              <a:gdLst/>
              <a:ahLst/>
              <a:cxnLst/>
              <a:rect l="l" t="t" r="r" b="b"/>
              <a:pathLst>
                <a:path w="8237220">
                  <a:moveTo>
                    <a:pt x="0" y="0"/>
                  </a:moveTo>
                  <a:lnTo>
                    <a:pt x="8237219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221607" y="5483148"/>
            <a:ext cx="582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Su</a:t>
            </a:r>
            <a:r>
              <a:rPr sz="1000" spc="-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Temini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65451" y="5483148"/>
            <a:ext cx="6051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Made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nc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ilik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08878" y="4589145"/>
            <a:ext cx="270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86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4895" y="5483148"/>
            <a:ext cx="4108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Yİ-ÜFE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24352" y="5483148"/>
            <a:ext cx="3848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İmalat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427603" y="5483148"/>
            <a:ext cx="67437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033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Elektrik,  Gaz</a:t>
            </a:r>
            <a:r>
              <a:rPr sz="1000" spc="-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Üretimi  ve</a:t>
            </a:r>
            <a:r>
              <a:rPr sz="10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Dağıtımı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55409" y="5483148"/>
            <a:ext cx="61023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4615" marR="5080" indent="-8255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D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ı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ksız 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tüketim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11421" y="4623942"/>
            <a:ext cx="270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81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748909" y="5483148"/>
            <a:ext cx="5270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069" marR="5080" indent="-40005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D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ı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lı  tüketim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18659" y="5483148"/>
            <a:ext cx="4857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Ara</a:t>
            </a:r>
            <a:r>
              <a:rPr sz="1000" spc="-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malı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027421" y="5214620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336663" y="5483148"/>
            <a:ext cx="3435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rj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02016" y="5483148"/>
            <a:ext cx="5111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335" marR="5080" indent="-12827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Ser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ma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e  malı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474077" y="2772536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317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39381" y="5168646"/>
            <a:ext cx="270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4111" y="5210047"/>
            <a:ext cx="2012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6,8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24904" y="4387341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111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80792" y="5213096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,3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34364" y="4179570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138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,3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031619" y="5208270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231517" y="4144517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142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981070" y="4319142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120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775452" y="5230495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530346" y="5187822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9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730244" y="2370836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369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278248" y="5208270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227446" y="4274565"/>
            <a:ext cx="3390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126,1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525006" y="5222494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022081" y="5213096"/>
            <a:ext cx="2019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,3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255634" y="4592192"/>
            <a:ext cx="2705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85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6531" y="6271259"/>
            <a:ext cx="178435" cy="132715"/>
          </a:xfrm>
          <a:custGeom>
            <a:avLst/>
            <a:gdLst/>
            <a:ahLst/>
            <a:cxnLst/>
            <a:rect l="l" t="t" r="r" b="b"/>
            <a:pathLst>
              <a:path w="178434" h="132714">
                <a:moveTo>
                  <a:pt x="178308" y="0"/>
                </a:moveTo>
                <a:lnTo>
                  <a:pt x="0" y="0"/>
                </a:lnTo>
                <a:lnTo>
                  <a:pt x="0" y="132587"/>
                </a:lnTo>
                <a:lnTo>
                  <a:pt x="178308" y="132587"/>
                </a:lnTo>
                <a:lnTo>
                  <a:pt x="17830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46531" y="6067044"/>
            <a:ext cx="178435" cy="134620"/>
          </a:xfrm>
          <a:custGeom>
            <a:avLst/>
            <a:gdLst/>
            <a:ahLst/>
            <a:cxnLst/>
            <a:rect l="l" t="t" r="r" b="b"/>
            <a:pathLst>
              <a:path w="178434" h="134620">
                <a:moveTo>
                  <a:pt x="178308" y="0"/>
                </a:moveTo>
                <a:lnTo>
                  <a:pt x="0" y="0"/>
                </a:lnTo>
                <a:lnTo>
                  <a:pt x="0" y="134111"/>
                </a:lnTo>
                <a:lnTo>
                  <a:pt x="178308" y="134111"/>
                </a:lnTo>
                <a:lnTo>
                  <a:pt x="178308" y="0"/>
                </a:lnTo>
                <a:close/>
              </a:path>
            </a:pathLst>
          </a:custGeom>
          <a:solidFill>
            <a:srgbClr val="A3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63651" y="6000821"/>
            <a:ext cx="753745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spcBef>
                <a:spcPts val="49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Aylık</a:t>
            </a:r>
            <a:r>
              <a:rPr sz="1000" spc="-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Yıllık</a:t>
            </a:r>
            <a:r>
              <a:rPr sz="1000" spc="-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559052" y="2554223"/>
            <a:ext cx="3362325" cy="3408679"/>
          </a:xfrm>
          <a:custGeom>
            <a:avLst/>
            <a:gdLst/>
            <a:ahLst/>
            <a:cxnLst/>
            <a:rect l="l" t="t" r="r" b="b"/>
            <a:pathLst>
              <a:path w="3362325" h="3408679">
                <a:moveTo>
                  <a:pt x="14096" y="0"/>
                </a:moveTo>
                <a:lnTo>
                  <a:pt x="0" y="3408362"/>
                </a:lnTo>
              </a:path>
              <a:path w="3362325" h="3408679">
                <a:moveTo>
                  <a:pt x="3360420" y="0"/>
                </a:moveTo>
                <a:lnTo>
                  <a:pt x="3361944" y="3380816"/>
                </a:lnTo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691764" y="6045200"/>
            <a:ext cx="12255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Sektörlere</a:t>
            </a:r>
            <a:r>
              <a:rPr sz="1400" spc="-6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göre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765672" y="6045200"/>
            <a:ext cx="21272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Ana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sanayi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gruplarına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göre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8684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06577"/>
            <a:ext cx="8918575" cy="8045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700" dirty="0"/>
              <a:t>Enflasyonun </a:t>
            </a:r>
            <a:r>
              <a:rPr sz="1700" spc="-5" dirty="0"/>
              <a:t>2022 </a:t>
            </a:r>
            <a:r>
              <a:rPr sz="1700" dirty="0"/>
              <a:t>yıl sonunda yüksek seviyesini koruyacağı tahmin edilmektedir.  </a:t>
            </a:r>
            <a:r>
              <a:rPr sz="1700" b="0" dirty="0">
                <a:latin typeface="Tahoma"/>
                <a:cs typeface="Tahoma"/>
              </a:rPr>
              <a:t>Temmuz </a:t>
            </a:r>
            <a:r>
              <a:rPr sz="1700" b="0" spc="-5" dirty="0">
                <a:latin typeface="Tahoma"/>
                <a:cs typeface="Tahoma"/>
              </a:rPr>
              <a:t>ayı TCMB Piyasa Katılımcıları Anketinde </a:t>
            </a:r>
            <a:r>
              <a:rPr sz="1700" b="0" dirty="0">
                <a:latin typeface="Tahoma"/>
                <a:cs typeface="Tahoma"/>
              </a:rPr>
              <a:t>enflasyon </a:t>
            </a:r>
            <a:r>
              <a:rPr sz="1700" b="0" spc="-5" dirty="0">
                <a:latin typeface="Tahoma"/>
                <a:cs typeface="Tahoma"/>
              </a:rPr>
              <a:t>beklentisi </a:t>
            </a:r>
            <a:r>
              <a:rPr sz="1700" b="0" dirty="0">
                <a:latin typeface="Tahoma"/>
                <a:cs typeface="Tahoma"/>
              </a:rPr>
              <a:t>5,3 </a:t>
            </a:r>
            <a:r>
              <a:rPr sz="1700" b="0" spc="-5" dirty="0">
                <a:latin typeface="Tahoma"/>
                <a:cs typeface="Tahoma"/>
              </a:rPr>
              <a:t>puan artarak </a:t>
            </a:r>
            <a:r>
              <a:rPr sz="1700" b="0" dirty="0">
                <a:latin typeface="Tahoma"/>
                <a:cs typeface="Tahoma"/>
              </a:rPr>
              <a:t>%69,9  </a:t>
            </a:r>
            <a:r>
              <a:rPr sz="1700" b="0" spc="-5" dirty="0">
                <a:latin typeface="Tahoma"/>
                <a:cs typeface="Tahoma"/>
              </a:rPr>
              <a:t>olmuştur.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618488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44189" y="1649348"/>
            <a:ext cx="30568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Enflasyon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(TÜFE, %) 2011 -</a:t>
            </a:r>
            <a:r>
              <a:rPr sz="16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3191" y="2305811"/>
            <a:ext cx="7912734" cy="3084830"/>
            <a:chOff x="393191" y="2305811"/>
            <a:chExt cx="7912734" cy="3084830"/>
          </a:xfrm>
        </p:grpSpPr>
        <p:sp>
          <p:nvSpPr>
            <p:cNvPr id="6" name="object 6"/>
            <p:cNvSpPr/>
            <p:nvPr/>
          </p:nvSpPr>
          <p:spPr>
            <a:xfrm>
              <a:off x="6312408" y="2305811"/>
              <a:ext cx="1876425" cy="3080385"/>
            </a:xfrm>
            <a:custGeom>
              <a:avLst/>
              <a:gdLst/>
              <a:ahLst/>
              <a:cxnLst/>
              <a:rect l="l" t="t" r="r" b="b"/>
              <a:pathLst>
                <a:path w="1876425" h="3080385">
                  <a:moveTo>
                    <a:pt x="294132" y="0"/>
                  </a:moveTo>
                  <a:lnTo>
                    <a:pt x="0" y="0"/>
                  </a:lnTo>
                  <a:lnTo>
                    <a:pt x="0" y="3080004"/>
                  </a:lnTo>
                  <a:lnTo>
                    <a:pt x="294132" y="3080004"/>
                  </a:lnTo>
                  <a:lnTo>
                    <a:pt x="294132" y="0"/>
                  </a:lnTo>
                  <a:close/>
                </a:path>
                <a:path w="1876425" h="3080385">
                  <a:moveTo>
                    <a:pt x="821423" y="490728"/>
                  </a:moveTo>
                  <a:lnTo>
                    <a:pt x="528828" y="490728"/>
                  </a:lnTo>
                  <a:lnTo>
                    <a:pt x="528828" y="3080004"/>
                  </a:lnTo>
                  <a:lnTo>
                    <a:pt x="821423" y="3080004"/>
                  </a:lnTo>
                  <a:lnTo>
                    <a:pt x="821423" y="490728"/>
                  </a:lnTo>
                  <a:close/>
                </a:path>
                <a:path w="1876425" h="3080385">
                  <a:moveTo>
                    <a:pt x="1348740" y="469392"/>
                  </a:moveTo>
                  <a:lnTo>
                    <a:pt x="1056132" y="469392"/>
                  </a:lnTo>
                  <a:lnTo>
                    <a:pt x="1056132" y="3080004"/>
                  </a:lnTo>
                  <a:lnTo>
                    <a:pt x="1348740" y="3080004"/>
                  </a:lnTo>
                  <a:lnTo>
                    <a:pt x="1348740" y="469392"/>
                  </a:lnTo>
                  <a:close/>
                </a:path>
                <a:path w="1876425" h="3080385">
                  <a:moveTo>
                    <a:pt x="1876044" y="86868"/>
                  </a:moveTo>
                  <a:lnTo>
                    <a:pt x="1583436" y="86868"/>
                  </a:lnTo>
                  <a:lnTo>
                    <a:pt x="1583436" y="3080004"/>
                  </a:lnTo>
                  <a:lnTo>
                    <a:pt x="1876044" y="3080004"/>
                  </a:lnTo>
                  <a:lnTo>
                    <a:pt x="1876044" y="86868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0540" y="3842003"/>
              <a:ext cx="5568950" cy="1544320"/>
            </a:xfrm>
            <a:custGeom>
              <a:avLst/>
              <a:gdLst/>
              <a:ahLst/>
              <a:cxnLst/>
              <a:rect l="l" t="t" r="r" b="b"/>
              <a:pathLst>
                <a:path w="5568950" h="1544320">
                  <a:moveTo>
                    <a:pt x="294132" y="1097280"/>
                  </a:moveTo>
                  <a:lnTo>
                    <a:pt x="0" y="1097280"/>
                  </a:lnTo>
                  <a:lnTo>
                    <a:pt x="0" y="1543812"/>
                  </a:lnTo>
                  <a:lnTo>
                    <a:pt x="294132" y="1543812"/>
                  </a:lnTo>
                  <a:lnTo>
                    <a:pt x="294132" y="1097280"/>
                  </a:lnTo>
                  <a:close/>
                </a:path>
                <a:path w="5568950" h="1544320">
                  <a:moveTo>
                    <a:pt x="821436" y="1280160"/>
                  </a:moveTo>
                  <a:lnTo>
                    <a:pt x="527304" y="1280160"/>
                  </a:lnTo>
                  <a:lnTo>
                    <a:pt x="527304" y="1543812"/>
                  </a:lnTo>
                  <a:lnTo>
                    <a:pt x="821436" y="1543812"/>
                  </a:lnTo>
                  <a:lnTo>
                    <a:pt x="821436" y="1280160"/>
                  </a:lnTo>
                  <a:close/>
                </a:path>
                <a:path w="5568950" h="1544320">
                  <a:moveTo>
                    <a:pt x="1348740" y="1228344"/>
                  </a:moveTo>
                  <a:lnTo>
                    <a:pt x="1054608" y="1228344"/>
                  </a:lnTo>
                  <a:lnTo>
                    <a:pt x="1054608" y="1543812"/>
                  </a:lnTo>
                  <a:lnTo>
                    <a:pt x="1348740" y="1543812"/>
                  </a:lnTo>
                  <a:lnTo>
                    <a:pt x="1348740" y="1228344"/>
                  </a:lnTo>
                  <a:close/>
                </a:path>
                <a:path w="5568950" h="1544320">
                  <a:moveTo>
                    <a:pt x="1876044" y="1194816"/>
                  </a:moveTo>
                  <a:lnTo>
                    <a:pt x="1583436" y="1194816"/>
                  </a:lnTo>
                  <a:lnTo>
                    <a:pt x="1583436" y="1543812"/>
                  </a:lnTo>
                  <a:lnTo>
                    <a:pt x="1876044" y="1543812"/>
                  </a:lnTo>
                  <a:lnTo>
                    <a:pt x="1876044" y="1194816"/>
                  </a:lnTo>
                  <a:close/>
                </a:path>
                <a:path w="5568950" h="1544320">
                  <a:moveTo>
                    <a:pt x="2403348" y="1167384"/>
                  </a:moveTo>
                  <a:lnTo>
                    <a:pt x="2110740" y="1167384"/>
                  </a:lnTo>
                  <a:lnTo>
                    <a:pt x="2110740" y="1543812"/>
                  </a:lnTo>
                  <a:lnTo>
                    <a:pt x="2403348" y="1543812"/>
                  </a:lnTo>
                  <a:lnTo>
                    <a:pt x="2403348" y="1167384"/>
                  </a:lnTo>
                  <a:close/>
                </a:path>
                <a:path w="5568950" h="1544320">
                  <a:moveTo>
                    <a:pt x="2930652" y="1179576"/>
                  </a:moveTo>
                  <a:lnTo>
                    <a:pt x="2638044" y="1179576"/>
                  </a:lnTo>
                  <a:lnTo>
                    <a:pt x="2638044" y="1543812"/>
                  </a:lnTo>
                  <a:lnTo>
                    <a:pt x="2930652" y="1543812"/>
                  </a:lnTo>
                  <a:lnTo>
                    <a:pt x="2930652" y="1179576"/>
                  </a:lnTo>
                  <a:close/>
                </a:path>
                <a:path w="5568950" h="1544320">
                  <a:moveTo>
                    <a:pt x="3457956" y="1034796"/>
                  </a:moveTo>
                  <a:lnTo>
                    <a:pt x="3165348" y="1034796"/>
                  </a:lnTo>
                  <a:lnTo>
                    <a:pt x="3165348" y="1543812"/>
                  </a:lnTo>
                  <a:lnTo>
                    <a:pt x="3457956" y="1543812"/>
                  </a:lnTo>
                  <a:lnTo>
                    <a:pt x="3457956" y="1034796"/>
                  </a:lnTo>
                  <a:close/>
                </a:path>
                <a:path w="5568950" h="1544320">
                  <a:moveTo>
                    <a:pt x="3985260" y="675132"/>
                  </a:moveTo>
                  <a:lnTo>
                    <a:pt x="3692652" y="675132"/>
                  </a:lnTo>
                  <a:lnTo>
                    <a:pt x="3692652" y="1543812"/>
                  </a:lnTo>
                  <a:lnTo>
                    <a:pt x="3985260" y="1543812"/>
                  </a:lnTo>
                  <a:lnTo>
                    <a:pt x="3985260" y="675132"/>
                  </a:lnTo>
                  <a:close/>
                </a:path>
                <a:path w="5568950" h="1544320">
                  <a:moveTo>
                    <a:pt x="4512564" y="1037844"/>
                  </a:moveTo>
                  <a:lnTo>
                    <a:pt x="4219956" y="1037844"/>
                  </a:lnTo>
                  <a:lnTo>
                    <a:pt x="4219956" y="1543812"/>
                  </a:lnTo>
                  <a:lnTo>
                    <a:pt x="4512564" y="1543812"/>
                  </a:lnTo>
                  <a:lnTo>
                    <a:pt x="4512564" y="1037844"/>
                  </a:lnTo>
                  <a:close/>
                </a:path>
                <a:path w="5568950" h="1544320">
                  <a:moveTo>
                    <a:pt x="5041392" y="918972"/>
                  </a:moveTo>
                  <a:lnTo>
                    <a:pt x="4747260" y="918972"/>
                  </a:lnTo>
                  <a:lnTo>
                    <a:pt x="4747260" y="1543812"/>
                  </a:lnTo>
                  <a:lnTo>
                    <a:pt x="5041392" y="1543812"/>
                  </a:lnTo>
                  <a:lnTo>
                    <a:pt x="5041392" y="918972"/>
                  </a:lnTo>
                  <a:close/>
                </a:path>
                <a:path w="5568950" h="1544320">
                  <a:moveTo>
                    <a:pt x="5568696" y="0"/>
                  </a:moveTo>
                  <a:lnTo>
                    <a:pt x="5274564" y="0"/>
                  </a:lnTo>
                  <a:lnTo>
                    <a:pt x="5274564" y="1543812"/>
                  </a:lnTo>
                  <a:lnTo>
                    <a:pt x="5568696" y="1543812"/>
                  </a:lnTo>
                  <a:lnTo>
                    <a:pt x="5568696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93191" y="5385816"/>
              <a:ext cx="7912734" cy="0"/>
            </a:xfrm>
            <a:custGeom>
              <a:avLst/>
              <a:gdLst/>
              <a:ahLst/>
              <a:cxnLst/>
              <a:rect l="l" t="t" r="r" b="b"/>
              <a:pathLst>
                <a:path w="7912734">
                  <a:moveTo>
                    <a:pt x="0" y="0"/>
                  </a:moveTo>
                  <a:lnTo>
                    <a:pt x="791260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354569" y="2554604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40" y="5424322"/>
            <a:ext cx="8736330" cy="1299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6405">
              <a:spcBef>
                <a:spcPts val="100"/>
              </a:spcBef>
              <a:tabLst>
                <a:tab pos="974725" algn="l"/>
                <a:tab pos="1502410" algn="l"/>
                <a:tab pos="2029460" algn="l"/>
                <a:tab pos="2556510" algn="l"/>
                <a:tab pos="3084830" algn="l"/>
                <a:tab pos="3612515" algn="l"/>
                <a:tab pos="4139565" algn="l"/>
                <a:tab pos="4666615" algn="l"/>
                <a:tab pos="5194935" algn="l"/>
                <a:tab pos="5722620" algn="l"/>
                <a:tab pos="6223635" algn="l"/>
                <a:tab pos="6817995" algn="l"/>
                <a:tab pos="7258684" algn="l"/>
              </a:tabLst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2011	2012	2013	2014	2015	2016	2017	2018	2019	2020	2021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OECD	IMF	Dünya</a:t>
            </a:r>
            <a:r>
              <a:rPr sz="1200" spc="3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TCMB-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94360" algn="r">
              <a:tabLst>
                <a:tab pos="651510" algn="l"/>
              </a:tabLst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nk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ı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PKA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753110" algn="r">
              <a:spcBef>
                <a:spcPts val="869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2022</a:t>
            </a:r>
            <a:r>
              <a:rPr sz="1200" b="1" spc="-1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tahminleri*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IMF- Nisan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Dünya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Ekonomik Görünümü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Raporu,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–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Haziran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tahminleri,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Dünya Bankası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Nisan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Avrupa ve</a:t>
            </a:r>
            <a:r>
              <a:rPr sz="1200" spc="-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Orta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Asya Ekonomik Güncelleme Bahar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Raporu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TCMB - 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Temmuz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 Piyasa Katılımcılar Anketi</a:t>
            </a:r>
            <a:r>
              <a:rPr sz="1200" spc="-1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verileridir.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44465" y="4539488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5401" y="4717542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6901" y="4901565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81619" y="2172080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69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94230" y="4849114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21154" y="4815967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48457" y="4787265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771515" y="3620261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77032" y="4800092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61409" y="4655566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88714" y="4296536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15636" y="4658614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298819" y="2083053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825742" y="2575305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39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7584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211" y="673049"/>
            <a:ext cx="8282305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Yılın ilk çeyreğinde milli gelir </a:t>
            </a:r>
            <a:r>
              <a:rPr dirty="0"/>
              <a:t>%7,3 </a:t>
            </a:r>
            <a:r>
              <a:rPr spc="-5" dirty="0"/>
              <a:t>büyüme kaydetmiştir.</a:t>
            </a: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Tahoma"/>
                <a:cs typeface="Tahoma"/>
              </a:rPr>
              <a:t>Mevsim </a:t>
            </a:r>
            <a:r>
              <a:rPr b="0" dirty="0">
                <a:latin typeface="Tahoma"/>
                <a:cs typeface="Tahoma"/>
              </a:rPr>
              <a:t>ve </a:t>
            </a:r>
            <a:r>
              <a:rPr b="0" spc="-5" dirty="0">
                <a:latin typeface="Tahoma"/>
                <a:cs typeface="Tahoma"/>
              </a:rPr>
              <a:t>takvim etkilerinden arındırılmış endeks </a:t>
            </a:r>
            <a:r>
              <a:rPr b="0" dirty="0">
                <a:latin typeface="Tahoma"/>
                <a:cs typeface="Tahoma"/>
              </a:rPr>
              <a:t>büyüme </a:t>
            </a:r>
            <a:r>
              <a:rPr b="0" spc="-5" dirty="0">
                <a:latin typeface="Tahoma"/>
                <a:cs typeface="Tahoma"/>
              </a:rPr>
              <a:t>eğiliminin yavaşladığını  göstermektedir.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1211" y="6383223"/>
            <a:ext cx="2560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TÜİK,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0413" y="2130551"/>
            <a:ext cx="3804285" cy="2501265"/>
            <a:chOff x="260413" y="2130551"/>
            <a:chExt cx="3804285" cy="2501265"/>
          </a:xfrm>
        </p:grpSpPr>
        <p:sp>
          <p:nvSpPr>
            <p:cNvPr id="5" name="object 5"/>
            <p:cNvSpPr/>
            <p:nvPr/>
          </p:nvSpPr>
          <p:spPr>
            <a:xfrm>
              <a:off x="434340" y="2130551"/>
              <a:ext cx="3456940" cy="2496820"/>
            </a:xfrm>
            <a:custGeom>
              <a:avLst/>
              <a:gdLst/>
              <a:ahLst/>
              <a:cxnLst/>
              <a:rect l="l" t="t" r="r" b="b"/>
              <a:pathLst>
                <a:path w="3456940" h="2496820">
                  <a:moveTo>
                    <a:pt x="420624" y="1633728"/>
                  </a:moveTo>
                  <a:lnTo>
                    <a:pt x="0" y="1633728"/>
                  </a:lnTo>
                  <a:lnTo>
                    <a:pt x="0" y="2496312"/>
                  </a:lnTo>
                  <a:lnTo>
                    <a:pt x="420624" y="2496312"/>
                  </a:lnTo>
                  <a:lnTo>
                    <a:pt x="420624" y="1633728"/>
                  </a:lnTo>
                  <a:close/>
                </a:path>
                <a:path w="3456940" h="2496820">
                  <a:moveTo>
                    <a:pt x="1179576" y="0"/>
                  </a:moveTo>
                  <a:lnTo>
                    <a:pt x="758952" y="0"/>
                  </a:lnTo>
                  <a:lnTo>
                    <a:pt x="758952" y="2496312"/>
                  </a:lnTo>
                  <a:lnTo>
                    <a:pt x="1179576" y="2496312"/>
                  </a:lnTo>
                  <a:lnTo>
                    <a:pt x="1179576" y="0"/>
                  </a:lnTo>
                  <a:close/>
                </a:path>
                <a:path w="3456940" h="2496820">
                  <a:moveTo>
                    <a:pt x="1938528" y="1600200"/>
                  </a:moveTo>
                  <a:lnTo>
                    <a:pt x="1516380" y="1600200"/>
                  </a:lnTo>
                  <a:lnTo>
                    <a:pt x="1516380" y="2496312"/>
                  </a:lnTo>
                  <a:lnTo>
                    <a:pt x="1938528" y="2496312"/>
                  </a:lnTo>
                  <a:lnTo>
                    <a:pt x="1938528" y="1600200"/>
                  </a:lnTo>
                  <a:close/>
                </a:path>
                <a:path w="3456940" h="2496820">
                  <a:moveTo>
                    <a:pt x="2697480" y="1464564"/>
                  </a:moveTo>
                  <a:lnTo>
                    <a:pt x="2275332" y="1464564"/>
                  </a:lnTo>
                  <a:lnTo>
                    <a:pt x="2275332" y="2496312"/>
                  </a:lnTo>
                  <a:lnTo>
                    <a:pt x="2697480" y="2496312"/>
                  </a:lnTo>
                  <a:lnTo>
                    <a:pt x="2697480" y="1464564"/>
                  </a:lnTo>
                  <a:close/>
                </a:path>
                <a:path w="3456940" h="2496820">
                  <a:moveTo>
                    <a:pt x="3456432" y="1668780"/>
                  </a:moveTo>
                  <a:lnTo>
                    <a:pt x="3034284" y="1668780"/>
                  </a:lnTo>
                  <a:lnTo>
                    <a:pt x="3034284" y="2496312"/>
                  </a:lnTo>
                  <a:lnTo>
                    <a:pt x="3456432" y="2496312"/>
                  </a:lnTo>
                  <a:lnTo>
                    <a:pt x="3456432" y="166878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65175" y="4626863"/>
              <a:ext cx="3794760" cy="0"/>
            </a:xfrm>
            <a:custGeom>
              <a:avLst/>
              <a:gdLst/>
              <a:ahLst/>
              <a:cxnLst/>
              <a:rect l="l" t="t" r="r" b="b"/>
              <a:pathLst>
                <a:path w="3794760">
                  <a:moveTo>
                    <a:pt x="0" y="0"/>
                  </a:moveTo>
                  <a:lnTo>
                    <a:pt x="379476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41552" y="1905380"/>
            <a:ext cx="323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22,0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28121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0217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290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69169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44954" y="3505961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62858" y="3574160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03905" y="336930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9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87073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100" y="3541014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149351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82672" y="1524380"/>
            <a:ext cx="39446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GSYİH büyüme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hızı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2021 Ç1 – 2022</a:t>
            </a:r>
            <a:r>
              <a:rPr sz="16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676965" y="2587751"/>
            <a:ext cx="3634104" cy="2044064"/>
            <a:chOff x="4676965" y="2587751"/>
            <a:chExt cx="3634104" cy="2044064"/>
          </a:xfrm>
        </p:grpSpPr>
        <p:sp>
          <p:nvSpPr>
            <p:cNvPr id="20" name="object 20"/>
            <p:cNvSpPr/>
            <p:nvPr/>
          </p:nvSpPr>
          <p:spPr>
            <a:xfrm>
              <a:off x="4843272" y="2587751"/>
              <a:ext cx="3301365" cy="2039620"/>
            </a:xfrm>
            <a:custGeom>
              <a:avLst/>
              <a:gdLst/>
              <a:ahLst/>
              <a:cxnLst/>
              <a:rect l="l" t="t" r="r" b="b"/>
              <a:pathLst>
                <a:path w="3301365" h="2039620">
                  <a:moveTo>
                    <a:pt x="402336" y="437388"/>
                  </a:moveTo>
                  <a:lnTo>
                    <a:pt x="0" y="437388"/>
                  </a:lnTo>
                  <a:lnTo>
                    <a:pt x="0" y="2039112"/>
                  </a:lnTo>
                  <a:lnTo>
                    <a:pt x="402336" y="2039112"/>
                  </a:lnTo>
                  <a:lnTo>
                    <a:pt x="402336" y="437388"/>
                  </a:lnTo>
                  <a:close/>
                </a:path>
                <a:path w="3301365" h="2039620">
                  <a:moveTo>
                    <a:pt x="1126236" y="801624"/>
                  </a:moveTo>
                  <a:lnTo>
                    <a:pt x="723900" y="801624"/>
                  </a:lnTo>
                  <a:lnTo>
                    <a:pt x="723900" y="2039112"/>
                  </a:lnTo>
                  <a:lnTo>
                    <a:pt x="1126236" y="2039112"/>
                  </a:lnTo>
                  <a:lnTo>
                    <a:pt x="1126236" y="801624"/>
                  </a:lnTo>
                  <a:close/>
                </a:path>
                <a:path w="3301365" h="2039620">
                  <a:moveTo>
                    <a:pt x="1851660" y="0"/>
                  </a:moveTo>
                  <a:lnTo>
                    <a:pt x="1449324" y="0"/>
                  </a:lnTo>
                  <a:lnTo>
                    <a:pt x="1449324" y="2039112"/>
                  </a:lnTo>
                  <a:lnTo>
                    <a:pt x="1851660" y="2039112"/>
                  </a:lnTo>
                  <a:lnTo>
                    <a:pt x="1851660" y="0"/>
                  </a:lnTo>
                  <a:close/>
                </a:path>
                <a:path w="3301365" h="2039620">
                  <a:moveTo>
                    <a:pt x="2577084" y="946404"/>
                  </a:moveTo>
                  <a:lnTo>
                    <a:pt x="2173224" y="946404"/>
                  </a:lnTo>
                  <a:lnTo>
                    <a:pt x="2173224" y="2039112"/>
                  </a:lnTo>
                  <a:lnTo>
                    <a:pt x="2577084" y="2039112"/>
                  </a:lnTo>
                  <a:lnTo>
                    <a:pt x="2577084" y="946404"/>
                  </a:lnTo>
                  <a:close/>
                </a:path>
                <a:path w="3301365" h="2039620">
                  <a:moveTo>
                    <a:pt x="3300984" y="1165860"/>
                  </a:moveTo>
                  <a:lnTo>
                    <a:pt x="2898648" y="1165860"/>
                  </a:lnTo>
                  <a:lnTo>
                    <a:pt x="2898648" y="2039112"/>
                  </a:lnTo>
                  <a:lnTo>
                    <a:pt x="3300984" y="2039112"/>
                  </a:lnTo>
                  <a:lnTo>
                    <a:pt x="3300984" y="116586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681728" y="4626863"/>
              <a:ext cx="3624579" cy="0"/>
            </a:xfrm>
            <a:custGeom>
              <a:avLst/>
              <a:gdLst/>
              <a:ahLst/>
              <a:cxnLst/>
              <a:rect l="l" t="t" r="r" b="b"/>
              <a:pathLst>
                <a:path w="3624579">
                  <a:moveTo>
                    <a:pt x="0" y="0"/>
                  </a:moveTo>
                  <a:lnTo>
                    <a:pt x="3624072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126182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76477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376542" y="2362580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50799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00377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2021-Ç3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101967" y="3310509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26838" y="2799334"/>
            <a:ext cx="96329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R="5080" algn="r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50082" y="4666642"/>
            <a:ext cx="196215" cy="611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2022-Ç1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26120" y="3528186"/>
            <a:ext cx="238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,2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6531" y="5638901"/>
            <a:ext cx="275399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Bir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önceki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yılın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aynı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çeyreğine</a:t>
            </a:r>
            <a:r>
              <a:rPr sz="14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göre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L="635" algn="ctr">
              <a:spcBef>
                <a:spcPts val="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değişim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13121" y="5594705"/>
            <a:ext cx="333247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3860">
              <a:spcBef>
                <a:spcPts val="100"/>
              </a:spcBef>
            </a:pP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Bir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önceki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çeyreğe göre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değişim  (mevsim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takvim etkisinden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arındırılmış)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94453" y="2068829"/>
            <a:ext cx="3810" cy="3168015"/>
          </a:xfrm>
          <a:custGeom>
            <a:avLst/>
            <a:gdLst/>
            <a:ahLst/>
            <a:cxnLst/>
            <a:rect l="l" t="t" r="r" b="b"/>
            <a:pathLst>
              <a:path w="3810" h="3168015">
                <a:moveTo>
                  <a:pt x="3429" y="0"/>
                </a:moveTo>
                <a:lnTo>
                  <a:pt x="0" y="3168015"/>
                </a:lnTo>
              </a:path>
            </a:pathLst>
          </a:custGeom>
          <a:ln w="19812">
            <a:solidFill>
              <a:srgbClr val="001F5F"/>
            </a:solidFill>
            <a:prstDash val="sys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94888" y="2129027"/>
            <a:ext cx="0" cy="2468880"/>
          </a:xfrm>
          <a:custGeom>
            <a:avLst/>
            <a:gdLst/>
            <a:ahLst/>
            <a:cxnLst/>
            <a:rect l="l" t="t" r="r" b="b"/>
            <a:pathLst>
              <a:path h="2468879">
                <a:moveTo>
                  <a:pt x="0" y="0"/>
                </a:moveTo>
                <a:lnTo>
                  <a:pt x="0" y="2468880"/>
                </a:lnTo>
              </a:path>
            </a:pathLst>
          </a:custGeom>
          <a:ln w="9144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586471" y="2129027"/>
            <a:ext cx="0" cy="2468880"/>
          </a:xfrm>
          <a:custGeom>
            <a:avLst/>
            <a:gdLst/>
            <a:ahLst/>
            <a:cxnLst/>
            <a:rect l="l" t="t" r="r" b="b"/>
            <a:pathLst>
              <a:path h="2468879">
                <a:moveTo>
                  <a:pt x="0" y="0"/>
                </a:moveTo>
                <a:lnTo>
                  <a:pt x="0" y="2468880"/>
                </a:lnTo>
              </a:path>
            </a:pathLst>
          </a:custGeom>
          <a:ln w="9144">
            <a:solidFill>
              <a:srgbClr val="7E7E7E"/>
            </a:solidFill>
            <a:prstDash val="sys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85809" y="14701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8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30935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35871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Kredi </a:t>
            </a:r>
            <a:r>
              <a:rPr sz="3200" dirty="0"/>
              <a:t>ve</a:t>
            </a:r>
            <a:r>
              <a:rPr sz="3200" spc="-95" dirty="0"/>
              <a:t> </a:t>
            </a:r>
            <a:r>
              <a:rPr sz="3200" dirty="0"/>
              <a:t>Mevduat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548173"/>
            <a:ext cx="5631815" cy="436245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55600" indent="-342900">
              <a:spcBef>
                <a:spcPts val="76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Kredi</a:t>
            </a:r>
            <a:r>
              <a:rPr sz="20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gelişmeleri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5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Kredi büyüme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hızları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Tüketici kredi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büyümesi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Tahsili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gecikmiş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alacaklar ve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karşılıksız</a:t>
            </a:r>
            <a:r>
              <a:rPr sz="20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senetler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Takipteki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alacaklar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Karşılıksız çek</a:t>
            </a:r>
            <a:r>
              <a:rPr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  <a:r>
              <a:rPr sz="20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gelişmeleri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Toplam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TL ve YP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Faiz </a:t>
            </a: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oranları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5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Ticari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kredi ve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mevduat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 faizi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Tüketici kredi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faizleri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4123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Kredi kullanımlarında ticari krediler kaynaklı artışlar devam etmektedir.  </a:t>
            </a:r>
            <a:r>
              <a:rPr b="0" dirty="0">
                <a:latin typeface="Tahoma"/>
                <a:cs typeface="Tahoma"/>
              </a:rPr>
              <a:t>Temmuz ayında </a:t>
            </a:r>
            <a:r>
              <a:rPr b="0" spc="-5" dirty="0">
                <a:latin typeface="Tahoma"/>
                <a:cs typeface="Tahoma"/>
              </a:rPr>
              <a:t>ticari kredilerdeki yıllık </a:t>
            </a:r>
            <a:r>
              <a:rPr b="0" dirty="0">
                <a:latin typeface="Tahoma"/>
                <a:cs typeface="Tahoma"/>
              </a:rPr>
              <a:t>artış </a:t>
            </a:r>
            <a:r>
              <a:rPr b="0" spc="-5" dirty="0">
                <a:latin typeface="Tahoma"/>
                <a:cs typeface="Tahoma"/>
              </a:rPr>
              <a:t>oranı %69’u aşarken, tüketici kredilerindeki  artış %28,7 ile</a:t>
            </a:r>
            <a:r>
              <a:rPr b="0" spc="4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sınırlıdır.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862327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9615" y="1895982"/>
            <a:ext cx="8689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Kredi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büyümesi (4 haftalık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hareketli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ortalama,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yıllık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değişim, %) 3 Ocak 2020 – 14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07" y="6586525"/>
            <a:ext cx="2493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29995" y="2653283"/>
            <a:ext cx="7580630" cy="3039745"/>
            <a:chOff x="729995" y="2653283"/>
            <a:chExt cx="7580630" cy="3039745"/>
          </a:xfrm>
        </p:grpSpPr>
        <p:sp>
          <p:nvSpPr>
            <p:cNvPr id="7" name="object 7"/>
            <p:cNvSpPr/>
            <p:nvPr/>
          </p:nvSpPr>
          <p:spPr>
            <a:xfrm>
              <a:off x="729995" y="2657855"/>
              <a:ext cx="7576184" cy="3035300"/>
            </a:xfrm>
            <a:custGeom>
              <a:avLst/>
              <a:gdLst/>
              <a:ahLst/>
              <a:cxnLst/>
              <a:rect l="l" t="t" r="r" b="b"/>
              <a:pathLst>
                <a:path w="7576184" h="3035300">
                  <a:moveTo>
                    <a:pt x="7575804" y="2983992"/>
                  </a:moveTo>
                  <a:lnTo>
                    <a:pt x="7575804" y="3034792"/>
                  </a:lnTo>
                </a:path>
                <a:path w="7576184" h="3035300">
                  <a:moveTo>
                    <a:pt x="7088124" y="2983992"/>
                  </a:moveTo>
                  <a:lnTo>
                    <a:pt x="7088124" y="3034792"/>
                  </a:lnTo>
                </a:path>
                <a:path w="7576184" h="3035300">
                  <a:moveTo>
                    <a:pt x="777240" y="2983992"/>
                  </a:moveTo>
                  <a:lnTo>
                    <a:pt x="777240" y="3034792"/>
                  </a:lnTo>
                </a:path>
                <a:path w="7576184" h="3035300">
                  <a:moveTo>
                    <a:pt x="51816" y="2983992"/>
                  </a:moveTo>
                  <a:lnTo>
                    <a:pt x="51816" y="3034792"/>
                  </a:lnTo>
                </a:path>
                <a:path w="7576184" h="3035300">
                  <a:moveTo>
                    <a:pt x="51816" y="2983992"/>
                  </a:moveTo>
                  <a:lnTo>
                    <a:pt x="51816" y="0"/>
                  </a:lnTo>
                </a:path>
                <a:path w="7576184" h="3035300">
                  <a:moveTo>
                    <a:pt x="0" y="2983992"/>
                  </a:moveTo>
                  <a:lnTo>
                    <a:pt x="51816" y="2983992"/>
                  </a:lnTo>
                </a:path>
                <a:path w="7576184" h="3035300">
                  <a:moveTo>
                    <a:pt x="0" y="2753868"/>
                  </a:moveTo>
                  <a:lnTo>
                    <a:pt x="51816" y="2753868"/>
                  </a:lnTo>
                </a:path>
                <a:path w="7576184" h="3035300">
                  <a:moveTo>
                    <a:pt x="0" y="2525268"/>
                  </a:moveTo>
                  <a:lnTo>
                    <a:pt x="51816" y="2525268"/>
                  </a:lnTo>
                </a:path>
                <a:path w="7576184" h="3035300">
                  <a:moveTo>
                    <a:pt x="0" y="2295144"/>
                  </a:moveTo>
                  <a:lnTo>
                    <a:pt x="51816" y="2295144"/>
                  </a:lnTo>
                </a:path>
                <a:path w="7576184" h="3035300">
                  <a:moveTo>
                    <a:pt x="0" y="2066544"/>
                  </a:moveTo>
                  <a:lnTo>
                    <a:pt x="51816" y="2066544"/>
                  </a:lnTo>
                </a:path>
                <a:path w="7576184" h="3035300">
                  <a:moveTo>
                    <a:pt x="0" y="1836420"/>
                  </a:moveTo>
                  <a:lnTo>
                    <a:pt x="51816" y="1836420"/>
                  </a:lnTo>
                </a:path>
                <a:path w="7576184" h="3035300">
                  <a:moveTo>
                    <a:pt x="0" y="1606296"/>
                  </a:moveTo>
                  <a:lnTo>
                    <a:pt x="51816" y="1606296"/>
                  </a:lnTo>
                </a:path>
                <a:path w="7576184" h="3035300">
                  <a:moveTo>
                    <a:pt x="0" y="1377696"/>
                  </a:moveTo>
                  <a:lnTo>
                    <a:pt x="51816" y="1377696"/>
                  </a:lnTo>
                </a:path>
                <a:path w="7576184" h="3035300">
                  <a:moveTo>
                    <a:pt x="0" y="1147572"/>
                  </a:moveTo>
                  <a:lnTo>
                    <a:pt x="51816" y="1147572"/>
                  </a:lnTo>
                </a:path>
                <a:path w="7576184" h="3035300">
                  <a:moveTo>
                    <a:pt x="0" y="917448"/>
                  </a:moveTo>
                  <a:lnTo>
                    <a:pt x="51816" y="917448"/>
                  </a:lnTo>
                </a:path>
                <a:path w="7576184" h="3035300">
                  <a:moveTo>
                    <a:pt x="0" y="688848"/>
                  </a:moveTo>
                  <a:lnTo>
                    <a:pt x="51816" y="688848"/>
                  </a:lnTo>
                </a:path>
                <a:path w="7576184" h="3035300">
                  <a:moveTo>
                    <a:pt x="0" y="458724"/>
                  </a:moveTo>
                  <a:lnTo>
                    <a:pt x="51816" y="458724"/>
                  </a:lnTo>
                </a:path>
                <a:path w="7576184" h="3035300">
                  <a:moveTo>
                    <a:pt x="0" y="228600"/>
                  </a:moveTo>
                  <a:lnTo>
                    <a:pt x="51816" y="228600"/>
                  </a:lnTo>
                </a:path>
                <a:path w="7576184" h="3035300">
                  <a:moveTo>
                    <a:pt x="0" y="0"/>
                  </a:moveTo>
                  <a:lnTo>
                    <a:pt x="51816" y="0"/>
                  </a:lnTo>
                </a:path>
                <a:path w="7576184" h="3035300">
                  <a:moveTo>
                    <a:pt x="3928871" y="2983992"/>
                  </a:moveTo>
                  <a:lnTo>
                    <a:pt x="3928871" y="3034792"/>
                  </a:lnTo>
                </a:path>
                <a:path w="7576184" h="3035300">
                  <a:moveTo>
                    <a:pt x="6842759" y="2983992"/>
                  </a:moveTo>
                  <a:lnTo>
                    <a:pt x="6842759" y="3034792"/>
                  </a:lnTo>
                </a:path>
                <a:path w="7576184" h="3035300">
                  <a:moveTo>
                    <a:pt x="5398008" y="2983992"/>
                  </a:moveTo>
                  <a:lnTo>
                    <a:pt x="5398008" y="3034792"/>
                  </a:lnTo>
                </a:path>
                <a:path w="7576184" h="3035300">
                  <a:moveTo>
                    <a:pt x="2724912" y="2983992"/>
                  </a:moveTo>
                  <a:lnTo>
                    <a:pt x="2724912" y="3034792"/>
                  </a:lnTo>
                </a:path>
                <a:path w="7576184" h="3035300">
                  <a:moveTo>
                    <a:pt x="4177283" y="2983992"/>
                  </a:moveTo>
                  <a:lnTo>
                    <a:pt x="4177283" y="3034792"/>
                  </a:lnTo>
                </a:path>
                <a:path w="7576184" h="3035300">
                  <a:moveTo>
                    <a:pt x="2971800" y="2983992"/>
                  </a:moveTo>
                  <a:lnTo>
                    <a:pt x="2971800" y="3034792"/>
                  </a:lnTo>
                </a:path>
                <a:path w="7576184" h="3035300">
                  <a:moveTo>
                    <a:pt x="298704" y="2983992"/>
                  </a:moveTo>
                  <a:lnTo>
                    <a:pt x="298704" y="3034792"/>
                  </a:lnTo>
                </a:path>
                <a:path w="7576184" h="3035300">
                  <a:moveTo>
                    <a:pt x="7328915" y="2983992"/>
                  </a:moveTo>
                  <a:lnTo>
                    <a:pt x="7328915" y="3034792"/>
                  </a:lnTo>
                </a:path>
                <a:path w="7576184" h="3035300">
                  <a:moveTo>
                    <a:pt x="5884163" y="2983992"/>
                  </a:moveTo>
                  <a:lnTo>
                    <a:pt x="5884163" y="3034792"/>
                  </a:lnTo>
                </a:path>
                <a:path w="7576184" h="3035300">
                  <a:moveTo>
                    <a:pt x="2484120" y="2983992"/>
                  </a:moveTo>
                  <a:lnTo>
                    <a:pt x="2484120" y="3034792"/>
                  </a:lnTo>
                </a:path>
                <a:path w="7576184" h="3035300">
                  <a:moveTo>
                    <a:pt x="3220212" y="2983992"/>
                  </a:moveTo>
                  <a:lnTo>
                    <a:pt x="3220212" y="3034792"/>
                  </a:lnTo>
                </a:path>
                <a:path w="7576184" h="3035300">
                  <a:moveTo>
                    <a:pt x="530352" y="2983992"/>
                  </a:moveTo>
                  <a:lnTo>
                    <a:pt x="530352" y="3034792"/>
                  </a:lnTo>
                </a:path>
                <a:path w="7576184" h="3035300">
                  <a:moveTo>
                    <a:pt x="6131052" y="2983992"/>
                  </a:moveTo>
                  <a:lnTo>
                    <a:pt x="6131052" y="3034792"/>
                  </a:lnTo>
                </a:path>
                <a:path w="7576184" h="3035300">
                  <a:moveTo>
                    <a:pt x="3442716" y="2983992"/>
                  </a:moveTo>
                  <a:lnTo>
                    <a:pt x="3442716" y="3034792"/>
                  </a:lnTo>
                </a:path>
                <a:path w="7576184" h="3035300">
                  <a:moveTo>
                    <a:pt x="1016508" y="2983992"/>
                  </a:moveTo>
                  <a:lnTo>
                    <a:pt x="1016508" y="3034792"/>
                  </a:lnTo>
                </a:path>
                <a:path w="7576184" h="3035300">
                  <a:moveTo>
                    <a:pt x="1263396" y="2983992"/>
                  </a:moveTo>
                  <a:lnTo>
                    <a:pt x="1263396" y="3034792"/>
                  </a:lnTo>
                </a:path>
                <a:path w="7576184" h="3035300">
                  <a:moveTo>
                    <a:pt x="2237232" y="2983992"/>
                  </a:moveTo>
                  <a:lnTo>
                    <a:pt x="2237232" y="3034792"/>
                  </a:lnTo>
                </a:path>
                <a:path w="7576184" h="3035300">
                  <a:moveTo>
                    <a:pt x="3689604" y="2983992"/>
                  </a:moveTo>
                  <a:lnTo>
                    <a:pt x="3689604" y="3034792"/>
                  </a:lnTo>
                </a:path>
                <a:path w="7576184" h="3035300">
                  <a:moveTo>
                    <a:pt x="4416552" y="2983992"/>
                  </a:moveTo>
                  <a:lnTo>
                    <a:pt x="4416552" y="3034792"/>
                  </a:lnTo>
                </a:path>
                <a:path w="7576184" h="3035300">
                  <a:moveTo>
                    <a:pt x="1504188" y="2983992"/>
                  </a:moveTo>
                  <a:lnTo>
                    <a:pt x="1504188" y="3034792"/>
                  </a:lnTo>
                </a:path>
                <a:path w="7576184" h="3035300">
                  <a:moveTo>
                    <a:pt x="6601968" y="2983992"/>
                  </a:moveTo>
                  <a:lnTo>
                    <a:pt x="6601968" y="3034792"/>
                  </a:lnTo>
                </a:path>
                <a:path w="7576184" h="3035300">
                  <a:moveTo>
                    <a:pt x="4663440" y="2983992"/>
                  </a:moveTo>
                  <a:lnTo>
                    <a:pt x="4663440" y="3034792"/>
                  </a:lnTo>
                </a:path>
                <a:path w="7576184" h="3035300">
                  <a:moveTo>
                    <a:pt x="1751076" y="2983992"/>
                  </a:moveTo>
                  <a:lnTo>
                    <a:pt x="1751076" y="3034792"/>
                  </a:lnTo>
                </a:path>
                <a:path w="7576184" h="3035300">
                  <a:moveTo>
                    <a:pt x="4910328" y="2983992"/>
                  </a:moveTo>
                  <a:lnTo>
                    <a:pt x="4910328" y="3034792"/>
                  </a:lnTo>
                </a:path>
                <a:path w="7576184" h="3035300">
                  <a:moveTo>
                    <a:pt x="5637276" y="2983992"/>
                  </a:moveTo>
                  <a:lnTo>
                    <a:pt x="5637276" y="3034792"/>
                  </a:lnTo>
                </a:path>
                <a:path w="7576184" h="3035300">
                  <a:moveTo>
                    <a:pt x="5149595" y="2983992"/>
                  </a:moveTo>
                  <a:lnTo>
                    <a:pt x="5149595" y="3034792"/>
                  </a:lnTo>
                </a:path>
                <a:path w="7576184" h="3035300">
                  <a:moveTo>
                    <a:pt x="1997964" y="2983992"/>
                  </a:moveTo>
                  <a:lnTo>
                    <a:pt x="1997964" y="3034792"/>
                  </a:lnTo>
                </a:path>
                <a:path w="7576184" h="3035300">
                  <a:moveTo>
                    <a:pt x="6355080" y="2983992"/>
                  </a:moveTo>
                  <a:lnTo>
                    <a:pt x="6355080" y="3034792"/>
                  </a:lnTo>
                </a:path>
                <a:path w="7576184" h="3035300">
                  <a:moveTo>
                    <a:pt x="51816" y="2983992"/>
                  </a:moveTo>
                  <a:lnTo>
                    <a:pt x="7575804" y="298399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96289" y="3022853"/>
              <a:ext cx="7366000" cy="2395855"/>
            </a:xfrm>
            <a:custGeom>
              <a:avLst/>
              <a:gdLst/>
              <a:ahLst/>
              <a:cxnLst/>
              <a:rect l="l" t="t" r="r" b="b"/>
              <a:pathLst>
                <a:path w="7366000" h="2395854">
                  <a:moveTo>
                    <a:pt x="0" y="2395728"/>
                  </a:moveTo>
                  <a:lnTo>
                    <a:pt x="56387" y="2386584"/>
                  </a:lnTo>
                  <a:lnTo>
                    <a:pt x="112775" y="2378964"/>
                  </a:lnTo>
                  <a:lnTo>
                    <a:pt x="167640" y="2366772"/>
                  </a:lnTo>
                  <a:lnTo>
                    <a:pt x="224028" y="2334768"/>
                  </a:lnTo>
                  <a:lnTo>
                    <a:pt x="280416" y="2289048"/>
                  </a:lnTo>
                  <a:lnTo>
                    <a:pt x="335279" y="2263140"/>
                  </a:lnTo>
                  <a:lnTo>
                    <a:pt x="391668" y="2249424"/>
                  </a:lnTo>
                  <a:lnTo>
                    <a:pt x="448056" y="2234184"/>
                  </a:lnTo>
                  <a:lnTo>
                    <a:pt x="502919" y="2225040"/>
                  </a:lnTo>
                  <a:lnTo>
                    <a:pt x="559307" y="2209800"/>
                  </a:lnTo>
                  <a:lnTo>
                    <a:pt x="615696" y="2188464"/>
                  </a:lnTo>
                  <a:lnTo>
                    <a:pt x="670560" y="2188464"/>
                  </a:lnTo>
                  <a:lnTo>
                    <a:pt x="726947" y="2162556"/>
                  </a:lnTo>
                  <a:lnTo>
                    <a:pt x="783335" y="2142744"/>
                  </a:lnTo>
                  <a:lnTo>
                    <a:pt x="838199" y="2101596"/>
                  </a:lnTo>
                  <a:lnTo>
                    <a:pt x="894587" y="2042160"/>
                  </a:lnTo>
                  <a:lnTo>
                    <a:pt x="941832" y="1981200"/>
                  </a:lnTo>
                  <a:lnTo>
                    <a:pt x="1005840" y="1914144"/>
                  </a:lnTo>
                  <a:lnTo>
                    <a:pt x="1062228" y="1876044"/>
                  </a:lnTo>
                  <a:lnTo>
                    <a:pt x="1118616" y="1854708"/>
                  </a:lnTo>
                  <a:lnTo>
                    <a:pt x="1173480" y="1828800"/>
                  </a:lnTo>
                  <a:lnTo>
                    <a:pt x="1229867" y="1789176"/>
                  </a:lnTo>
                  <a:lnTo>
                    <a:pt x="1284732" y="1741932"/>
                  </a:lnTo>
                  <a:lnTo>
                    <a:pt x="1341120" y="1670304"/>
                  </a:lnTo>
                  <a:lnTo>
                    <a:pt x="1397508" y="1623060"/>
                  </a:lnTo>
                  <a:lnTo>
                    <a:pt x="1452372" y="1566672"/>
                  </a:lnTo>
                  <a:lnTo>
                    <a:pt x="1508760" y="1524000"/>
                  </a:lnTo>
                  <a:lnTo>
                    <a:pt x="1565148" y="1478280"/>
                  </a:lnTo>
                  <a:lnTo>
                    <a:pt x="1620011" y="1427988"/>
                  </a:lnTo>
                  <a:lnTo>
                    <a:pt x="1668779" y="1368552"/>
                  </a:lnTo>
                  <a:lnTo>
                    <a:pt x="1732788" y="1271016"/>
                  </a:lnTo>
                  <a:lnTo>
                    <a:pt x="1787652" y="1182624"/>
                  </a:lnTo>
                  <a:lnTo>
                    <a:pt x="1844039" y="1126236"/>
                  </a:lnTo>
                  <a:lnTo>
                    <a:pt x="1900427" y="1107948"/>
                  </a:lnTo>
                  <a:lnTo>
                    <a:pt x="1955291" y="1103376"/>
                  </a:lnTo>
                  <a:lnTo>
                    <a:pt x="2011679" y="1103376"/>
                  </a:lnTo>
                  <a:lnTo>
                    <a:pt x="2068067" y="1082040"/>
                  </a:lnTo>
                  <a:lnTo>
                    <a:pt x="2122932" y="1059180"/>
                  </a:lnTo>
                  <a:lnTo>
                    <a:pt x="2179320" y="1045464"/>
                  </a:lnTo>
                  <a:lnTo>
                    <a:pt x="2235708" y="1043940"/>
                  </a:lnTo>
                  <a:lnTo>
                    <a:pt x="2290572" y="1037844"/>
                  </a:lnTo>
                  <a:lnTo>
                    <a:pt x="2346960" y="1025652"/>
                  </a:lnTo>
                  <a:lnTo>
                    <a:pt x="2401824" y="989076"/>
                  </a:lnTo>
                  <a:lnTo>
                    <a:pt x="2458212" y="932688"/>
                  </a:lnTo>
                  <a:lnTo>
                    <a:pt x="2514600" y="943356"/>
                  </a:lnTo>
                  <a:lnTo>
                    <a:pt x="2569464" y="958596"/>
                  </a:lnTo>
                  <a:lnTo>
                    <a:pt x="2625852" y="996696"/>
                  </a:lnTo>
                  <a:lnTo>
                    <a:pt x="2682240" y="1048512"/>
                  </a:lnTo>
                  <a:lnTo>
                    <a:pt x="2737104" y="1040892"/>
                  </a:lnTo>
                  <a:lnTo>
                    <a:pt x="2793492" y="1062228"/>
                  </a:lnTo>
                  <a:lnTo>
                    <a:pt x="2849880" y="1110996"/>
                  </a:lnTo>
                  <a:lnTo>
                    <a:pt x="2897124" y="1162812"/>
                  </a:lnTo>
                  <a:lnTo>
                    <a:pt x="2961132" y="1219200"/>
                  </a:lnTo>
                  <a:lnTo>
                    <a:pt x="3017520" y="1251204"/>
                  </a:lnTo>
                  <a:lnTo>
                    <a:pt x="3072384" y="1274064"/>
                  </a:lnTo>
                  <a:lnTo>
                    <a:pt x="3128772" y="1304544"/>
                  </a:lnTo>
                  <a:lnTo>
                    <a:pt x="3185160" y="1351788"/>
                  </a:lnTo>
                  <a:lnTo>
                    <a:pt x="3240024" y="1405128"/>
                  </a:lnTo>
                  <a:lnTo>
                    <a:pt x="3296412" y="1456944"/>
                  </a:lnTo>
                  <a:lnTo>
                    <a:pt x="3352800" y="1487424"/>
                  </a:lnTo>
                  <a:lnTo>
                    <a:pt x="3407664" y="1482852"/>
                  </a:lnTo>
                  <a:lnTo>
                    <a:pt x="3464052" y="1488948"/>
                  </a:lnTo>
                  <a:lnTo>
                    <a:pt x="3520440" y="1524000"/>
                  </a:lnTo>
                  <a:lnTo>
                    <a:pt x="3575304" y="1527048"/>
                  </a:lnTo>
                  <a:lnTo>
                    <a:pt x="3631692" y="1548384"/>
                  </a:lnTo>
                  <a:lnTo>
                    <a:pt x="3686556" y="1563624"/>
                  </a:lnTo>
                  <a:lnTo>
                    <a:pt x="3742944" y="1578864"/>
                  </a:lnTo>
                  <a:lnTo>
                    <a:pt x="3791712" y="1645920"/>
                  </a:lnTo>
                  <a:lnTo>
                    <a:pt x="3854196" y="1716024"/>
                  </a:lnTo>
                  <a:lnTo>
                    <a:pt x="3910584" y="1804416"/>
                  </a:lnTo>
                  <a:lnTo>
                    <a:pt x="3950208" y="1851660"/>
                  </a:lnTo>
                  <a:lnTo>
                    <a:pt x="4021836" y="1879092"/>
                  </a:lnTo>
                  <a:lnTo>
                    <a:pt x="4078224" y="1885188"/>
                  </a:lnTo>
                  <a:lnTo>
                    <a:pt x="4134612" y="1860804"/>
                  </a:lnTo>
                  <a:lnTo>
                    <a:pt x="4189476" y="1868424"/>
                  </a:lnTo>
                  <a:lnTo>
                    <a:pt x="4245864" y="1874520"/>
                  </a:lnTo>
                  <a:lnTo>
                    <a:pt x="4302252" y="1895856"/>
                  </a:lnTo>
                  <a:lnTo>
                    <a:pt x="4357116" y="1924812"/>
                  </a:lnTo>
                  <a:lnTo>
                    <a:pt x="4413504" y="1933956"/>
                  </a:lnTo>
                  <a:lnTo>
                    <a:pt x="4469892" y="1964436"/>
                  </a:lnTo>
                  <a:lnTo>
                    <a:pt x="4492752" y="2004060"/>
                  </a:lnTo>
                  <a:lnTo>
                    <a:pt x="4581144" y="2058924"/>
                  </a:lnTo>
                  <a:lnTo>
                    <a:pt x="4637532" y="2122932"/>
                  </a:lnTo>
                  <a:lnTo>
                    <a:pt x="4692396" y="2182368"/>
                  </a:lnTo>
                  <a:lnTo>
                    <a:pt x="4748784" y="2225040"/>
                  </a:lnTo>
                  <a:lnTo>
                    <a:pt x="4805172" y="2255520"/>
                  </a:lnTo>
                  <a:lnTo>
                    <a:pt x="4860036" y="2276856"/>
                  </a:lnTo>
                  <a:lnTo>
                    <a:pt x="4916424" y="2281428"/>
                  </a:lnTo>
                  <a:lnTo>
                    <a:pt x="4971288" y="2284476"/>
                  </a:lnTo>
                  <a:lnTo>
                    <a:pt x="5027676" y="2267712"/>
                  </a:lnTo>
                  <a:lnTo>
                    <a:pt x="5084064" y="2249424"/>
                  </a:lnTo>
                  <a:lnTo>
                    <a:pt x="5138928" y="2243328"/>
                  </a:lnTo>
                  <a:lnTo>
                    <a:pt x="5195316" y="2223516"/>
                  </a:lnTo>
                  <a:lnTo>
                    <a:pt x="5251704" y="2202180"/>
                  </a:lnTo>
                  <a:lnTo>
                    <a:pt x="5298948" y="2194560"/>
                  </a:lnTo>
                  <a:lnTo>
                    <a:pt x="5362956" y="2185416"/>
                  </a:lnTo>
                  <a:lnTo>
                    <a:pt x="5419344" y="2135124"/>
                  </a:lnTo>
                  <a:lnTo>
                    <a:pt x="5474208" y="2043684"/>
                  </a:lnTo>
                  <a:lnTo>
                    <a:pt x="5530596" y="1879092"/>
                  </a:lnTo>
                  <a:lnTo>
                    <a:pt x="5586984" y="1629156"/>
                  </a:lnTo>
                  <a:lnTo>
                    <a:pt x="5641848" y="1432560"/>
                  </a:lnTo>
                  <a:lnTo>
                    <a:pt x="5698236" y="1153668"/>
                  </a:lnTo>
                  <a:lnTo>
                    <a:pt x="5754624" y="1146048"/>
                  </a:lnTo>
                  <a:lnTo>
                    <a:pt x="5809488" y="1123188"/>
                  </a:lnTo>
                  <a:lnTo>
                    <a:pt x="5865876" y="1078992"/>
                  </a:lnTo>
                  <a:lnTo>
                    <a:pt x="5922264" y="1178052"/>
                  </a:lnTo>
                  <a:lnTo>
                    <a:pt x="5977128" y="1060704"/>
                  </a:lnTo>
                  <a:lnTo>
                    <a:pt x="6033516" y="1027176"/>
                  </a:lnTo>
                  <a:lnTo>
                    <a:pt x="6089904" y="995172"/>
                  </a:lnTo>
                  <a:lnTo>
                    <a:pt x="6144768" y="957072"/>
                  </a:lnTo>
                  <a:lnTo>
                    <a:pt x="6201156" y="893064"/>
                  </a:lnTo>
                  <a:lnTo>
                    <a:pt x="6256020" y="844296"/>
                  </a:lnTo>
                  <a:lnTo>
                    <a:pt x="6312408" y="826008"/>
                  </a:lnTo>
                  <a:lnTo>
                    <a:pt x="6368795" y="774192"/>
                  </a:lnTo>
                  <a:lnTo>
                    <a:pt x="6423660" y="710184"/>
                  </a:lnTo>
                  <a:lnTo>
                    <a:pt x="6480048" y="679704"/>
                  </a:lnTo>
                  <a:lnTo>
                    <a:pt x="6536435" y="653796"/>
                  </a:lnTo>
                  <a:lnTo>
                    <a:pt x="6591300" y="664464"/>
                  </a:lnTo>
                  <a:lnTo>
                    <a:pt x="6647687" y="696468"/>
                  </a:lnTo>
                  <a:lnTo>
                    <a:pt x="6704076" y="690372"/>
                  </a:lnTo>
                  <a:lnTo>
                    <a:pt x="6758939" y="672084"/>
                  </a:lnTo>
                  <a:lnTo>
                    <a:pt x="6815328" y="646176"/>
                  </a:lnTo>
                  <a:lnTo>
                    <a:pt x="6871715" y="583692"/>
                  </a:lnTo>
                  <a:lnTo>
                    <a:pt x="6926580" y="493775"/>
                  </a:lnTo>
                  <a:lnTo>
                    <a:pt x="6982967" y="396240"/>
                  </a:lnTo>
                  <a:lnTo>
                    <a:pt x="7039356" y="292608"/>
                  </a:lnTo>
                  <a:lnTo>
                    <a:pt x="7094219" y="178308"/>
                  </a:lnTo>
                  <a:lnTo>
                    <a:pt x="7150608" y="99060"/>
                  </a:lnTo>
                  <a:lnTo>
                    <a:pt x="7206995" y="32004"/>
                  </a:lnTo>
                  <a:lnTo>
                    <a:pt x="7261859" y="1524"/>
                  </a:lnTo>
                  <a:lnTo>
                    <a:pt x="7318248" y="4572"/>
                  </a:lnTo>
                  <a:lnTo>
                    <a:pt x="7365491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96289" y="3083813"/>
              <a:ext cx="7366000" cy="2316480"/>
            </a:xfrm>
            <a:custGeom>
              <a:avLst/>
              <a:gdLst/>
              <a:ahLst/>
              <a:cxnLst/>
              <a:rect l="l" t="t" r="r" b="b"/>
              <a:pathLst>
                <a:path w="7366000" h="2316479">
                  <a:moveTo>
                    <a:pt x="0" y="2077212"/>
                  </a:moveTo>
                  <a:lnTo>
                    <a:pt x="56387" y="2025396"/>
                  </a:lnTo>
                  <a:lnTo>
                    <a:pt x="112775" y="1973580"/>
                  </a:lnTo>
                  <a:lnTo>
                    <a:pt x="167640" y="1927860"/>
                  </a:lnTo>
                  <a:lnTo>
                    <a:pt x="224028" y="1879092"/>
                  </a:lnTo>
                  <a:lnTo>
                    <a:pt x="280416" y="1833372"/>
                  </a:lnTo>
                  <a:lnTo>
                    <a:pt x="335279" y="1781556"/>
                  </a:lnTo>
                  <a:lnTo>
                    <a:pt x="391668" y="1734312"/>
                  </a:lnTo>
                  <a:lnTo>
                    <a:pt x="448056" y="1682496"/>
                  </a:lnTo>
                  <a:lnTo>
                    <a:pt x="502919" y="1635252"/>
                  </a:lnTo>
                  <a:lnTo>
                    <a:pt x="559307" y="1591056"/>
                  </a:lnTo>
                  <a:lnTo>
                    <a:pt x="615696" y="1559052"/>
                  </a:lnTo>
                  <a:lnTo>
                    <a:pt x="670560" y="1551432"/>
                  </a:lnTo>
                  <a:lnTo>
                    <a:pt x="726947" y="1549908"/>
                  </a:lnTo>
                  <a:lnTo>
                    <a:pt x="783335" y="1569720"/>
                  </a:lnTo>
                  <a:lnTo>
                    <a:pt x="838199" y="1566672"/>
                  </a:lnTo>
                  <a:lnTo>
                    <a:pt x="894587" y="1536192"/>
                  </a:lnTo>
                  <a:lnTo>
                    <a:pt x="941832" y="1490472"/>
                  </a:lnTo>
                  <a:lnTo>
                    <a:pt x="1005840" y="1424940"/>
                  </a:lnTo>
                  <a:lnTo>
                    <a:pt x="1062228" y="1365504"/>
                  </a:lnTo>
                  <a:lnTo>
                    <a:pt x="1118616" y="1315212"/>
                  </a:lnTo>
                  <a:lnTo>
                    <a:pt x="1173480" y="1271016"/>
                  </a:lnTo>
                  <a:lnTo>
                    <a:pt x="1229867" y="1225296"/>
                  </a:lnTo>
                  <a:lnTo>
                    <a:pt x="1284732" y="1167384"/>
                  </a:lnTo>
                  <a:lnTo>
                    <a:pt x="1341120" y="1083564"/>
                  </a:lnTo>
                  <a:lnTo>
                    <a:pt x="1397508" y="975360"/>
                  </a:lnTo>
                  <a:lnTo>
                    <a:pt x="1452372" y="842772"/>
                  </a:lnTo>
                  <a:lnTo>
                    <a:pt x="1508760" y="705612"/>
                  </a:lnTo>
                  <a:lnTo>
                    <a:pt x="1565148" y="574548"/>
                  </a:lnTo>
                  <a:lnTo>
                    <a:pt x="1620011" y="445008"/>
                  </a:lnTo>
                  <a:lnTo>
                    <a:pt x="1668779" y="330708"/>
                  </a:lnTo>
                  <a:lnTo>
                    <a:pt x="1732788" y="213360"/>
                  </a:lnTo>
                  <a:lnTo>
                    <a:pt x="1787652" y="105156"/>
                  </a:lnTo>
                  <a:lnTo>
                    <a:pt x="1844039" y="39624"/>
                  </a:lnTo>
                  <a:lnTo>
                    <a:pt x="1900427" y="0"/>
                  </a:lnTo>
                  <a:lnTo>
                    <a:pt x="1955291" y="0"/>
                  </a:lnTo>
                  <a:lnTo>
                    <a:pt x="2011679" y="27432"/>
                  </a:lnTo>
                  <a:lnTo>
                    <a:pt x="2068067" y="57912"/>
                  </a:lnTo>
                  <a:lnTo>
                    <a:pt x="2122932" y="96012"/>
                  </a:lnTo>
                  <a:lnTo>
                    <a:pt x="2179320" y="137160"/>
                  </a:lnTo>
                  <a:lnTo>
                    <a:pt x="2235708" y="184403"/>
                  </a:lnTo>
                  <a:lnTo>
                    <a:pt x="2290572" y="228600"/>
                  </a:lnTo>
                  <a:lnTo>
                    <a:pt x="2346960" y="269748"/>
                  </a:lnTo>
                  <a:lnTo>
                    <a:pt x="2401824" y="304800"/>
                  </a:lnTo>
                  <a:lnTo>
                    <a:pt x="2458212" y="338327"/>
                  </a:lnTo>
                  <a:lnTo>
                    <a:pt x="2514600" y="362712"/>
                  </a:lnTo>
                  <a:lnTo>
                    <a:pt x="2569464" y="396239"/>
                  </a:lnTo>
                  <a:lnTo>
                    <a:pt x="2625852" y="434339"/>
                  </a:lnTo>
                  <a:lnTo>
                    <a:pt x="2682240" y="470915"/>
                  </a:lnTo>
                  <a:lnTo>
                    <a:pt x="2737104" y="522732"/>
                  </a:lnTo>
                  <a:lnTo>
                    <a:pt x="2793492" y="565404"/>
                  </a:lnTo>
                  <a:lnTo>
                    <a:pt x="2849880" y="618744"/>
                  </a:lnTo>
                  <a:lnTo>
                    <a:pt x="2897124" y="669036"/>
                  </a:lnTo>
                  <a:lnTo>
                    <a:pt x="2961132" y="719328"/>
                  </a:lnTo>
                  <a:lnTo>
                    <a:pt x="3017520" y="766572"/>
                  </a:lnTo>
                  <a:lnTo>
                    <a:pt x="3072384" y="806196"/>
                  </a:lnTo>
                  <a:lnTo>
                    <a:pt x="3128772" y="850392"/>
                  </a:lnTo>
                  <a:lnTo>
                    <a:pt x="3185160" y="891540"/>
                  </a:lnTo>
                  <a:lnTo>
                    <a:pt x="3240024" y="934212"/>
                  </a:lnTo>
                  <a:lnTo>
                    <a:pt x="3296412" y="976884"/>
                  </a:lnTo>
                  <a:lnTo>
                    <a:pt x="3352800" y="1018032"/>
                  </a:lnTo>
                  <a:lnTo>
                    <a:pt x="3407664" y="1059180"/>
                  </a:lnTo>
                  <a:lnTo>
                    <a:pt x="3464052" y="1103376"/>
                  </a:lnTo>
                  <a:lnTo>
                    <a:pt x="3520440" y="1135380"/>
                  </a:lnTo>
                  <a:lnTo>
                    <a:pt x="3575304" y="1158240"/>
                  </a:lnTo>
                  <a:lnTo>
                    <a:pt x="3631692" y="1165860"/>
                  </a:lnTo>
                  <a:lnTo>
                    <a:pt x="3686556" y="1159764"/>
                  </a:lnTo>
                  <a:lnTo>
                    <a:pt x="3742944" y="1170432"/>
                  </a:lnTo>
                  <a:lnTo>
                    <a:pt x="3791712" y="1200912"/>
                  </a:lnTo>
                  <a:lnTo>
                    <a:pt x="3854196" y="1248156"/>
                  </a:lnTo>
                  <a:lnTo>
                    <a:pt x="3910584" y="1315212"/>
                  </a:lnTo>
                  <a:lnTo>
                    <a:pt x="3950208" y="1377696"/>
                  </a:lnTo>
                  <a:lnTo>
                    <a:pt x="4021836" y="1426464"/>
                  </a:lnTo>
                  <a:lnTo>
                    <a:pt x="4078224" y="1463040"/>
                  </a:lnTo>
                  <a:lnTo>
                    <a:pt x="4134612" y="1484376"/>
                  </a:lnTo>
                  <a:lnTo>
                    <a:pt x="4189476" y="1514856"/>
                  </a:lnTo>
                  <a:lnTo>
                    <a:pt x="4245864" y="1566672"/>
                  </a:lnTo>
                  <a:lnTo>
                    <a:pt x="4302252" y="1641348"/>
                  </a:lnTo>
                  <a:lnTo>
                    <a:pt x="4357116" y="1737360"/>
                  </a:lnTo>
                  <a:lnTo>
                    <a:pt x="4413504" y="1834896"/>
                  </a:lnTo>
                  <a:lnTo>
                    <a:pt x="4469892" y="1926336"/>
                  </a:lnTo>
                  <a:lnTo>
                    <a:pt x="4492752" y="2017776"/>
                  </a:lnTo>
                  <a:lnTo>
                    <a:pt x="4581144" y="2093976"/>
                  </a:lnTo>
                  <a:lnTo>
                    <a:pt x="4637532" y="2165604"/>
                  </a:lnTo>
                  <a:lnTo>
                    <a:pt x="4692396" y="2225040"/>
                  </a:lnTo>
                  <a:lnTo>
                    <a:pt x="4748784" y="2269236"/>
                  </a:lnTo>
                  <a:lnTo>
                    <a:pt x="4805172" y="2299716"/>
                  </a:lnTo>
                  <a:lnTo>
                    <a:pt x="4860036" y="2313432"/>
                  </a:lnTo>
                  <a:lnTo>
                    <a:pt x="4916424" y="2316480"/>
                  </a:lnTo>
                  <a:lnTo>
                    <a:pt x="4971288" y="2311908"/>
                  </a:lnTo>
                  <a:lnTo>
                    <a:pt x="5027676" y="2307336"/>
                  </a:lnTo>
                  <a:lnTo>
                    <a:pt x="5084064" y="2301240"/>
                  </a:lnTo>
                  <a:lnTo>
                    <a:pt x="5138928" y="2298192"/>
                  </a:lnTo>
                  <a:lnTo>
                    <a:pt x="5195316" y="2295144"/>
                  </a:lnTo>
                  <a:lnTo>
                    <a:pt x="5251704" y="2290572"/>
                  </a:lnTo>
                  <a:lnTo>
                    <a:pt x="5298948" y="2287524"/>
                  </a:lnTo>
                  <a:lnTo>
                    <a:pt x="5362956" y="2282952"/>
                  </a:lnTo>
                  <a:lnTo>
                    <a:pt x="5419344" y="2276856"/>
                  </a:lnTo>
                  <a:lnTo>
                    <a:pt x="5474208" y="2267712"/>
                  </a:lnTo>
                  <a:lnTo>
                    <a:pt x="5530596" y="2253996"/>
                  </a:lnTo>
                  <a:lnTo>
                    <a:pt x="5586984" y="2235708"/>
                  </a:lnTo>
                  <a:lnTo>
                    <a:pt x="5641848" y="2217420"/>
                  </a:lnTo>
                  <a:lnTo>
                    <a:pt x="5698236" y="2189988"/>
                  </a:lnTo>
                  <a:lnTo>
                    <a:pt x="5754624" y="2161032"/>
                  </a:lnTo>
                  <a:lnTo>
                    <a:pt x="5809488" y="2135124"/>
                  </a:lnTo>
                  <a:lnTo>
                    <a:pt x="5865876" y="2115312"/>
                  </a:lnTo>
                  <a:lnTo>
                    <a:pt x="5922264" y="2098548"/>
                  </a:lnTo>
                  <a:lnTo>
                    <a:pt x="5977128" y="2098548"/>
                  </a:lnTo>
                  <a:lnTo>
                    <a:pt x="6033516" y="2101596"/>
                  </a:lnTo>
                  <a:lnTo>
                    <a:pt x="6089904" y="2103120"/>
                  </a:lnTo>
                  <a:lnTo>
                    <a:pt x="6144768" y="2113788"/>
                  </a:lnTo>
                  <a:lnTo>
                    <a:pt x="6201156" y="2115312"/>
                  </a:lnTo>
                  <a:lnTo>
                    <a:pt x="6256020" y="2113788"/>
                  </a:lnTo>
                  <a:lnTo>
                    <a:pt x="6312408" y="2109216"/>
                  </a:lnTo>
                  <a:lnTo>
                    <a:pt x="6368795" y="2100072"/>
                  </a:lnTo>
                  <a:lnTo>
                    <a:pt x="6423660" y="2090928"/>
                  </a:lnTo>
                  <a:lnTo>
                    <a:pt x="6480048" y="2084832"/>
                  </a:lnTo>
                  <a:lnTo>
                    <a:pt x="6536435" y="2074164"/>
                  </a:lnTo>
                  <a:lnTo>
                    <a:pt x="6591300" y="2060448"/>
                  </a:lnTo>
                  <a:lnTo>
                    <a:pt x="6647687" y="2037588"/>
                  </a:lnTo>
                  <a:lnTo>
                    <a:pt x="6704076" y="2005584"/>
                  </a:lnTo>
                  <a:lnTo>
                    <a:pt x="6758939" y="1967484"/>
                  </a:lnTo>
                  <a:lnTo>
                    <a:pt x="6815328" y="1921764"/>
                  </a:lnTo>
                  <a:lnTo>
                    <a:pt x="6871715" y="1857756"/>
                  </a:lnTo>
                  <a:lnTo>
                    <a:pt x="6926580" y="1798320"/>
                  </a:lnTo>
                  <a:lnTo>
                    <a:pt x="6982967" y="1734312"/>
                  </a:lnTo>
                  <a:lnTo>
                    <a:pt x="7039356" y="1671828"/>
                  </a:lnTo>
                  <a:lnTo>
                    <a:pt x="7094219" y="1623060"/>
                  </a:lnTo>
                  <a:lnTo>
                    <a:pt x="7150608" y="1572768"/>
                  </a:lnTo>
                  <a:lnTo>
                    <a:pt x="7206995" y="1530096"/>
                  </a:lnTo>
                  <a:lnTo>
                    <a:pt x="7261859" y="1495044"/>
                  </a:lnTo>
                  <a:lnTo>
                    <a:pt x="7318248" y="1482852"/>
                  </a:lnTo>
                  <a:lnTo>
                    <a:pt x="7365491" y="1469136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96289" y="2678429"/>
              <a:ext cx="7366000" cy="2802890"/>
            </a:xfrm>
            <a:custGeom>
              <a:avLst/>
              <a:gdLst/>
              <a:ahLst/>
              <a:cxnLst/>
              <a:rect l="l" t="t" r="r" b="b"/>
              <a:pathLst>
                <a:path w="7366000" h="2802890">
                  <a:moveTo>
                    <a:pt x="0" y="2802636"/>
                  </a:moveTo>
                  <a:lnTo>
                    <a:pt x="56387" y="2801112"/>
                  </a:lnTo>
                  <a:lnTo>
                    <a:pt x="112775" y="2801112"/>
                  </a:lnTo>
                  <a:lnTo>
                    <a:pt x="167640" y="2796540"/>
                  </a:lnTo>
                  <a:lnTo>
                    <a:pt x="224028" y="2766060"/>
                  </a:lnTo>
                  <a:lnTo>
                    <a:pt x="280416" y="2720340"/>
                  </a:lnTo>
                  <a:lnTo>
                    <a:pt x="335279" y="2700528"/>
                  </a:lnTo>
                  <a:lnTo>
                    <a:pt x="391668" y="2692908"/>
                  </a:lnTo>
                  <a:lnTo>
                    <a:pt x="448056" y="2682240"/>
                  </a:lnTo>
                  <a:lnTo>
                    <a:pt x="502919" y="2680716"/>
                  </a:lnTo>
                  <a:lnTo>
                    <a:pt x="559307" y="2671572"/>
                  </a:lnTo>
                  <a:lnTo>
                    <a:pt x="615696" y="2650236"/>
                  </a:lnTo>
                  <a:lnTo>
                    <a:pt x="670560" y="2650236"/>
                  </a:lnTo>
                  <a:lnTo>
                    <a:pt x="726947" y="2613660"/>
                  </a:lnTo>
                  <a:lnTo>
                    <a:pt x="783335" y="2580132"/>
                  </a:lnTo>
                  <a:lnTo>
                    <a:pt x="838199" y="2522220"/>
                  </a:lnTo>
                  <a:lnTo>
                    <a:pt x="894587" y="2447544"/>
                  </a:lnTo>
                  <a:lnTo>
                    <a:pt x="941832" y="2374392"/>
                  </a:lnTo>
                  <a:lnTo>
                    <a:pt x="1005840" y="2301240"/>
                  </a:lnTo>
                  <a:lnTo>
                    <a:pt x="1062228" y="2261616"/>
                  </a:lnTo>
                  <a:lnTo>
                    <a:pt x="1118616" y="2243328"/>
                  </a:lnTo>
                  <a:lnTo>
                    <a:pt x="1173480" y="2217420"/>
                  </a:lnTo>
                  <a:lnTo>
                    <a:pt x="1229867" y="2177796"/>
                  </a:lnTo>
                  <a:lnTo>
                    <a:pt x="1284732" y="2127504"/>
                  </a:lnTo>
                  <a:lnTo>
                    <a:pt x="1341120" y="2058924"/>
                  </a:lnTo>
                  <a:lnTo>
                    <a:pt x="1397508" y="2025396"/>
                  </a:lnTo>
                  <a:lnTo>
                    <a:pt x="1452372" y="1984248"/>
                  </a:lnTo>
                  <a:lnTo>
                    <a:pt x="1508760" y="1961388"/>
                  </a:lnTo>
                  <a:lnTo>
                    <a:pt x="1565148" y="1932432"/>
                  </a:lnTo>
                  <a:lnTo>
                    <a:pt x="1620011" y="1897380"/>
                  </a:lnTo>
                  <a:lnTo>
                    <a:pt x="1668779" y="1848612"/>
                  </a:lnTo>
                  <a:lnTo>
                    <a:pt x="1732788" y="1752600"/>
                  </a:lnTo>
                  <a:lnTo>
                    <a:pt x="1787652" y="1667256"/>
                  </a:lnTo>
                  <a:lnTo>
                    <a:pt x="1844039" y="1612392"/>
                  </a:lnTo>
                  <a:lnTo>
                    <a:pt x="1900427" y="1598676"/>
                  </a:lnTo>
                  <a:lnTo>
                    <a:pt x="1955291" y="1595628"/>
                  </a:lnTo>
                  <a:lnTo>
                    <a:pt x="2011679" y="1589532"/>
                  </a:lnTo>
                  <a:lnTo>
                    <a:pt x="2068067" y="1560576"/>
                  </a:lnTo>
                  <a:lnTo>
                    <a:pt x="2122932" y="1528572"/>
                  </a:lnTo>
                  <a:lnTo>
                    <a:pt x="2179320" y="1505712"/>
                  </a:lnTo>
                  <a:lnTo>
                    <a:pt x="2235708" y="1498092"/>
                  </a:lnTo>
                  <a:lnTo>
                    <a:pt x="2290572" y="1485900"/>
                  </a:lnTo>
                  <a:lnTo>
                    <a:pt x="2346960" y="1464564"/>
                  </a:lnTo>
                  <a:lnTo>
                    <a:pt x="2401824" y="1412748"/>
                  </a:lnTo>
                  <a:lnTo>
                    <a:pt x="2458212" y="1336548"/>
                  </a:lnTo>
                  <a:lnTo>
                    <a:pt x="2514600" y="1350264"/>
                  </a:lnTo>
                  <a:lnTo>
                    <a:pt x="2569464" y="1363980"/>
                  </a:lnTo>
                  <a:lnTo>
                    <a:pt x="2625852" y="1406652"/>
                  </a:lnTo>
                  <a:lnTo>
                    <a:pt x="2682240" y="1467612"/>
                  </a:lnTo>
                  <a:lnTo>
                    <a:pt x="2737104" y="1444752"/>
                  </a:lnTo>
                  <a:lnTo>
                    <a:pt x="2793492" y="1461516"/>
                  </a:lnTo>
                  <a:lnTo>
                    <a:pt x="2849880" y="1513332"/>
                  </a:lnTo>
                  <a:lnTo>
                    <a:pt x="2897124" y="1568196"/>
                  </a:lnTo>
                  <a:lnTo>
                    <a:pt x="2961132" y="1630680"/>
                  </a:lnTo>
                  <a:lnTo>
                    <a:pt x="3017520" y="1662684"/>
                  </a:lnTo>
                  <a:lnTo>
                    <a:pt x="3072384" y="1684020"/>
                  </a:lnTo>
                  <a:lnTo>
                    <a:pt x="3128772" y="1711452"/>
                  </a:lnTo>
                  <a:lnTo>
                    <a:pt x="3185160" y="1766316"/>
                  </a:lnTo>
                  <a:lnTo>
                    <a:pt x="3240024" y="1824228"/>
                  </a:lnTo>
                  <a:lnTo>
                    <a:pt x="3296412" y="1883664"/>
                  </a:lnTo>
                  <a:lnTo>
                    <a:pt x="3352800" y="1915668"/>
                  </a:lnTo>
                  <a:lnTo>
                    <a:pt x="3407664" y="1903476"/>
                  </a:lnTo>
                  <a:lnTo>
                    <a:pt x="3464052" y="1901952"/>
                  </a:lnTo>
                  <a:lnTo>
                    <a:pt x="3520440" y="1941576"/>
                  </a:lnTo>
                  <a:lnTo>
                    <a:pt x="3575304" y="1943100"/>
                  </a:lnTo>
                  <a:lnTo>
                    <a:pt x="3631692" y="1973580"/>
                  </a:lnTo>
                  <a:lnTo>
                    <a:pt x="3686556" y="2001012"/>
                  </a:lnTo>
                  <a:lnTo>
                    <a:pt x="3742944" y="2023872"/>
                  </a:lnTo>
                  <a:lnTo>
                    <a:pt x="3791712" y="2106168"/>
                  </a:lnTo>
                  <a:lnTo>
                    <a:pt x="3854196" y="2186940"/>
                  </a:lnTo>
                  <a:lnTo>
                    <a:pt x="3910584" y="2284476"/>
                  </a:lnTo>
                  <a:lnTo>
                    <a:pt x="3950208" y="2328672"/>
                  </a:lnTo>
                  <a:lnTo>
                    <a:pt x="4021836" y="2353056"/>
                  </a:lnTo>
                  <a:lnTo>
                    <a:pt x="4078224" y="2351532"/>
                  </a:lnTo>
                  <a:lnTo>
                    <a:pt x="4134612" y="2319528"/>
                  </a:lnTo>
                  <a:lnTo>
                    <a:pt x="4189476" y="2324100"/>
                  </a:lnTo>
                  <a:lnTo>
                    <a:pt x="4245864" y="2322576"/>
                  </a:lnTo>
                  <a:lnTo>
                    <a:pt x="4302252" y="2333244"/>
                  </a:lnTo>
                  <a:lnTo>
                    <a:pt x="4357116" y="2348484"/>
                  </a:lnTo>
                  <a:lnTo>
                    <a:pt x="4413504" y="2337816"/>
                  </a:lnTo>
                  <a:lnTo>
                    <a:pt x="4469892" y="2356104"/>
                  </a:lnTo>
                  <a:lnTo>
                    <a:pt x="4492752" y="2385060"/>
                  </a:lnTo>
                  <a:lnTo>
                    <a:pt x="4581144" y="2433828"/>
                  </a:lnTo>
                  <a:lnTo>
                    <a:pt x="4637532" y="2497836"/>
                  </a:lnTo>
                  <a:lnTo>
                    <a:pt x="4692396" y="2557272"/>
                  </a:lnTo>
                  <a:lnTo>
                    <a:pt x="4748784" y="2601468"/>
                  </a:lnTo>
                  <a:lnTo>
                    <a:pt x="4805172" y="2633472"/>
                  </a:lnTo>
                  <a:lnTo>
                    <a:pt x="4860036" y="2657856"/>
                  </a:lnTo>
                  <a:lnTo>
                    <a:pt x="4916424" y="2665476"/>
                  </a:lnTo>
                  <a:lnTo>
                    <a:pt x="4971288" y="2670048"/>
                  </a:lnTo>
                  <a:lnTo>
                    <a:pt x="5027676" y="2650236"/>
                  </a:lnTo>
                  <a:lnTo>
                    <a:pt x="5084064" y="2625852"/>
                  </a:lnTo>
                  <a:lnTo>
                    <a:pt x="5138928" y="2619756"/>
                  </a:lnTo>
                  <a:lnTo>
                    <a:pt x="5195316" y="2593848"/>
                  </a:lnTo>
                  <a:lnTo>
                    <a:pt x="5251704" y="2564892"/>
                  </a:lnTo>
                  <a:lnTo>
                    <a:pt x="5298948" y="2555748"/>
                  </a:lnTo>
                  <a:lnTo>
                    <a:pt x="5362956" y="2543556"/>
                  </a:lnTo>
                  <a:lnTo>
                    <a:pt x="5419344" y="2479548"/>
                  </a:lnTo>
                  <a:lnTo>
                    <a:pt x="5474208" y="2365248"/>
                  </a:lnTo>
                  <a:lnTo>
                    <a:pt x="5530596" y="2156460"/>
                  </a:lnTo>
                  <a:lnTo>
                    <a:pt x="5586984" y="1837944"/>
                  </a:lnTo>
                  <a:lnTo>
                    <a:pt x="5641848" y="1591056"/>
                  </a:lnTo>
                  <a:lnTo>
                    <a:pt x="5698236" y="1242060"/>
                  </a:lnTo>
                  <a:lnTo>
                    <a:pt x="5754624" y="1242060"/>
                  </a:lnTo>
                  <a:lnTo>
                    <a:pt x="5809488" y="1220724"/>
                  </a:lnTo>
                  <a:lnTo>
                    <a:pt x="5865876" y="1167384"/>
                  </a:lnTo>
                  <a:lnTo>
                    <a:pt x="5922264" y="1303020"/>
                  </a:lnTo>
                  <a:lnTo>
                    <a:pt x="5977128" y="1150620"/>
                  </a:lnTo>
                  <a:lnTo>
                    <a:pt x="6033516" y="1104900"/>
                  </a:lnTo>
                  <a:lnTo>
                    <a:pt x="6089904" y="1062228"/>
                  </a:lnTo>
                  <a:lnTo>
                    <a:pt x="6144768" y="1005840"/>
                  </a:lnTo>
                  <a:lnTo>
                    <a:pt x="6201156" y="923544"/>
                  </a:lnTo>
                  <a:lnTo>
                    <a:pt x="6256020" y="862584"/>
                  </a:lnTo>
                  <a:lnTo>
                    <a:pt x="6312408" y="844296"/>
                  </a:lnTo>
                  <a:lnTo>
                    <a:pt x="6368795" y="781812"/>
                  </a:lnTo>
                  <a:lnTo>
                    <a:pt x="6423660" y="704088"/>
                  </a:lnTo>
                  <a:lnTo>
                    <a:pt x="6480048" y="669036"/>
                  </a:lnTo>
                  <a:lnTo>
                    <a:pt x="6536435" y="640080"/>
                  </a:lnTo>
                  <a:lnTo>
                    <a:pt x="6591300" y="661416"/>
                  </a:lnTo>
                  <a:lnTo>
                    <a:pt x="6647687" y="714756"/>
                  </a:lnTo>
                  <a:lnTo>
                    <a:pt x="6704076" y="720852"/>
                  </a:lnTo>
                  <a:lnTo>
                    <a:pt x="6758939" y="708660"/>
                  </a:lnTo>
                  <a:lnTo>
                    <a:pt x="6815328" y="691896"/>
                  </a:lnTo>
                  <a:lnTo>
                    <a:pt x="6871715" y="638556"/>
                  </a:lnTo>
                  <a:lnTo>
                    <a:pt x="6926580" y="544068"/>
                  </a:lnTo>
                  <a:lnTo>
                    <a:pt x="6982967" y="443484"/>
                  </a:lnTo>
                  <a:lnTo>
                    <a:pt x="7039356" y="332232"/>
                  </a:lnTo>
                  <a:lnTo>
                    <a:pt x="7094219" y="198120"/>
                  </a:lnTo>
                  <a:lnTo>
                    <a:pt x="7150608" y="108204"/>
                  </a:lnTo>
                  <a:lnTo>
                    <a:pt x="7206995" y="32004"/>
                  </a:lnTo>
                  <a:lnTo>
                    <a:pt x="7261859" y="0"/>
                  </a:lnTo>
                  <a:lnTo>
                    <a:pt x="7318248" y="9144"/>
                  </a:lnTo>
                  <a:lnTo>
                    <a:pt x="7365491" y="3048"/>
                  </a:lnTo>
                </a:path>
              </a:pathLst>
            </a:custGeom>
            <a:ln w="38099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61821" y="280339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61821" y="303656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61821" y="326974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59130" y="2498470"/>
            <a:ext cx="193040" cy="324104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36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378" y="5732695"/>
            <a:ext cx="7735570" cy="69977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1.02.2020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1.04.2020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1.06.2020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1.08.2020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1.10.2020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1.12.2020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1.02.2021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1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1.04.2021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1.06.2021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1.08.2021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1.10.2021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1.12.2021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1.02.2022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1.04.2022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1.06.2022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1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1.08.2022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30869" y="2918586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62,1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30869" y="4449317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28,7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30869" y="257721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5F5F5F"/>
                </a:solidFill>
                <a:latin typeface="Tahoma"/>
                <a:cs typeface="Tahoma"/>
              </a:rPr>
              <a:t>69,5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94028" y="2652939"/>
            <a:ext cx="1130300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99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krediler  Tüketici kredileri  Ticari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krediler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02203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47165"/>
            <a:ext cx="86125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84530">
              <a:lnSpc>
                <a:spcPct val="100000"/>
              </a:lnSpc>
              <a:spcBef>
                <a:spcPts val="100"/>
              </a:spcBef>
            </a:pPr>
            <a:r>
              <a:rPr dirty="0"/>
              <a:t>Temmuz ayı </a:t>
            </a:r>
            <a:r>
              <a:rPr spc="-5" dirty="0"/>
              <a:t>itibarıyla </a:t>
            </a:r>
            <a:r>
              <a:rPr dirty="0"/>
              <a:t>en hızlı </a:t>
            </a:r>
            <a:r>
              <a:rPr spc="-5" dirty="0"/>
              <a:t>artışlar taşıt kredilerindedir, kredi kartı  kullanımlarında ise yüksek seviyeler</a:t>
            </a:r>
            <a:r>
              <a:rPr spc="5" dirty="0"/>
              <a:t> </a:t>
            </a:r>
            <a:r>
              <a:rPr spc="-5" dirty="0"/>
              <a:t>korunmaktadır.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İhtiyaç kredilerinde yıllık </a:t>
            </a:r>
            <a:r>
              <a:rPr b="0" dirty="0">
                <a:latin typeface="Tahoma"/>
                <a:cs typeface="Tahoma"/>
              </a:rPr>
              <a:t>artış </a:t>
            </a:r>
            <a:r>
              <a:rPr b="0" spc="-5" dirty="0">
                <a:latin typeface="Tahoma"/>
                <a:cs typeface="Tahoma"/>
              </a:rPr>
              <a:t>oranı %30’a, konut kredilerinde </a:t>
            </a:r>
            <a:r>
              <a:rPr b="0" dirty="0">
                <a:latin typeface="Tahoma"/>
                <a:cs typeface="Tahoma"/>
              </a:rPr>
              <a:t>ise </a:t>
            </a:r>
            <a:r>
              <a:rPr b="0" spc="-5" dirty="0">
                <a:latin typeface="Tahoma"/>
                <a:cs typeface="Tahoma"/>
              </a:rPr>
              <a:t>%25’e</a:t>
            </a:r>
            <a:r>
              <a:rPr b="0" spc="14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yükselmiştir.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2010155"/>
            <a:ext cx="9139555" cy="306705"/>
          </a:xfrm>
          <a:custGeom>
            <a:avLst/>
            <a:gdLst/>
            <a:ahLst/>
            <a:cxnLst/>
            <a:rect l="l" t="t" r="r" b="b"/>
            <a:pathLst>
              <a:path w="9139555" h="306705">
                <a:moveTo>
                  <a:pt x="9139428" y="0"/>
                </a:moveTo>
                <a:lnTo>
                  <a:pt x="0" y="0"/>
                </a:lnTo>
                <a:lnTo>
                  <a:pt x="0" y="306324"/>
                </a:lnTo>
                <a:lnTo>
                  <a:pt x="9139428" y="306324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7359" y="2041651"/>
            <a:ext cx="82042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Tüketici kredi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büyümesi (4 </a:t>
            </a:r>
            <a:r>
              <a:rPr sz="1400" spc="-5" dirty="0">
                <a:solidFill>
                  <a:srgbClr val="FFFFFF"/>
                </a:solidFill>
                <a:latin typeface="Tahoma"/>
                <a:cs typeface="Tahoma"/>
              </a:rPr>
              <a:t>haftalık hareketli ortalama, yıllık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% değişim) 3 Ocak 2020 – 14 </a:t>
            </a:r>
            <a:r>
              <a:rPr sz="1400" spc="-25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07" y="6586525"/>
            <a:ext cx="2493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1413" y="2573845"/>
            <a:ext cx="7776209" cy="3093085"/>
            <a:chOff x="641413" y="2573845"/>
            <a:chExt cx="7776209" cy="3093085"/>
          </a:xfrm>
        </p:grpSpPr>
        <p:sp>
          <p:nvSpPr>
            <p:cNvPr id="7" name="object 7"/>
            <p:cNvSpPr/>
            <p:nvPr/>
          </p:nvSpPr>
          <p:spPr>
            <a:xfrm>
              <a:off x="646176" y="2578607"/>
              <a:ext cx="7766684" cy="3083560"/>
            </a:xfrm>
            <a:custGeom>
              <a:avLst/>
              <a:gdLst/>
              <a:ahLst/>
              <a:cxnLst/>
              <a:rect l="l" t="t" r="r" b="b"/>
              <a:pathLst>
                <a:path w="7766684" h="3083560">
                  <a:moveTo>
                    <a:pt x="2048256" y="2567940"/>
                  </a:moveTo>
                  <a:lnTo>
                    <a:pt x="2048256" y="2618740"/>
                  </a:lnTo>
                </a:path>
                <a:path w="7766684" h="3083560">
                  <a:moveTo>
                    <a:pt x="7511796" y="2567940"/>
                  </a:moveTo>
                  <a:lnTo>
                    <a:pt x="7511796" y="2618740"/>
                  </a:lnTo>
                </a:path>
                <a:path w="7766684" h="3083560">
                  <a:moveTo>
                    <a:pt x="50292" y="2567940"/>
                  </a:moveTo>
                  <a:lnTo>
                    <a:pt x="50292" y="2618740"/>
                  </a:lnTo>
                </a:path>
                <a:path w="7766684" h="3083560">
                  <a:moveTo>
                    <a:pt x="50292" y="3083052"/>
                  </a:moveTo>
                  <a:lnTo>
                    <a:pt x="50292" y="0"/>
                  </a:lnTo>
                </a:path>
                <a:path w="7766684" h="3083560">
                  <a:moveTo>
                    <a:pt x="0" y="3083052"/>
                  </a:moveTo>
                  <a:lnTo>
                    <a:pt x="50292" y="3083052"/>
                  </a:lnTo>
                </a:path>
                <a:path w="7766684" h="3083560">
                  <a:moveTo>
                    <a:pt x="0" y="2567940"/>
                  </a:moveTo>
                  <a:lnTo>
                    <a:pt x="50292" y="2567940"/>
                  </a:lnTo>
                </a:path>
                <a:path w="7766684" h="3083560">
                  <a:moveTo>
                    <a:pt x="0" y="2054352"/>
                  </a:moveTo>
                  <a:lnTo>
                    <a:pt x="50292" y="2054352"/>
                  </a:lnTo>
                </a:path>
                <a:path w="7766684" h="3083560">
                  <a:moveTo>
                    <a:pt x="0" y="1540764"/>
                  </a:moveTo>
                  <a:lnTo>
                    <a:pt x="50292" y="1540764"/>
                  </a:lnTo>
                </a:path>
                <a:path w="7766684" h="3083560">
                  <a:moveTo>
                    <a:pt x="0" y="1027176"/>
                  </a:moveTo>
                  <a:lnTo>
                    <a:pt x="50292" y="1027176"/>
                  </a:lnTo>
                </a:path>
                <a:path w="7766684" h="3083560">
                  <a:moveTo>
                    <a:pt x="0" y="513588"/>
                  </a:moveTo>
                  <a:lnTo>
                    <a:pt x="50292" y="513588"/>
                  </a:lnTo>
                </a:path>
                <a:path w="7766684" h="3083560">
                  <a:moveTo>
                    <a:pt x="0" y="0"/>
                  </a:moveTo>
                  <a:lnTo>
                    <a:pt x="50292" y="0"/>
                  </a:lnTo>
                </a:path>
                <a:path w="7766684" h="3083560">
                  <a:moveTo>
                    <a:pt x="2791968" y="2567940"/>
                  </a:moveTo>
                  <a:lnTo>
                    <a:pt x="2791968" y="2618740"/>
                  </a:lnTo>
                </a:path>
                <a:path w="7766684" h="3083560">
                  <a:moveTo>
                    <a:pt x="795527" y="2567940"/>
                  </a:moveTo>
                  <a:lnTo>
                    <a:pt x="795527" y="2618740"/>
                  </a:lnTo>
                </a:path>
                <a:path w="7766684" h="3083560">
                  <a:moveTo>
                    <a:pt x="6284976" y="2567940"/>
                  </a:moveTo>
                  <a:lnTo>
                    <a:pt x="6284976" y="2618740"/>
                  </a:lnTo>
                </a:path>
                <a:path w="7766684" h="3083560">
                  <a:moveTo>
                    <a:pt x="7267956" y="2567940"/>
                  </a:moveTo>
                  <a:lnTo>
                    <a:pt x="7267956" y="2618740"/>
                  </a:lnTo>
                </a:path>
                <a:path w="7766684" h="3083560">
                  <a:moveTo>
                    <a:pt x="304799" y="2567940"/>
                  </a:moveTo>
                  <a:lnTo>
                    <a:pt x="304799" y="2618740"/>
                  </a:lnTo>
                </a:path>
                <a:path w="7766684" h="3083560">
                  <a:moveTo>
                    <a:pt x="5279136" y="2567940"/>
                  </a:moveTo>
                  <a:lnTo>
                    <a:pt x="5279136" y="2618740"/>
                  </a:lnTo>
                </a:path>
                <a:path w="7766684" h="3083560">
                  <a:moveTo>
                    <a:pt x="3044952" y="2567940"/>
                  </a:moveTo>
                  <a:lnTo>
                    <a:pt x="3044952" y="2618740"/>
                  </a:lnTo>
                </a:path>
                <a:path w="7766684" h="3083560">
                  <a:moveTo>
                    <a:pt x="3299460" y="2567940"/>
                  </a:moveTo>
                  <a:lnTo>
                    <a:pt x="3299460" y="2618740"/>
                  </a:lnTo>
                </a:path>
                <a:path w="7766684" h="3083560">
                  <a:moveTo>
                    <a:pt x="3528060" y="2567940"/>
                  </a:moveTo>
                  <a:lnTo>
                    <a:pt x="3528060" y="2618740"/>
                  </a:lnTo>
                </a:path>
                <a:path w="7766684" h="3083560">
                  <a:moveTo>
                    <a:pt x="3781044" y="2567940"/>
                  </a:moveTo>
                  <a:lnTo>
                    <a:pt x="3781044" y="2618740"/>
                  </a:lnTo>
                </a:path>
                <a:path w="7766684" h="3083560">
                  <a:moveTo>
                    <a:pt x="4279392" y="2567940"/>
                  </a:moveTo>
                  <a:lnTo>
                    <a:pt x="4279392" y="2618740"/>
                  </a:lnTo>
                </a:path>
                <a:path w="7766684" h="3083560">
                  <a:moveTo>
                    <a:pt x="541020" y="2567940"/>
                  </a:moveTo>
                  <a:lnTo>
                    <a:pt x="541020" y="2618740"/>
                  </a:lnTo>
                </a:path>
                <a:path w="7766684" h="3083560">
                  <a:moveTo>
                    <a:pt x="7766304" y="2567940"/>
                  </a:moveTo>
                  <a:lnTo>
                    <a:pt x="7766304" y="2618740"/>
                  </a:lnTo>
                </a:path>
                <a:path w="7766684" h="3083560">
                  <a:moveTo>
                    <a:pt x="4526280" y="2567940"/>
                  </a:moveTo>
                  <a:lnTo>
                    <a:pt x="4526280" y="2618740"/>
                  </a:lnTo>
                </a:path>
                <a:path w="7766684" h="3083560">
                  <a:moveTo>
                    <a:pt x="7013448" y="2567940"/>
                  </a:moveTo>
                  <a:lnTo>
                    <a:pt x="7013448" y="2618740"/>
                  </a:lnTo>
                </a:path>
                <a:path w="7766684" h="3083560">
                  <a:moveTo>
                    <a:pt x="6513576" y="2567940"/>
                  </a:moveTo>
                  <a:lnTo>
                    <a:pt x="6513576" y="2618740"/>
                  </a:lnTo>
                </a:path>
                <a:path w="7766684" h="3083560">
                  <a:moveTo>
                    <a:pt x="1040892" y="2567940"/>
                  </a:moveTo>
                  <a:lnTo>
                    <a:pt x="1040892" y="2618740"/>
                  </a:lnTo>
                </a:path>
                <a:path w="7766684" h="3083560">
                  <a:moveTo>
                    <a:pt x="5532120" y="2567940"/>
                  </a:moveTo>
                  <a:lnTo>
                    <a:pt x="5532120" y="2618740"/>
                  </a:lnTo>
                </a:path>
                <a:path w="7766684" h="3083560">
                  <a:moveTo>
                    <a:pt x="1293876" y="2567940"/>
                  </a:moveTo>
                  <a:lnTo>
                    <a:pt x="1293876" y="2618740"/>
                  </a:lnTo>
                </a:path>
                <a:path w="7766684" h="3083560">
                  <a:moveTo>
                    <a:pt x="4027932" y="2567940"/>
                  </a:moveTo>
                  <a:lnTo>
                    <a:pt x="4027932" y="2618740"/>
                  </a:lnTo>
                </a:path>
                <a:path w="7766684" h="3083560">
                  <a:moveTo>
                    <a:pt x="1539240" y="2567940"/>
                  </a:moveTo>
                  <a:lnTo>
                    <a:pt x="1539240" y="2618740"/>
                  </a:lnTo>
                </a:path>
                <a:path w="7766684" h="3083560">
                  <a:moveTo>
                    <a:pt x="4779264" y="2567940"/>
                  </a:moveTo>
                  <a:lnTo>
                    <a:pt x="4779264" y="2618740"/>
                  </a:lnTo>
                </a:path>
                <a:path w="7766684" h="3083560">
                  <a:moveTo>
                    <a:pt x="6768083" y="2567940"/>
                  </a:moveTo>
                  <a:lnTo>
                    <a:pt x="6768083" y="2618740"/>
                  </a:lnTo>
                </a:path>
                <a:path w="7766684" h="3083560">
                  <a:moveTo>
                    <a:pt x="2292096" y="2567940"/>
                  </a:moveTo>
                  <a:lnTo>
                    <a:pt x="2292096" y="2618740"/>
                  </a:lnTo>
                </a:path>
                <a:path w="7766684" h="3083560">
                  <a:moveTo>
                    <a:pt x="1793748" y="2567940"/>
                  </a:moveTo>
                  <a:lnTo>
                    <a:pt x="1793748" y="2618740"/>
                  </a:lnTo>
                </a:path>
                <a:path w="7766684" h="3083560">
                  <a:moveTo>
                    <a:pt x="5033772" y="2567940"/>
                  </a:moveTo>
                  <a:lnTo>
                    <a:pt x="5033772" y="2618740"/>
                  </a:lnTo>
                </a:path>
                <a:path w="7766684" h="3083560">
                  <a:moveTo>
                    <a:pt x="6030468" y="2567940"/>
                  </a:moveTo>
                  <a:lnTo>
                    <a:pt x="6030468" y="2618740"/>
                  </a:lnTo>
                </a:path>
                <a:path w="7766684" h="3083560">
                  <a:moveTo>
                    <a:pt x="5779008" y="2567940"/>
                  </a:moveTo>
                  <a:lnTo>
                    <a:pt x="5779008" y="2618740"/>
                  </a:lnTo>
                </a:path>
                <a:path w="7766684" h="3083560">
                  <a:moveTo>
                    <a:pt x="2546604" y="2567940"/>
                  </a:moveTo>
                  <a:lnTo>
                    <a:pt x="2546604" y="2618740"/>
                  </a:lnTo>
                </a:path>
                <a:path w="7766684" h="3083560">
                  <a:moveTo>
                    <a:pt x="50292" y="2567940"/>
                  </a:moveTo>
                  <a:lnTo>
                    <a:pt x="7766304" y="25679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13270" y="3826763"/>
              <a:ext cx="7552055" cy="1273175"/>
            </a:xfrm>
            <a:custGeom>
              <a:avLst/>
              <a:gdLst/>
              <a:ahLst/>
              <a:cxnLst/>
              <a:rect l="l" t="t" r="r" b="b"/>
              <a:pathLst>
                <a:path w="7552055" h="1273175">
                  <a:moveTo>
                    <a:pt x="0" y="1197483"/>
                  </a:moveTo>
                  <a:lnTo>
                    <a:pt x="14323" y="1192643"/>
                  </a:lnTo>
                  <a:lnTo>
                    <a:pt x="28643" y="1187815"/>
                  </a:lnTo>
                  <a:lnTo>
                    <a:pt x="42960" y="1182963"/>
                  </a:lnTo>
                  <a:lnTo>
                    <a:pt x="57277" y="1178052"/>
                  </a:lnTo>
                  <a:lnTo>
                    <a:pt x="71593" y="1173063"/>
                  </a:lnTo>
                  <a:lnTo>
                    <a:pt x="85910" y="1168050"/>
                  </a:lnTo>
                  <a:lnTo>
                    <a:pt x="100230" y="1163085"/>
                  </a:lnTo>
                  <a:lnTo>
                    <a:pt x="114554" y="1158240"/>
                  </a:lnTo>
                  <a:lnTo>
                    <a:pt x="128870" y="1153541"/>
                  </a:lnTo>
                  <a:lnTo>
                    <a:pt x="143186" y="1149032"/>
                  </a:lnTo>
                  <a:lnTo>
                    <a:pt x="157502" y="1144524"/>
                  </a:lnTo>
                  <a:lnTo>
                    <a:pt x="200452" y="1129776"/>
                  </a:lnTo>
                  <a:lnTo>
                    <a:pt x="243411" y="1113869"/>
                  </a:lnTo>
                  <a:lnTo>
                    <a:pt x="286359" y="1097153"/>
                  </a:lnTo>
                  <a:lnTo>
                    <a:pt x="329313" y="1079418"/>
                  </a:lnTo>
                  <a:lnTo>
                    <a:pt x="343636" y="1073531"/>
                  </a:lnTo>
                  <a:lnTo>
                    <a:pt x="357952" y="1067802"/>
                  </a:lnTo>
                  <a:lnTo>
                    <a:pt x="372268" y="1062180"/>
                  </a:lnTo>
                  <a:lnTo>
                    <a:pt x="386584" y="1056582"/>
                  </a:lnTo>
                  <a:lnTo>
                    <a:pt x="400900" y="1050925"/>
                  </a:lnTo>
                  <a:lnTo>
                    <a:pt x="443859" y="1033333"/>
                  </a:lnTo>
                  <a:lnTo>
                    <a:pt x="486810" y="1015571"/>
                  </a:lnTo>
                  <a:lnTo>
                    <a:pt x="501126" y="1009659"/>
                  </a:lnTo>
                  <a:lnTo>
                    <a:pt x="544087" y="992362"/>
                  </a:lnTo>
                  <a:lnTo>
                    <a:pt x="587039" y="976584"/>
                  </a:lnTo>
                  <a:lnTo>
                    <a:pt x="630008" y="963422"/>
                  </a:lnTo>
                  <a:lnTo>
                    <a:pt x="672924" y="954528"/>
                  </a:lnTo>
                  <a:lnTo>
                    <a:pt x="715876" y="949134"/>
                  </a:lnTo>
                  <a:lnTo>
                    <a:pt x="758852" y="947144"/>
                  </a:lnTo>
                  <a:lnTo>
                    <a:pt x="773153" y="947308"/>
                  </a:lnTo>
                  <a:lnTo>
                    <a:pt x="787478" y="947687"/>
                  </a:lnTo>
                  <a:lnTo>
                    <a:pt x="801839" y="948055"/>
                  </a:lnTo>
                  <a:lnTo>
                    <a:pt x="816129" y="948439"/>
                  </a:lnTo>
                  <a:lnTo>
                    <a:pt x="830430" y="948944"/>
                  </a:lnTo>
                  <a:lnTo>
                    <a:pt x="844755" y="949448"/>
                  </a:lnTo>
                  <a:lnTo>
                    <a:pt x="859116" y="949833"/>
                  </a:lnTo>
                  <a:lnTo>
                    <a:pt x="873602" y="950071"/>
                  </a:lnTo>
                  <a:lnTo>
                    <a:pt x="888231" y="950213"/>
                  </a:lnTo>
                  <a:lnTo>
                    <a:pt x="902622" y="950261"/>
                  </a:lnTo>
                  <a:lnTo>
                    <a:pt x="916393" y="950213"/>
                  </a:lnTo>
                  <a:lnTo>
                    <a:pt x="928822" y="950148"/>
                  </a:lnTo>
                  <a:lnTo>
                    <a:pt x="940381" y="949975"/>
                  </a:lnTo>
                  <a:lnTo>
                    <a:pt x="952201" y="949731"/>
                  </a:lnTo>
                  <a:lnTo>
                    <a:pt x="965415" y="949452"/>
                  </a:lnTo>
                  <a:lnTo>
                    <a:pt x="980798" y="949194"/>
                  </a:lnTo>
                  <a:lnTo>
                    <a:pt x="1030947" y="947801"/>
                  </a:lnTo>
                  <a:lnTo>
                    <a:pt x="1074006" y="944050"/>
                  </a:lnTo>
                  <a:lnTo>
                    <a:pt x="1088097" y="942594"/>
                  </a:lnTo>
                  <a:lnTo>
                    <a:pt x="1102458" y="941121"/>
                  </a:lnTo>
                  <a:lnTo>
                    <a:pt x="1116784" y="939577"/>
                  </a:lnTo>
                  <a:lnTo>
                    <a:pt x="1131085" y="937986"/>
                  </a:lnTo>
                  <a:lnTo>
                    <a:pt x="1145374" y="936371"/>
                  </a:lnTo>
                  <a:lnTo>
                    <a:pt x="1159735" y="934799"/>
                  </a:lnTo>
                  <a:lnTo>
                    <a:pt x="1202651" y="929513"/>
                  </a:lnTo>
                  <a:lnTo>
                    <a:pt x="1245639" y="922780"/>
                  </a:lnTo>
                  <a:lnTo>
                    <a:pt x="1288615" y="909446"/>
                  </a:lnTo>
                  <a:lnTo>
                    <a:pt x="1331566" y="884866"/>
                  </a:lnTo>
                  <a:lnTo>
                    <a:pt x="1374482" y="845058"/>
                  </a:lnTo>
                  <a:lnTo>
                    <a:pt x="1403169" y="809228"/>
                  </a:lnTo>
                  <a:lnTo>
                    <a:pt x="1431759" y="766444"/>
                  </a:lnTo>
                  <a:lnTo>
                    <a:pt x="1460446" y="716200"/>
                  </a:lnTo>
                  <a:lnTo>
                    <a:pt x="1489036" y="661288"/>
                  </a:lnTo>
                  <a:lnTo>
                    <a:pt x="1517675" y="603789"/>
                  </a:lnTo>
                  <a:lnTo>
                    <a:pt x="1532006" y="574456"/>
                  </a:lnTo>
                  <a:lnTo>
                    <a:pt x="1546313" y="545719"/>
                  </a:lnTo>
                  <a:lnTo>
                    <a:pt x="1574952" y="490251"/>
                  </a:lnTo>
                  <a:lnTo>
                    <a:pt x="1603590" y="436118"/>
                  </a:lnTo>
                  <a:lnTo>
                    <a:pt x="1632705" y="382746"/>
                  </a:lnTo>
                  <a:lnTo>
                    <a:pt x="1647096" y="356750"/>
                  </a:lnTo>
                  <a:lnTo>
                    <a:pt x="1660867" y="331850"/>
                  </a:lnTo>
                  <a:lnTo>
                    <a:pt x="1673351" y="308032"/>
                  </a:lnTo>
                  <a:lnTo>
                    <a:pt x="1684918" y="285130"/>
                  </a:lnTo>
                  <a:lnTo>
                    <a:pt x="1696747" y="263110"/>
                  </a:lnTo>
                  <a:lnTo>
                    <a:pt x="1710016" y="241935"/>
                  </a:lnTo>
                  <a:lnTo>
                    <a:pt x="1725397" y="221944"/>
                  </a:lnTo>
                  <a:lnTo>
                    <a:pt x="1742195" y="202977"/>
                  </a:lnTo>
                  <a:lnTo>
                    <a:pt x="1759255" y="184534"/>
                  </a:lnTo>
                  <a:lnTo>
                    <a:pt x="1775421" y="166116"/>
                  </a:lnTo>
                  <a:lnTo>
                    <a:pt x="1790318" y="147079"/>
                  </a:lnTo>
                  <a:lnTo>
                    <a:pt x="1804584" y="127936"/>
                  </a:lnTo>
                  <a:lnTo>
                    <a:pt x="1818588" y="109626"/>
                  </a:lnTo>
                  <a:lnTo>
                    <a:pt x="1847006" y="78601"/>
                  </a:lnTo>
                  <a:lnTo>
                    <a:pt x="1889975" y="43561"/>
                  </a:lnTo>
                  <a:lnTo>
                    <a:pt x="1932891" y="18682"/>
                  </a:lnTo>
                  <a:lnTo>
                    <a:pt x="1975843" y="3778"/>
                  </a:lnTo>
                  <a:lnTo>
                    <a:pt x="2004529" y="0"/>
                  </a:lnTo>
                  <a:lnTo>
                    <a:pt x="2018819" y="992"/>
                  </a:lnTo>
                  <a:lnTo>
                    <a:pt x="2033120" y="3746"/>
                  </a:lnTo>
                  <a:lnTo>
                    <a:pt x="2047445" y="7358"/>
                  </a:lnTo>
                  <a:lnTo>
                    <a:pt x="2061806" y="10922"/>
                  </a:lnTo>
                  <a:lnTo>
                    <a:pt x="2104722" y="22369"/>
                  </a:lnTo>
                  <a:lnTo>
                    <a:pt x="2147674" y="35941"/>
                  </a:lnTo>
                  <a:lnTo>
                    <a:pt x="2161999" y="40814"/>
                  </a:lnTo>
                  <a:lnTo>
                    <a:pt x="2176360" y="45593"/>
                  </a:lnTo>
                  <a:lnTo>
                    <a:pt x="2219276" y="59719"/>
                  </a:lnTo>
                  <a:lnTo>
                    <a:pt x="2262228" y="73548"/>
                  </a:lnTo>
                  <a:lnTo>
                    <a:pt x="2276553" y="78122"/>
                  </a:lnTo>
                  <a:lnTo>
                    <a:pt x="2290914" y="82804"/>
                  </a:lnTo>
                  <a:lnTo>
                    <a:pt x="2305202" y="87685"/>
                  </a:lnTo>
                  <a:lnTo>
                    <a:pt x="2319489" y="92710"/>
                  </a:lnTo>
                  <a:lnTo>
                    <a:pt x="2333777" y="97734"/>
                  </a:lnTo>
                  <a:lnTo>
                    <a:pt x="2376751" y="111982"/>
                  </a:lnTo>
                  <a:lnTo>
                    <a:pt x="2419702" y="124934"/>
                  </a:lnTo>
                  <a:lnTo>
                    <a:pt x="2462618" y="136525"/>
                  </a:lnTo>
                  <a:lnTo>
                    <a:pt x="2505606" y="147508"/>
                  </a:lnTo>
                  <a:lnTo>
                    <a:pt x="2548582" y="156654"/>
                  </a:lnTo>
                  <a:lnTo>
                    <a:pt x="2562883" y="159341"/>
                  </a:lnTo>
                  <a:lnTo>
                    <a:pt x="2577172" y="162052"/>
                  </a:lnTo>
                  <a:lnTo>
                    <a:pt x="2591533" y="164776"/>
                  </a:lnTo>
                  <a:lnTo>
                    <a:pt x="2605859" y="167465"/>
                  </a:lnTo>
                  <a:lnTo>
                    <a:pt x="2620160" y="170178"/>
                  </a:lnTo>
                  <a:lnTo>
                    <a:pt x="2634449" y="172974"/>
                  </a:lnTo>
                  <a:lnTo>
                    <a:pt x="2648810" y="175779"/>
                  </a:lnTo>
                  <a:lnTo>
                    <a:pt x="2663136" y="178657"/>
                  </a:lnTo>
                  <a:lnTo>
                    <a:pt x="2677437" y="181582"/>
                  </a:lnTo>
                  <a:lnTo>
                    <a:pt x="2691726" y="184531"/>
                  </a:lnTo>
                  <a:lnTo>
                    <a:pt x="2706087" y="187438"/>
                  </a:lnTo>
                  <a:lnTo>
                    <a:pt x="2749003" y="196850"/>
                  </a:lnTo>
                  <a:lnTo>
                    <a:pt x="2791973" y="208708"/>
                  </a:lnTo>
                  <a:lnTo>
                    <a:pt x="2806280" y="212852"/>
                  </a:lnTo>
                  <a:lnTo>
                    <a:pt x="2820588" y="216844"/>
                  </a:lnTo>
                  <a:lnTo>
                    <a:pt x="2863557" y="229488"/>
                  </a:lnTo>
                  <a:lnTo>
                    <a:pt x="2907063" y="245812"/>
                  </a:lnTo>
                  <a:lnTo>
                    <a:pt x="2944885" y="261826"/>
                  </a:lnTo>
                  <a:lnTo>
                    <a:pt x="2956714" y="266959"/>
                  </a:lnTo>
                  <a:lnTo>
                    <a:pt x="2969983" y="272034"/>
                  </a:lnTo>
                  <a:lnTo>
                    <a:pt x="2985364" y="277094"/>
                  </a:lnTo>
                  <a:lnTo>
                    <a:pt x="3002162" y="282035"/>
                  </a:lnTo>
                  <a:lnTo>
                    <a:pt x="3019222" y="286928"/>
                  </a:lnTo>
                  <a:lnTo>
                    <a:pt x="3035388" y="291846"/>
                  </a:lnTo>
                  <a:lnTo>
                    <a:pt x="3050285" y="296872"/>
                  </a:lnTo>
                  <a:lnTo>
                    <a:pt x="3064551" y="301958"/>
                  </a:lnTo>
                  <a:lnTo>
                    <a:pt x="3078555" y="306972"/>
                  </a:lnTo>
                  <a:lnTo>
                    <a:pt x="3092665" y="311785"/>
                  </a:lnTo>
                  <a:lnTo>
                    <a:pt x="3106973" y="316255"/>
                  </a:lnTo>
                  <a:lnTo>
                    <a:pt x="3121304" y="320500"/>
                  </a:lnTo>
                  <a:lnTo>
                    <a:pt x="3135635" y="324768"/>
                  </a:lnTo>
                  <a:lnTo>
                    <a:pt x="3178533" y="339042"/>
                  </a:lnTo>
                  <a:lnTo>
                    <a:pt x="3207219" y="349250"/>
                  </a:lnTo>
                  <a:lnTo>
                    <a:pt x="3221509" y="354341"/>
                  </a:lnTo>
                  <a:lnTo>
                    <a:pt x="3264496" y="369950"/>
                  </a:lnTo>
                  <a:lnTo>
                    <a:pt x="3293087" y="380523"/>
                  </a:lnTo>
                  <a:lnTo>
                    <a:pt x="3307412" y="385774"/>
                  </a:lnTo>
                  <a:lnTo>
                    <a:pt x="3321773" y="390906"/>
                  </a:lnTo>
                  <a:lnTo>
                    <a:pt x="3336063" y="395872"/>
                  </a:lnTo>
                  <a:lnTo>
                    <a:pt x="3350364" y="400732"/>
                  </a:lnTo>
                  <a:lnTo>
                    <a:pt x="3364689" y="405568"/>
                  </a:lnTo>
                  <a:lnTo>
                    <a:pt x="3379050" y="410463"/>
                  </a:lnTo>
                  <a:lnTo>
                    <a:pt x="3393340" y="415438"/>
                  </a:lnTo>
                  <a:lnTo>
                    <a:pt x="3407641" y="420449"/>
                  </a:lnTo>
                  <a:lnTo>
                    <a:pt x="3421966" y="425483"/>
                  </a:lnTo>
                  <a:lnTo>
                    <a:pt x="3436327" y="430530"/>
                  </a:lnTo>
                  <a:lnTo>
                    <a:pt x="3450617" y="435600"/>
                  </a:lnTo>
                  <a:lnTo>
                    <a:pt x="3464918" y="440705"/>
                  </a:lnTo>
                  <a:lnTo>
                    <a:pt x="3479243" y="445835"/>
                  </a:lnTo>
                  <a:lnTo>
                    <a:pt x="3493604" y="450977"/>
                  </a:lnTo>
                  <a:lnTo>
                    <a:pt x="3507894" y="456098"/>
                  </a:lnTo>
                  <a:lnTo>
                    <a:pt x="3522195" y="461279"/>
                  </a:lnTo>
                  <a:lnTo>
                    <a:pt x="3536520" y="466389"/>
                  </a:lnTo>
                  <a:lnTo>
                    <a:pt x="3579456" y="480758"/>
                  </a:lnTo>
                  <a:lnTo>
                    <a:pt x="3622392" y="493381"/>
                  </a:lnTo>
                  <a:lnTo>
                    <a:pt x="3665308" y="503936"/>
                  </a:lnTo>
                  <a:lnTo>
                    <a:pt x="3708296" y="512008"/>
                  </a:lnTo>
                  <a:lnTo>
                    <a:pt x="3751272" y="517302"/>
                  </a:lnTo>
                  <a:lnTo>
                    <a:pt x="3794420" y="520606"/>
                  </a:lnTo>
                  <a:lnTo>
                    <a:pt x="3837139" y="522731"/>
                  </a:lnTo>
                  <a:lnTo>
                    <a:pt x="3886288" y="523494"/>
                  </a:lnTo>
                  <a:lnTo>
                    <a:pt x="3901669" y="523394"/>
                  </a:lnTo>
                  <a:lnTo>
                    <a:pt x="3918467" y="523176"/>
                  </a:lnTo>
                  <a:lnTo>
                    <a:pt x="3935527" y="522958"/>
                  </a:lnTo>
                  <a:lnTo>
                    <a:pt x="3951693" y="522859"/>
                  </a:lnTo>
                  <a:lnTo>
                    <a:pt x="3966965" y="522829"/>
                  </a:lnTo>
                  <a:lnTo>
                    <a:pt x="3981856" y="522811"/>
                  </a:lnTo>
                  <a:lnTo>
                    <a:pt x="3995985" y="522912"/>
                  </a:lnTo>
                  <a:lnTo>
                    <a:pt x="4008970" y="523240"/>
                  </a:lnTo>
                  <a:lnTo>
                    <a:pt x="4019593" y="523791"/>
                  </a:lnTo>
                  <a:lnTo>
                    <a:pt x="4028417" y="524510"/>
                  </a:lnTo>
                  <a:lnTo>
                    <a:pt x="4037742" y="525418"/>
                  </a:lnTo>
                  <a:lnTo>
                    <a:pt x="4049864" y="526542"/>
                  </a:lnTo>
                  <a:lnTo>
                    <a:pt x="4066392" y="527964"/>
                  </a:lnTo>
                  <a:lnTo>
                    <a:pt x="4085694" y="529637"/>
                  </a:lnTo>
                  <a:lnTo>
                    <a:pt x="4105496" y="531381"/>
                  </a:lnTo>
                  <a:lnTo>
                    <a:pt x="4123524" y="533019"/>
                  </a:lnTo>
                  <a:lnTo>
                    <a:pt x="4139010" y="534423"/>
                  </a:lnTo>
                  <a:lnTo>
                    <a:pt x="4153211" y="535781"/>
                  </a:lnTo>
                  <a:lnTo>
                    <a:pt x="4166887" y="537090"/>
                  </a:lnTo>
                  <a:lnTo>
                    <a:pt x="4180801" y="538353"/>
                  </a:lnTo>
                  <a:lnTo>
                    <a:pt x="4195109" y="539337"/>
                  </a:lnTo>
                  <a:lnTo>
                    <a:pt x="4209440" y="540035"/>
                  </a:lnTo>
                  <a:lnTo>
                    <a:pt x="4223771" y="541067"/>
                  </a:lnTo>
                  <a:lnTo>
                    <a:pt x="4266717" y="549370"/>
                  </a:lnTo>
                  <a:lnTo>
                    <a:pt x="4309663" y="567592"/>
                  </a:lnTo>
                  <a:lnTo>
                    <a:pt x="4352632" y="599186"/>
                  </a:lnTo>
                  <a:lnTo>
                    <a:pt x="4381271" y="629729"/>
                  </a:lnTo>
                  <a:lnTo>
                    <a:pt x="4409909" y="666750"/>
                  </a:lnTo>
                  <a:lnTo>
                    <a:pt x="4438500" y="710438"/>
                  </a:lnTo>
                  <a:lnTo>
                    <a:pt x="4452825" y="734008"/>
                  </a:lnTo>
                  <a:lnTo>
                    <a:pt x="4467186" y="757555"/>
                  </a:lnTo>
                  <a:lnTo>
                    <a:pt x="4481476" y="781258"/>
                  </a:lnTo>
                  <a:lnTo>
                    <a:pt x="4495777" y="805449"/>
                  </a:lnTo>
                  <a:lnTo>
                    <a:pt x="4510102" y="829474"/>
                  </a:lnTo>
                  <a:lnTo>
                    <a:pt x="4524463" y="852678"/>
                  </a:lnTo>
                  <a:lnTo>
                    <a:pt x="4539521" y="874867"/>
                  </a:lnTo>
                  <a:lnTo>
                    <a:pt x="4555102" y="896366"/>
                  </a:lnTo>
                  <a:lnTo>
                    <a:pt x="4569683" y="917293"/>
                  </a:lnTo>
                  <a:lnTo>
                    <a:pt x="4581740" y="937768"/>
                  </a:lnTo>
                  <a:lnTo>
                    <a:pt x="4588624" y="958036"/>
                  </a:lnTo>
                  <a:lnTo>
                    <a:pt x="4591948" y="977900"/>
                  </a:lnTo>
                  <a:lnTo>
                    <a:pt x="4596296" y="997096"/>
                  </a:lnTo>
                  <a:lnTo>
                    <a:pt x="4606251" y="1015365"/>
                  </a:lnTo>
                  <a:lnTo>
                    <a:pt x="4624893" y="1032506"/>
                  </a:lnTo>
                  <a:lnTo>
                    <a:pt x="4649177" y="1048765"/>
                  </a:lnTo>
                  <a:lnTo>
                    <a:pt x="4674510" y="1064263"/>
                  </a:lnTo>
                  <a:lnTo>
                    <a:pt x="4696294" y="1079119"/>
                  </a:lnTo>
                  <a:lnTo>
                    <a:pt x="4712888" y="1093194"/>
                  </a:lnTo>
                  <a:lnTo>
                    <a:pt x="4726933" y="1106471"/>
                  </a:lnTo>
                  <a:lnTo>
                    <a:pt x="4739978" y="1119249"/>
                  </a:lnTo>
                  <a:lnTo>
                    <a:pt x="4753571" y="1131824"/>
                  </a:lnTo>
                  <a:lnTo>
                    <a:pt x="4796487" y="1168453"/>
                  </a:lnTo>
                  <a:lnTo>
                    <a:pt x="4839423" y="1198229"/>
                  </a:lnTo>
                  <a:lnTo>
                    <a:pt x="4882359" y="1221652"/>
                  </a:lnTo>
                  <a:lnTo>
                    <a:pt x="4925275" y="1240155"/>
                  </a:lnTo>
                  <a:lnTo>
                    <a:pt x="4968263" y="1254906"/>
                  </a:lnTo>
                  <a:lnTo>
                    <a:pt x="5011239" y="1263983"/>
                  </a:lnTo>
                  <a:lnTo>
                    <a:pt x="5054190" y="1268708"/>
                  </a:lnTo>
                  <a:lnTo>
                    <a:pt x="5097106" y="1270762"/>
                  </a:lnTo>
                  <a:lnTo>
                    <a:pt x="5111467" y="1271398"/>
                  </a:lnTo>
                  <a:lnTo>
                    <a:pt x="5125793" y="1271952"/>
                  </a:lnTo>
                  <a:lnTo>
                    <a:pt x="5140094" y="1272387"/>
                  </a:lnTo>
                  <a:lnTo>
                    <a:pt x="5154383" y="1272667"/>
                  </a:lnTo>
                  <a:lnTo>
                    <a:pt x="5168744" y="1272655"/>
                  </a:lnTo>
                  <a:lnTo>
                    <a:pt x="5183070" y="1272476"/>
                  </a:lnTo>
                  <a:lnTo>
                    <a:pt x="5197371" y="1272202"/>
                  </a:lnTo>
                  <a:lnTo>
                    <a:pt x="5211660" y="1271905"/>
                  </a:lnTo>
                  <a:lnTo>
                    <a:pt x="5226021" y="1271611"/>
                  </a:lnTo>
                  <a:lnTo>
                    <a:pt x="5268937" y="1270254"/>
                  </a:lnTo>
                  <a:lnTo>
                    <a:pt x="5311907" y="1267789"/>
                  </a:lnTo>
                  <a:lnTo>
                    <a:pt x="5326214" y="1266825"/>
                  </a:lnTo>
                  <a:lnTo>
                    <a:pt x="5340700" y="1265906"/>
                  </a:lnTo>
                  <a:lnTo>
                    <a:pt x="5355329" y="1264904"/>
                  </a:lnTo>
                  <a:lnTo>
                    <a:pt x="5369720" y="1263878"/>
                  </a:lnTo>
                  <a:lnTo>
                    <a:pt x="5383491" y="1262888"/>
                  </a:lnTo>
                  <a:lnTo>
                    <a:pt x="5395975" y="1262028"/>
                  </a:lnTo>
                  <a:lnTo>
                    <a:pt x="5407542" y="1261157"/>
                  </a:lnTo>
                  <a:lnTo>
                    <a:pt x="5419371" y="1260262"/>
                  </a:lnTo>
                  <a:lnTo>
                    <a:pt x="5432640" y="1259332"/>
                  </a:lnTo>
                  <a:lnTo>
                    <a:pt x="5448021" y="1258375"/>
                  </a:lnTo>
                  <a:lnTo>
                    <a:pt x="5464819" y="1257395"/>
                  </a:lnTo>
                  <a:lnTo>
                    <a:pt x="5481879" y="1256367"/>
                  </a:lnTo>
                  <a:lnTo>
                    <a:pt x="5527208" y="1252855"/>
                  </a:lnTo>
                  <a:lnTo>
                    <a:pt x="5555322" y="1250061"/>
                  </a:lnTo>
                  <a:lnTo>
                    <a:pt x="5569630" y="1248620"/>
                  </a:lnTo>
                  <a:lnTo>
                    <a:pt x="5612599" y="1243584"/>
                  </a:lnTo>
                  <a:lnTo>
                    <a:pt x="5655569" y="1237065"/>
                  </a:lnTo>
                  <a:lnTo>
                    <a:pt x="5698467" y="1228502"/>
                  </a:lnTo>
                  <a:lnTo>
                    <a:pt x="5741443" y="1218646"/>
                  </a:lnTo>
                  <a:lnTo>
                    <a:pt x="5784430" y="1207770"/>
                  </a:lnTo>
                  <a:lnTo>
                    <a:pt x="5827346" y="1195036"/>
                  </a:lnTo>
                  <a:lnTo>
                    <a:pt x="5870298" y="1181100"/>
                  </a:lnTo>
                  <a:lnTo>
                    <a:pt x="5884623" y="1176317"/>
                  </a:lnTo>
                  <a:lnTo>
                    <a:pt x="5927575" y="1162748"/>
                  </a:lnTo>
                  <a:lnTo>
                    <a:pt x="5970551" y="1150012"/>
                  </a:lnTo>
                  <a:lnTo>
                    <a:pt x="6013538" y="1138047"/>
                  </a:lnTo>
                  <a:lnTo>
                    <a:pt x="6056454" y="1127331"/>
                  </a:lnTo>
                  <a:lnTo>
                    <a:pt x="6099390" y="1119171"/>
                  </a:lnTo>
                  <a:lnTo>
                    <a:pt x="6142326" y="1112777"/>
                  </a:lnTo>
                  <a:lnTo>
                    <a:pt x="6185242" y="1107313"/>
                  </a:lnTo>
                  <a:lnTo>
                    <a:pt x="6199603" y="1105529"/>
                  </a:lnTo>
                  <a:lnTo>
                    <a:pt x="6242519" y="1100582"/>
                  </a:lnTo>
                  <a:lnTo>
                    <a:pt x="6271206" y="1097899"/>
                  </a:lnTo>
                  <a:lnTo>
                    <a:pt x="6285507" y="1096599"/>
                  </a:lnTo>
                  <a:lnTo>
                    <a:pt x="6328483" y="1091723"/>
                  </a:lnTo>
                  <a:lnTo>
                    <a:pt x="6371434" y="1085667"/>
                  </a:lnTo>
                  <a:lnTo>
                    <a:pt x="6414350" y="1078738"/>
                  </a:lnTo>
                  <a:lnTo>
                    <a:pt x="6457338" y="1071165"/>
                  </a:lnTo>
                  <a:lnTo>
                    <a:pt x="6500314" y="1063228"/>
                  </a:lnTo>
                  <a:lnTo>
                    <a:pt x="6528904" y="1057783"/>
                  </a:lnTo>
                  <a:lnTo>
                    <a:pt x="6543212" y="1055070"/>
                  </a:lnTo>
                  <a:lnTo>
                    <a:pt x="6557543" y="1052274"/>
                  </a:lnTo>
                  <a:lnTo>
                    <a:pt x="6571874" y="1049406"/>
                  </a:lnTo>
                  <a:lnTo>
                    <a:pt x="6586181" y="1046480"/>
                  </a:lnTo>
                  <a:lnTo>
                    <a:pt x="6600489" y="1043638"/>
                  </a:lnTo>
                  <a:lnTo>
                    <a:pt x="6643458" y="1034923"/>
                  </a:lnTo>
                  <a:lnTo>
                    <a:pt x="6686428" y="1025511"/>
                  </a:lnTo>
                  <a:lnTo>
                    <a:pt x="6729374" y="1014761"/>
                  </a:lnTo>
                  <a:lnTo>
                    <a:pt x="6772320" y="1002688"/>
                  </a:lnTo>
                  <a:lnTo>
                    <a:pt x="6815289" y="989330"/>
                  </a:lnTo>
                  <a:lnTo>
                    <a:pt x="6858259" y="974399"/>
                  </a:lnTo>
                  <a:lnTo>
                    <a:pt x="6901205" y="957135"/>
                  </a:lnTo>
                  <a:lnTo>
                    <a:pt x="6915536" y="951043"/>
                  </a:lnTo>
                  <a:lnTo>
                    <a:pt x="6929843" y="945261"/>
                  </a:lnTo>
                  <a:lnTo>
                    <a:pt x="6944133" y="939972"/>
                  </a:lnTo>
                  <a:lnTo>
                    <a:pt x="6958434" y="934958"/>
                  </a:lnTo>
                  <a:lnTo>
                    <a:pt x="6972759" y="929919"/>
                  </a:lnTo>
                  <a:lnTo>
                    <a:pt x="6987120" y="924560"/>
                  </a:lnTo>
                  <a:lnTo>
                    <a:pt x="7001410" y="918775"/>
                  </a:lnTo>
                  <a:lnTo>
                    <a:pt x="7015711" y="912764"/>
                  </a:lnTo>
                  <a:lnTo>
                    <a:pt x="7030036" y="906682"/>
                  </a:lnTo>
                  <a:lnTo>
                    <a:pt x="7044397" y="900684"/>
                  </a:lnTo>
                  <a:lnTo>
                    <a:pt x="7058687" y="894701"/>
                  </a:lnTo>
                  <a:lnTo>
                    <a:pt x="7072988" y="888730"/>
                  </a:lnTo>
                  <a:lnTo>
                    <a:pt x="7087313" y="882735"/>
                  </a:lnTo>
                  <a:lnTo>
                    <a:pt x="7101674" y="876681"/>
                  </a:lnTo>
                  <a:lnTo>
                    <a:pt x="7115964" y="870799"/>
                  </a:lnTo>
                  <a:lnTo>
                    <a:pt x="7130265" y="864965"/>
                  </a:lnTo>
                  <a:lnTo>
                    <a:pt x="7144590" y="858893"/>
                  </a:lnTo>
                  <a:lnTo>
                    <a:pt x="7158951" y="852297"/>
                  </a:lnTo>
                  <a:lnTo>
                    <a:pt x="7173241" y="844833"/>
                  </a:lnTo>
                  <a:lnTo>
                    <a:pt x="7187542" y="836787"/>
                  </a:lnTo>
                  <a:lnTo>
                    <a:pt x="7201867" y="828526"/>
                  </a:lnTo>
                  <a:lnTo>
                    <a:pt x="7216228" y="820419"/>
                  </a:lnTo>
                  <a:lnTo>
                    <a:pt x="7230518" y="812649"/>
                  </a:lnTo>
                  <a:lnTo>
                    <a:pt x="7244819" y="804926"/>
                  </a:lnTo>
                  <a:lnTo>
                    <a:pt x="7259144" y="797202"/>
                  </a:lnTo>
                  <a:lnTo>
                    <a:pt x="7273505" y="789432"/>
                  </a:lnTo>
                  <a:lnTo>
                    <a:pt x="7287795" y="781526"/>
                  </a:lnTo>
                  <a:lnTo>
                    <a:pt x="7302096" y="773525"/>
                  </a:lnTo>
                  <a:lnTo>
                    <a:pt x="7316421" y="765571"/>
                  </a:lnTo>
                  <a:lnTo>
                    <a:pt x="7359357" y="742584"/>
                  </a:lnTo>
                  <a:lnTo>
                    <a:pt x="7402293" y="721663"/>
                  </a:lnTo>
                  <a:lnTo>
                    <a:pt x="7445209" y="704215"/>
                  </a:lnTo>
                  <a:lnTo>
                    <a:pt x="7488786" y="691034"/>
                  </a:lnTo>
                  <a:lnTo>
                    <a:pt x="7527585" y="681926"/>
                  </a:lnTo>
                  <a:lnTo>
                    <a:pt x="7539545" y="679592"/>
                  </a:lnTo>
                  <a:lnTo>
                    <a:pt x="7551635" y="677163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13270" y="2622176"/>
              <a:ext cx="7552055" cy="2451735"/>
            </a:xfrm>
            <a:custGeom>
              <a:avLst/>
              <a:gdLst/>
              <a:ahLst/>
              <a:cxnLst/>
              <a:rect l="l" t="t" r="r" b="b"/>
              <a:pathLst>
                <a:path w="7552055" h="2451735">
                  <a:moveTo>
                    <a:pt x="0" y="2357366"/>
                  </a:moveTo>
                  <a:lnTo>
                    <a:pt x="14323" y="2350500"/>
                  </a:lnTo>
                  <a:lnTo>
                    <a:pt x="28643" y="2343491"/>
                  </a:lnTo>
                  <a:lnTo>
                    <a:pt x="42960" y="2336720"/>
                  </a:lnTo>
                  <a:lnTo>
                    <a:pt x="85910" y="2320043"/>
                  </a:lnTo>
                  <a:lnTo>
                    <a:pt x="128870" y="2308302"/>
                  </a:lnTo>
                  <a:lnTo>
                    <a:pt x="171818" y="2301105"/>
                  </a:lnTo>
                  <a:lnTo>
                    <a:pt x="186134" y="2298731"/>
                  </a:lnTo>
                  <a:lnTo>
                    <a:pt x="200452" y="2296501"/>
                  </a:lnTo>
                  <a:lnTo>
                    <a:pt x="214771" y="2294318"/>
                  </a:lnTo>
                  <a:lnTo>
                    <a:pt x="229095" y="2292088"/>
                  </a:lnTo>
                  <a:lnTo>
                    <a:pt x="243411" y="2289968"/>
                  </a:lnTo>
                  <a:lnTo>
                    <a:pt x="257727" y="2287897"/>
                  </a:lnTo>
                  <a:lnTo>
                    <a:pt x="272043" y="2285730"/>
                  </a:lnTo>
                  <a:lnTo>
                    <a:pt x="286359" y="2283325"/>
                  </a:lnTo>
                  <a:lnTo>
                    <a:pt x="300675" y="2280664"/>
                  </a:lnTo>
                  <a:lnTo>
                    <a:pt x="314993" y="2277752"/>
                  </a:lnTo>
                  <a:lnTo>
                    <a:pt x="329313" y="2274770"/>
                  </a:lnTo>
                  <a:lnTo>
                    <a:pt x="343636" y="2271895"/>
                  </a:lnTo>
                  <a:lnTo>
                    <a:pt x="357952" y="2269363"/>
                  </a:lnTo>
                  <a:lnTo>
                    <a:pt x="372268" y="2266973"/>
                  </a:lnTo>
                  <a:lnTo>
                    <a:pt x="386584" y="2264537"/>
                  </a:lnTo>
                  <a:lnTo>
                    <a:pt x="429539" y="2255813"/>
                  </a:lnTo>
                  <a:lnTo>
                    <a:pt x="472493" y="2245887"/>
                  </a:lnTo>
                  <a:lnTo>
                    <a:pt x="515442" y="2235065"/>
                  </a:lnTo>
                  <a:lnTo>
                    <a:pt x="544087" y="2227318"/>
                  </a:lnTo>
                  <a:lnTo>
                    <a:pt x="558408" y="2223385"/>
                  </a:lnTo>
                  <a:lnTo>
                    <a:pt x="572731" y="2219571"/>
                  </a:lnTo>
                  <a:lnTo>
                    <a:pt x="587039" y="2215782"/>
                  </a:lnTo>
                  <a:lnTo>
                    <a:pt x="601370" y="2211935"/>
                  </a:lnTo>
                  <a:lnTo>
                    <a:pt x="644298" y="2204154"/>
                  </a:lnTo>
                  <a:lnTo>
                    <a:pt x="672924" y="2202816"/>
                  </a:lnTo>
                  <a:lnTo>
                    <a:pt x="687285" y="2202172"/>
                  </a:lnTo>
                  <a:lnTo>
                    <a:pt x="701575" y="2201140"/>
                  </a:lnTo>
                  <a:lnTo>
                    <a:pt x="715876" y="2200013"/>
                  </a:lnTo>
                  <a:lnTo>
                    <a:pt x="730201" y="2199171"/>
                  </a:lnTo>
                  <a:lnTo>
                    <a:pt x="744562" y="2198997"/>
                  </a:lnTo>
                  <a:lnTo>
                    <a:pt x="758852" y="2199741"/>
                  </a:lnTo>
                  <a:lnTo>
                    <a:pt x="773153" y="2201140"/>
                  </a:lnTo>
                  <a:lnTo>
                    <a:pt x="787478" y="2202801"/>
                  </a:lnTo>
                  <a:lnTo>
                    <a:pt x="801839" y="2204331"/>
                  </a:lnTo>
                  <a:lnTo>
                    <a:pt x="816129" y="2205751"/>
                  </a:lnTo>
                  <a:lnTo>
                    <a:pt x="830430" y="2207220"/>
                  </a:lnTo>
                  <a:lnTo>
                    <a:pt x="844755" y="2208545"/>
                  </a:lnTo>
                  <a:lnTo>
                    <a:pt x="859116" y="2209538"/>
                  </a:lnTo>
                  <a:lnTo>
                    <a:pt x="873602" y="2210065"/>
                  </a:lnTo>
                  <a:lnTo>
                    <a:pt x="888231" y="2210236"/>
                  </a:lnTo>
                  <a:lnTo>
                    <a:pt x="902622" y="2210216"/>
                  </a:lnTo>
                  <a:lnTo>
                    <a:pt x="916393" y="2210173"/>
                  </a:lnTo>
                  <a:lnTo>
                    <a:pt x="928822" y="2210141"/>
                  </a:lnTo>
                  <a:lnTo>
                    <a:pt x="980798" y="2208468"/>
                  </a:lnTo>
                  <a:lnTo>
                    <a:pt x="1030947" y="2203950"/>
                  </a:lnTo>
                  <a:lnTo>
                    <a:pt x="1074006" y="2193841"/>
                  </a:lnTo>
                  <a:lnTo>
                    <a:pt x="1116784" y="2180597"/>
                  </a:lnTo>
                  <a:lnTo>
                    <a:pt x="1131085" y="2175670"/>
                  </a:lnTo>
                  <a:lnTo>
                    <a:pt x="1145374" y="2170803"/>
                  </a:lnTo>
                  <a:lnTo>
                    <a:pt x="1159735" y="2166340"/>
                  </a:lnTo>
                  <a:lnTo>
                    <a:pt x="1174061" y="2162055"/>
                  </a:lnTo>
                  <a:lnTo>
                    <a:pt x="1188362" y="2157319"/>
                  </a:lnTo>
                  <a:lnTo>
                    <a:pt x="1231338" y="2137941"/>
                  </a:lnTo>
                  <a:lnTo>
                    <a:pt x="1274289" y="2104050"/>
                  </a:lnTo>
                  <a:lnTo>
                    <a:pt x="1302916" y="2069002"/>
                  </a:lnTo>
                  <a:lnTo>
                    <a:pt x="1331566" y="2023584"/>
                  </a:lnTo>
                  <a:lnTo>
                    <a:pt x="1360193" y="1967747"/>
                  </a:lnTo>
                  <a:lnTo>
                    <a:pt x="1388843" y="1905379"/>
                  </a:lnTo>
                  <a:lnTo>
                    <a:pt x="1417470" y="1836525"/>
                  </a:lnTo>
                  <a:lnTo>
                    <a:pt x="1431759" y="1800598"/>
                  </a:lnTo>
                  <a:lnTo>
                    <a:pt x="1446120" y="1763266"/>
                  </a:lnTo>
                  <a:lnTo>
                    <a:pt x="1460446" y="1724445"/>
                  </a:lnTo>
                  <a:lnTo>
                    <a:pt x="1474747" y="1685601"/>
                  </a:lnTo>
                  <a:lnTo>
                    <a:pt x="1489036" y="1648198"/>
                  </a:lnTo>
                  <a:lnTo>
                    <a:pt x="1503344" y="1612463"/>
                  </a:lnTo>
                  <a:lnTo>
                    <a:pt x="1532006" y="1543899"/>
                  </a:lnTo>
                  <a:lnTo>
                    <a:pt x="1560621" y="1480157"/>
                  </a:lnTo>
                  <a:lnTo>
                    <a:pt x="1589283" y="1421332"/>
                  </a:lnTo>
                  <a:lnTo>
                    <a:pt x="1603590" y="1390896"/>
                  </a:lnTo>
                  <a:lnTo>
                    <a:pt x="1632705" y="1325999"/>
                  </a:lnTo>
                  <a:lnTo>
                    <a:pt x="1660867" y="1259959"/>
                  </a:lnTo>
                  <a:lnTo>
                    <a:pt x="1684918" y="1193982"/>
                  </a:lnTo>
                  <a:lnTo>
                    <a:pt x="1696747" y="1161589"/>
                  </a:lnTo>
                  <a:lnTo>
                    <a:pt x="1710016" y="1130673"/>
                  </a:lnTo>
                  <a:lnTo>
                    <a:pt x="1725397" y="1101973"/>
                  </a:lnTo>
                  <a:lnTo>
                    <a:pt x="1742195" y="1074808"/>
                  </a:lnTo>
                  <a:lnTo>
                    <a:pt x="1759255" y="1048144"/>
                  </a:lnTo>
                  <a:lnTo>
                    <a:pt x="1775421" y="1020945"/>
                  </a:lnTo>
                  <a:lnTo>
                    <a:pt x="1790318" y="992520"/>
                  </a:lnTo>
                  <a:lnTo>
                    <a:pt x="1804584" y="963477"/>
                  </a:lnTo>
                  <a:lnTo>
                    <a:pt x="1818588" y="935005"/>
                  </a:lnTo>
                  <a:lnTo>
                    <a:pt x="1847006" y="883773"/>
                  </a:lnTo>
                  <a:lnTo>
                    <a:pt x="1875668" y="838823"/>
                  </a:lnTo>
                  <a:lnTo>
                    <a:pt x="1904265" y="798250"/>
                  </a:lnTo>
                  <a:lnTo>
                    <a:pt x="1932891" y="762150"/>
                  </a:lnTo>
                  <a:lnTo>
                    <a:pt x="1947252" y="743958"/>
                  </a:lnTo>
                  <a:lnTo>
                    <a:pt x="1961542" y="724669"/>
                  </a:lnTo>
                  <a:lnTo>
                    <a:pt x="1975843" y="704905"/>
                  </a:lnTo>
                  <a:lnTo>
                    <a:pt x="1990168" y="685807"/>
                  </a:lnTo>
                  <a:lnTo>
                    <a:pt x="2004529" y="668520"/>
                  </a:lnTo>
                  <a:lnTo>
                    <a:pt x="2018819" y="653932"/>
                  </a:lnTo>
                  <a:lnTo>
                    <a:pt x="2033120" y="641167"/>
                  </a:lnTo>
                  <a:lnTo>
                    <a:pt x="2047445" y="628997"/>
                  </a:lnTo>
                  <a:lnTo>
                    <a:pt x="2061806" y="616196"/>
                  </a:lnTo>
                  <a:lnTo>
                    <a:pt x="2076096" y="602503"/>
                  </a:lnTo>
                  <a:lnTo>
                    <a:pt x="2090397" y="588573"/>
                  </a:lnTo>
                  <a:lnTo>
                    <a:pt x="2104722" y="574548"/>
                  </a:lnTo>
                  <a:lnTo>
                    <a:pt x="2119083" y="560570"/>
                  </a:lnTo>
                  <a:lnTo>
                    <a:pt x="2133373" y="546494"/>
                  </a:lnTo>
                  <a:lnTo>
                    <a:pt x="2147674" y="532360"/>
                  </a:lnTo>
                  <a:lnTo>
                    <a:pt x="2161999" y="518296"/>
                  </a:lnTo>
                  <a:lnTo>
                    <a:pt x="2176360" y="504436"/>
                  </a:lnTo>
                  <a:lnTo>
                    <a:pt x="2190650" y="490444"/>
                  </a:lnTo>
                  <a:lnTo>
                    <a:pt x="2204951" y="476321"/>
                  </a:lnTo>
                  <a:lnTo>
                    <a:pt x="2219276" y="462984"/>
                  </a:lnTo>
                  <a:lnTo>
                    <a:pt x="2262228" y="432776"/>
                  </a:lnTo>
                  <a:lnTo>
                    <a:pt x="2305202" y="416478"/>
                  </a:lnTo>
                  <a:lnTo>
                    <a:pt x="2333777" y="413982"/>
                  </a:lnTo>
                  <a:lnTo>
                    <a:pt x="2348064" y="414139"/>
                  </a:lnTo>
                  <a:lnTo>
                    <a:pt x="2391052" y="420550"/>
                  </a:lnTo>
                  <a:lnTo>
                    <a:pt x="2434028" y="431633"/>
                  </a:lnTo>
                  <a:lnTo>
                    <a:pt x="2448329" y="435701"/>
                  </a:lnTo>
                  <a:lnTo>
                    <a:pt x="2462618" y="438650"/>
                  </a:lnTo>
                  <a:lnTo>
                    <a:pt x="2476979" y="439138"/>
                  </a:lnTo>
                  <a:lnTo>
                    <a:pt x="2491305" y="438078"/>
                  </a:lnTo>
                  <a:lnTo>
                    <a:pt x="2505606" y="437685"/>
                  </a:lnTo>
                  <a:lnTo>
                    <a:pt x="2548582" y="455509"/>
                  </a:lnTo>
                  <a:lnTo>
                    <a:pt x="2577172" y="475988"/>
                  </a:lnTo>
                  <a:lnTo>
                    <a:pt x="2591533" y="485580"/>
                  </a:lnTo>
                  <a:lnTo>
                    <a:pt x="2634449" y="518406"/>
                  </a:lnTo>
                  <a:lnTo>
                    <a:pt x="2663136" y="548822"/>
                  </a:lnTo>
                  <a:lnTo>
                    <a:pt x="2691726" y="582668"/>
                  </a:lnTo>
                  <a:lnTo>
                    <a:pt x="2720413" y="619180"/>
                  </a:lnTo>
                  <a:lnTo>
                    <a:pt x="2734714" y="637210"/>
                  </a:lnTo>
                  <a:lnTo>
                    <a:pt x="2749003" y="653026"/>
                  </a:lnTo>
                  <a:lnTo>
                    <a:pt x="2763311" y="665829"/>
                  </a:lnTo>
                  <a:lnTo>
                    <a:pt x="2777642" y="676489"/>
                  </a:lnTo>
                  <a:lnTo>
                    <a:pt x="2791973" y="686244"/>
                  </a:lnTo>
                  <a:lnTo>
                    <a:pt x="2806280" y="696333"/>
                  </a:lnTo>
                  <a:lnTo>
                    <a:pt x="2849250" y="728408"/>
                  </a:lnTo>
                  <a:lnTo>
                    <a:pt x="2892672" y="759642"/>
                  </a:lnTo>
                  <a:lnTo>
                    <a:pt x="2933318" y="784711"/>
                  </a:lnTo>
                  <a:lnTo>
                    <a:pt x="2969983" y="798695"/>
                  </a:lnTo>
                  <a:lnTo>
                    <a:pt x="3019222" y="804910"/>
                  </a:lnTo>
                  <a:lnTo>
                    <a:pt x="3035388" y="805172"/>
                  </a:lnTo>
                  <a:lnTo>
                    <a:pt x="3050285" y="804503"/>
                  </a:lnTo>
                  <a:lnTo>
                    <a:pt x="3092665" y="796663"/>
                  </a:lnTo>
                  <a:lnTo>
                    <a:pt x="3135635" y="776642"/>
                  </a:lnTo>
                  <a:lnTo>
                    <a:pt x="3149942" y="769612"/>
                  </a:lnTo>
                  <a:lnTo>
                    <a:pt x="3164232" y="763234"/>
                  </a:lnTo>
                  <a:lnTo>
                    <a:pt x="3178533" y="757070"/>
                  </a:lnTo>
                  <a:lnTo>
                    <a:pt x="3192858" y="750859"/>
                  </a:lnTo>
                  <a:lnTo>
                    <a:pt x="3207219" y="744339"/>
                  </a:lnTo>
                  <a:lnTo>
                    <a:pt x="3221509" y="737483"/>
                  </a:lnTo>
                  <a:lnTo>
                    <a:pt x="3235810" y="730353"/>
                  </a:lnTo>
                  <a:lnTo>
                    <a:pt x="3250135" y="723104"/>
                  </a:lnTo>
                  <a:lnTo>
                    <a:pt x="3264496" y="715891"/>
                  </a:lnTo>
                  <a:lnTo>
                    <a:pt x="3278786" y="708779"/>
                  </a:lnTo>
                  <a:lnTo>
                    <a:pt x="3293087" y="701762"/>
                  </a:lnTo>
                  <a:lnTo>
                    <a:pt x="3307412" y="694602"/>
                  </a:lnTo>
                  <a:lnTo>
                    <a:pt x="3350364" y="670726"/>
                  </a:lnTo>
                  <a:lnTo>
                    <a:pt x="3393340" y="644737"/>
                  </a:lnTo>
                  <a:lnTo>
                    <a:pt x="3436327" y="617466"/>
                  </a:lnTo>
                  <a:lnTo>
                    <a:pt x="3450617" y="608584"/>
                  </a:lnTo>
                  <a:lnTo>
                    <a:pt x="3493604" y="580509"/>
                  </a:lnTo>
                  <a:lnTo>
                    <a:pt x="3536520" y="545272"/>
                  </a:lnTo>
                  <a:lnTo>
                    <a:pt x="3565169" y="515467"/>
                  </a:lnTo>
                  <a:lnTo>
                    <a:pt x="3593744" y="480173"/>
                  </a:lnTo>
                  <a:lnTo>
                    <a:pt x="3608031" y="461764"/>
                  </a:lnTo>
                  <a:lnTo>
                    <a:pt x="3622392" y="443319"/>
                  </a:lnTo>
                  <a:lnTo>
                    <a:pt x="3651019" y="404953"/>
                  </a:lnTo>
                  <a:lnTo>
                    <a:pt x="3679669" y="361979"/>
                  </a:lnTo>
                  <a:lnTo>
                    <a:pt x="3708296" y="314446"/>
                  </a:lnTo>
                  <a:lnTo>
                    <a:pt x="3722585" y="291203"/>
                  </a:lnTo>
                  <a:lnTo>
                    <a:pt x="3751272" y="245768"/>
                  </a:lnTo>
                  <a:lnTo>
                    <a:pt x="3779862" y="203192"/>
                  </a:lnTo>
                  <a:lnTo>
                    <a:pt x="3809072" y="166235"/>
                  </a:lnTo>
                  <a:lnTo>
                    <a:pt x="3823439" y="149221"/>
                  </a:lnTo>
                  <a:lnTo>
                    <a:pt x="3837139" y="132707"/>
                  </a:lnTo>
                  <a:lnTo>
                    <a:pt x="3849641" y="116544"/>
                  </a:lnTo>
                  <a:lnTo>
                    <a:pt x="3861238" y="100941"/>
                  </a:lnTo>
                  <a:lnTo>
                    <a:pt x="3873072" y="86076"/>
                  </a:lnTo>
                  <a:lnTo>
                    <a:pt x="3901669" y="58854"/>
                  </a:lnTo>
                  <a:lnTo>
                    <a:pt x="3935527" y="34784"/>
                  </a:lnTo>
                  <a:lnTo>
                    <a:pt x="3981856" y="10183"/>
                  </a:lnTo>
                  <a:lnTo>
                    <a:pt x="4019593" y="0"/>
                  </a:lnTo>
                  <a:lnTo>
                    <a:pt x="4028417" y="119"/>
                  </a:lnTo>
                  <a:lnTo>
                    <a:pt x="4066392" y="7415"/>
                  </a:lnTo>
                  <a:lnTo>
                    <a:pt x="4105496" y="17484"/>
                  </a:lnTo>
                  <a:lnTo>
                    <a:pt x="4153211" y="32043"/>
                  </a:lnTo>
                  <a:lnTo>
                    <a:pt x="4166887" y="36633"/>
                  </a:lnTo>
                  <a:lnTo>
                    <a:pt x="4180801" y="40759"/>
                  </a:lnTo>
                  <a:lnTo>
                    <a:pt x="4195109" y="43178"/>
                  </a:lnTo>
                  <a:lnTo>
                    <a:pt x="4209440" y="44489"/>
                  </a:lnTo>
                  <a:lnTo>
                    <a:pt x="4223771" y="46920"/>
                  </a:lnTo>
                  <a:lnTo>
                    <a:pt x="4266717" y="74144"/>
                  </a:lnTo>
                  <a:lnTo>
                    <a:pt x="4295355" y="106164"/>
                  </a:lnTo>
                  <a:lnTo>
                    <a:pt x="4323994" y="149566"/>
                  </a:lnTo>
                  <a:lnTo>
                    <a:pt x="4352632" y="202684"/>
                  </a:lnTo>
                  <a:lnTo>
                    <a:pt x="4381271" y="265437"/>
                  </a:lnTo>
                  <a:lnTo>
                    <a:pt x="4409909" y="334383"/>
                  </a:lnTo>
                  <a:lnTo>
                    <a:pt x="4424199" y="370238"/>
                  </a:lnTo>
                  <a:lnTo>
                    <a:pt x="4438500" y="407487"/>
                  </a:lnTo>
                  <a:lnTo>
                    <a:pt x="4452825" y="444664"/>
                  </a:lnTo>
                  <a:lnTo>
                    <a:pt x="4467186" y="480306"/>
                  </a:lnTo>
                  <a:lnTo>
                    <a:pt x="4495777" y="547108"/>
                  </a:lnTo>
                  <a:lnTo>
                    <a:pt x="4524463" y="609338"/>
                  </a:lnTo>
                  <a:lnTo>
                    <a:pt x="4555102" y="664662"/>
                  </a:lnTo>
                  <a:lnTo>
                    <a:pt x="4569683" y="691223"/>
                  </a:lnTo>
                  <a:lnTo>
                    <a:pt x="4581740" y="718939"/>
                  </a:lnTo>
                  <a:lnTo>
                    <a:pt x="4588624" y="748172"/>
                  </a:lnTo>
                  <a:lnTo>
                    <a:pt x="4591948" y="778121"/>
                  </a:lnTo>
                  <a:lnTo>
                    <a:pt x="4596296" y="808736"/>
                  </a:lnTo>
                  <a:lnTo>
                    <a:pt x="4606251" y="839970"/>
                  </a:lnTo>
                  <a:lnTo>
                    <a:pt x="4624893" y="872484"/>
                  </a:lnTo>
                  <a:lnTo>
                    <a:pt x="4649177" y="906152"/>
                  </a:lnTo>
                  <a:lnTo>
                    <a:pt x="4674510" y="939464"/>
                  </a:lnTo>
                  <a:lnTo>
                    <a:pt x="4696294" y="970907"/>
                  </a:lnTo>
                  <a:lnTo>
                    <a:pt x="4712888" y="999940"/>
                  </a:lnTo>
                  <a:lnTo>
                    <a:pt x="4726933" y="1027342"/>
                  </a:lnTo>
                  <a:lnTo>
                    <a:pt x="4739978" y="1053863"/>
                  </a:lnTo>
                  <a:lnTo>
                    <a:pt x="4753571" y="1080254"/>
                  </a:lnTo>
                  <a:lnTo>
                    <a:pt x="4782162" y="1133832"/>
                  </a:lnTo>
                  <a:lnTo>
                    <a:pt x="4810848" y="1183886"/>
                  </a:lnTo>
                  <a:lnTo>
                    <a:pt x="4839423" y="1227335"/>
                  </a:lnTo>
                  <a:lnTo>
                    <a:pt x="4867998" y="1265166"/>
                  </a:lnTo>
                  <a:lnTo>
                    <a:pt x="4896685" y="1296392"/>
                  </a:lnTo>
                  <a:lnTo>
                    <a:pt x="4910986" y="1310368"/>
                  </a:lnTo>
                  <a:lnTo>
                    <a:pt x="4925275" y="1324475"/>
                  </a:lnTo>
                  <a:lnTo>
                    <a:pt x="4939636" y="1339060"/>
                  </a:lnTo>
                  <a:lnTo>
                    <a:pt x="4953962" y="1353621"/>
                  </a:lnTo>
                  <a:lnTo>
                    <a:pt x="4968263" y="1367801"/>
                  </a:lnTo>
                  <a:lnTo>
                    <a:pt x="4996913" y="1393823"/>
                  </a:lnTo>
                  <a:lnTo>
                    <a:pt x="5039829" y="1428488"/>
                  </a:lnTo>
                  <a:lnTo>
                    <a:pt x="5082817" y="1461652"/>
                  </a:lnTo>
                  <a:lnTo>
                    <a:pt x="5097106" y="1472557"/>
                  </a:lnTo>
                  <a:lnTo>
                    <a:pt x="5140094" y="1505596"/>
                  </a:lnTo>
                  <a:lnTo>
                    <a:pt x="5183070" y="1538819"/>
                  </a:lnTo>
                  <a:lnTo>
                    <a:pt x="5197371" y="1549880"/>
                  </a:lnTo>
                  <a:lnTo>
                    <a:pt x="5211660" y="1560822"/>
                  </a:lnTo>
                  <a:lnTo>
                    <a:pt x="5226021" y="1571674"/>
                  </a:lnTo>
                  <a:lnTo>
                    <a:pt x="5240347" y="1582396"/>
                  </a:lnTo>
                  <a:lnTo>
                    <a:pt x="5254648" y="1593093"/>
                  </a:lnTo>
                  <a:lnTo>
                    <a:pt x="5268937" y="1603875"/>
                  </a:lnTo>
                  <a:lnTo>
                    <a:pt x="5283245" y="1614668"/>
                  </a:lnTo>
                  <a:lnTo>
                    <a:pt x="5297576" y="1625449"/>
                  </a:lnTo>
                  <a:lnTo>
                    <a:pt x="5311907" y="1636396"/>
                  </a:lnTo>
                  <a:lnTo>
                    <a:pt x="5355329" y="1671677"/>
                  </a:lnTo>
                  <a:lnTo>
                    <a:pt x="5395975" y="1709406"/>
                  </a:lnTo>
                  <a:lnTo>
                    <a:pt x="5419371" y="1735413"/>
                  </a:lnTo>
                  <a:lnTo>
                    <a:pt x="5432640" y="1749036"/>
                  </a:lnTo>
                  <a:lnTo>
                    <a:pt x="5464819" y="1779881"/>
                  </a:lnTo>
                  <a:lnTo>
                    <a:pt x="5498045" y="1807964"/>
                  </a:lnTo>
                  <a:lnTo>
                    <a:pt x="5541212" y="1831699"/>
                  </a:lnTo>
                  <a:lnTo>
                    <a:pt x="5555322" y="1838317"/>
                  </a:lnTo>
                  <a:lnTo>
                    <a:pt x="5598292" y="1858123"/>
                  </a:lnTo>
                  <a:lnTo>
                    <a:pt x="5641238" y="1876369"/>
                  </a:lnTo>
                  <a:lnTo>
                    <a:pt x="5684166" y="1892476"/>
                  </a:lnTo>
                  <a:lnTo>
                    <a:pt x="5698467" y="1896625"/>
                  </a:lnTo>
                  <a:lnTo>
                    <a:pt x="5712792" y="1901561"/>
                  </a:lnTo>
                  <a:lnTo>
                    <a:pt x="5727153" y="1908675"/>
                  </a:lnTo>
                  <a:lnTo>
                    <a:pt x="5741443" y="1918908"/>
                  </a:lnTo>
                  <a:lnTo>
                    <a:pt x="5755744" y="1931296"/>
                  </a:lnTo>
                  <a:lnTo>
                    <a:pt x="5770069" y="1944661"/>
                  </a:lnTo>
                  <a:lnTo>
                    <a:pt x="5784430" y="1957824"/>
                  </a:lnTo>
                  <a:lnTo>
                    <a:pt x="5813021" y="1983366"/>
                  </a:lnTo>
                  <a:lnTo>
                    <a:pt x="5841707" y="2010148"/>
                  </a:lnTo>
                  <a:lnTo>
                    <a:pt x="5870298" y="2039135"/>
                  </a:lnTo>
                  <a:lnTo>
                    <a:pt x="5898984" y="2069457"/>
                  </a:lnTo>
                  <a:lnTo>
                    <a:pt x="5927575" y="2101397"/>
                  </a:lnTo>
                  <a:lnTo>
                    <a:pt x="5941900" y="2117498"/>
                  </a:lnTo>
                  <a:lnTo>
                    <a:pt x="5970551" y="2147766"/>
                  </a:lnTo>
                  <a:lnTo>
                    <a:pt x="5999177" y="2176051"/>
                  </a:lnTo>
                  <a:lnTo>
                    <a:pt x="6027828" y="2201596"/>
                  </a:lnTo>
                  <a:lnTo>
                    <a:pt x="6070815" y="2235065"/>
                  </a:lnTo>
                  <a:lnTo>
                    <a:pt x="6113678" y="2264140"/>
                  </a:lnTo>
                  <a:lnTo>
                    <a:pt x="6156652" y="2288659"/>
                  </a:lnTo>
                  <a:lnTo>
                    <a:pt x="6170953" y="2296056"/>
                  </a:lnTo>
                  <a:lnTo>
                    <a:pt x="6185242" y="2303645"/>
                  </a:lnTo>
                  <a:lnTo>
                    <a:pt x="6199603" y="2311372"/>
                  </a:lnTo>
                  <a:lnTo>
                    <a:pt x="6213929" y="2319075"/>
                  </a:lnTo>
                  <a:lnTo>
                    <a:pt x="6228230" y="2326969"/>
                  </a:lnTo>
                  <a:lnTo>
                    <a:pt x="6242519" y="2335268"/>
                  </a:lnTo>
                  <a:lnTo>
                    <a:pt x="6256880" y="2344132"/>
                  </a:lnTo>
                  <a:lnTo>
                    <a:pt x="6271206" y="2353413"/>
                  </a:lnTo>
                  <a:lnTo>
                    <a:pt x="6285507" y="2362860"/>
                  </a:lnTo>
                  <a:lnTo>
                    <a:pt x="6299796" y="2372225"/>
                  </a:lnTo>
                  <a:lnTo>
                    <a:pt x="6314157" y="2381547"/>
                  </a:lnTo>
                  <a:lnTo>
                    <a:pt x="6328483" y="2390989"/>
                  </a:lnTo>
                  <a:lnTo>
                    <a:pt x="6342784" y="2400192"/>
                  </a:lnTo>
                  <a:lnTo>
                    <a:pt x="6385760" y="2424866"/>
                  </a:lnTo>
                  <a:lnTo>
                    <a:pt x="6428711" y="2442263"/>
                  </a:lnTo>
                  <a:lnTo>
                    <a:pt x="6471627" y="2449568"/>
                  </a:lnTo>
                  <a:lnTo>
                    <a:pt x="6500314" y="2451123"/>
                  </a:lnTo>
                  <a:lnTo>
                    <a:pt x="6514615" y="2450818"/>
                  </a:lnTo>
                  <a:lnTo>
                    <a:pt x="6557543" y="2445710"/>
                  </a:lnTo>
                  <a:lnTo>
                    <a:pt x="6600489" y="2433782"/>
                  </a:lnTo>
                  <a:lnTo>
                    <a:pt x="6643458" y="2415405"/>
                  </a:lnTo>
                  <a:lnTo>
                    <a:pt x="6657766" y="2409195"/>
                  </a:lnTo>
                  <a:lnTo>
                    <a:pt x="6700735" y="2388354"/>
                  </a:lnTo>
                  <a:lnTo>
                    <a:pt x="6743705" y="2360368"/>
                  </a:lnTo>
                  <a:lnTo>
                    <a:pt x="6772320" y="2335206"/>
                  </a:lnTo>
                  <a:lnTo>
                    <a:pt x="6800982" y="2304222"/>
                  </a:lnTo>
                  <a:lnTo>
                    <a:pt x="6829597" y="2268188"/>
                  </a:lnTo>
                  <a:lnTo>
                    <a:pt x="6858259" y="2227103"/>
                  </a:lnTo>
                  <a:lnTo>
                    <a:pt x="6886874" y="2177726"/>
                  </a:lnTo>
                  <a:lnTo>
                    <a:pt x="6915536" y="2120009"/>
                  </a:lnTo>
                  <a:lnTo>
                    <a:pt x="6929843" y="2091555"/>
                  </a:lnTo>
                  <a:lnTo>
                    <a:pt x="6944133" y="2064704"/>
                  </a:lnTo>
                  <a:lnTo>
                    <a:pt x="6958434" y="2038484"/>
                  </a:lnTo>
                  <a:lnTo>
                    <a:pt x="6972759" y="2011812"/>
                  </a:lnTo>
                  <a:lnTo>
                    <a:pt x="7001410" y="1953529"/>
                  </a:lnTo>
                  <a:lnTo>
                    <a:pt x="7030036" y="1889807"/>
                  </a:lnTo>
                  <a:lnTo>
                    <a:pt x="7058687" y="1822501"/>
                  </a:lnTo>
                  <a:lnTo>
                    <a:pt x="7087313" y="1751611"/>
                  </a:lnTo>
                  <a:lnTo>
                    <a:pt x="7101674" y="1716524"/>
                  </a:lnTo>
                  <a:lnTo>
                    <a:pt x="7115964" y="1682325"/>
                  </a:lnTo>
                  <a:lnTo>
                    <a:pt x="7130265" y="1648579"/>
                  </a:lnTo>
                  <a:lnTo>
                    <a:pt x="7144590" y="1614547"/>
                  </a:lnTo>
                  <a:lnTo>
                    <a:pt x="7158951" y="1579491"/>
                  </a:lnTo>
                  <a:lnTo>
                    <a:pt x="7173241" y="1542339"/>
                  </a:lnTo>
                  <a:lnTo>
                    <a:pt x="7187542" y="1503830"/>
                  </a:lnTo>
                  <a:lnTo>
                    <a:pt x="7201867" y="1465655"/>
                  </a:lnTo>
                  <a:lnTo>
                    <a:pt x="7216228" y="1429504"/>
                  </a:lnTo>
                  <a:lnTo>
                    <a:pt x="7244819" y="1362702"/>
                  </a:lnTo>
                  <a:lnTo>
                    <a:pt x="7273505" y="1302377"/>
                  </a:lnTo>
                  <a:lnTo>
                    <a:pt x="7302096" y="1249846"/>
                  </a:lnTo>
                  <a:lnTo>
                    <a:pt x="7330782" y="1203698"/>
                  </a:lnTo>
                  <a:lnTo>
                    <a:pt x="7359357" y="1163693"/>
                  </a:lnTo>
                  <a:lnTo>
                    <a:pt x="7387932" y="1128260"/>
                  </a:lnTo>
                  <a:lnTo>
                    <a:pt x="7416619" y="1096795"/>
                  </a:lnTo>
                  <a:lnTo>
                    <a:pt x="7430920" y="1081968"/>
                  </a:lnTo>
                  <a:lnTo>
                    <a:pt x="7445209" y="1066665"/>
                  </a:lnTo>
                  <a:lnTo>
                    <a:pt x="7459767" y="1050341"/>
                  </a:lnTo>
                  <a:lnTo>
                    <a:pt x="7474419" y="1033518"/>
                  </a:lnTo>
                  <a:lnTo>
                    <a:pt x="7488786" y="1016980"/>
                  </a:lnTo>
                  <a:lnTo>
                    <a:pt x="7502486" y="1001514"/>
                  </a:lnTo>
                  <a:lnTo>
                    <a:pt x="7515363" y="987575"/>
                  </a:lnTo>
                  <a:lnTo>
                    <a:pt x="7527585" y="974685"/>
                  </a:lnTo>
                  <a:lnTo>
                    <a:pt x="7539545" y="962223"/>
                  </a:lnTo>
                  <a:lnTo>
                    <a:pt x="7551635" y="949571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13994" y="3387089"/>
              <a:ext cx="7551420" cy="1370330"/>
            </a:xfrm>
            <a:custGeom>
              <a:avLst/>
              <a:gdLst/>
              <a:ahLst/>
              <a:cxnLst/>
              <a:rect l="l" t="t" r="r" b="b"/>
              <a:pathLst>
                <a:path w="7551420" h="1370329">
                  <a:moveTo>
                    <a:pt x="0" y="1101852"/>
                  </a:moveTo>
                  <a:lnTo>
                    <a:pt x="56387" y="1063752"/>
                  </a:lnTo>
                  <a:lnTo>
                    <a:pt x="114300" y="1027176"/>
                  </a:lnTo>
                  <a:lnTo>
                    <a:pt x="170687" y="993648"/>
                  </a:lnTo>
                  <a:lnTo>
                    <a:pt x="228600" y="961644"/>
                  </a:lnTo>
                  <a:lnTo>
                    <a:pt x="284988" y="934212"/>
                  </a:lnTo>
                  <a:lnTo>
                    <a:pt x="342900" y="899160"/>
                  </a:lnTo>
                  <a:lnTo>
                    <a:pt x="400812" y="870204"/>
                  </a:lnTo>
                  <a:lnTo>
                    <a:pt x="457200" y="838200"/>
                  </a:lnTo>
                  <a:lnTo>
                    <a:pt x="515112" y="809244"/>
                  </a:lnTo>
                  <a:lnTo>
                    <a:pt x="571500" y="784860"/>
                  </a:lnTo>
                  <a:lnTo>
                    <a:pt x="629412" y="769620"/>
                  </a:lnTo>
                  <a:lnTo>
                    <a:pt x="685800" y="772668"/>
                  </a:lnTo>
                  <a:lnTo>
                    <a:pt x="743712" y="777240"/>
                  </a:lnTo>
                  <a:lnTo>
                    <a:pt x="801624" y="800100"/>
                  </a:lnTo>
                  <a:lnTo>
                    <a:pt x="858012" y="794004"/>
                  </a:lnTo>
                  <a:lnTo>
                    <a:pt x="915924" y="762000"/>
                  </a:lnTo>
                  <a:lnTo>
                    <a:pt x="964692" y="714756"/>
                  </a:lnTo>
                  <a:lnTo>
                    <a:pt x="1030224" y="649224"/>
                  </a:lnTo>
                  <a:lnTo>
                    <a:pt x="1088136" y="591312"/>
                  </a:lnTo>
                  <a:lnTo>
                    <a:pt x="1144524" y="545592"/>
                  </a:lnTo>
                  <a:lnTo>
                    <a:pt x="1202436" y="505968"/>
                  </a:lnTo>
                  <a:lnTo>
                    <a:pt x="1258824" y="467868"/>
                  </a:lnTo>
                  <a:lnTo>
                    <a:pt x="1316736" y="431292"/>
                  </a:lnTo>
                  <a:lnTo>
                    <a:pt x="1373124" y="390144"/>
                  </a:lnTo>
                  <a:lnTo>
                    <a:pt x="1431036" y="348996"/>
                  </a:lnTo>
                  <a:lnTo>
                    <a:pt x="1488948" y="306324"/>
                  </a:lnTo>
                  <a:lnTo>
                    <a:pt x="1545336" y="265176"/>
                  </a:lnTo>
                  <a:lnTo>
                    <a:pt x="1603248" y="224028"/>
                  </a:lnTo>
                  <a:lnTo>
                    <a:pt x="1659636" y="179832"/>
                  </a:lnTo>
                  <a:lnTo>
                    <a:pt x="1709928" y="140208"/>
                  </a:lnTo>
                  <a:lnTo>
                    <a:pt x="1773936" y="85344"/>
                  </a:lnTo>
                  <a:lnTo>
                    <a:pt x="1831848" y="38100"/>
                  </a:lnTo>
                  <a:lnTo>
                    <a:pt x="1889760" y="13715"/>
                  </a:lnTo>
                  <a:lnTo>
                    <a:pt x="1946148" y="0"/>
                  </a:lnTo>
                  <a:lnTo>
                    <a:pt x="2004060" y="12192"/>
                  </a:lnTo>
                  <a:lnTo>
                    <a:pt x="2060448" y="33527"/>
                  </a:lnTo>
                  <a:lnTo>
                    <a:pt x="2118360" y="53339"/>
                  </a:lnTo>
                  <a:lnTo>
                    <a:pt x="2176272" y="77724"/>
                  </a:lnTo>
                  <a:lnTo>
                    <a:pt x="2232660" y="108204"/>
                  </a:lnTo>
                  <a:lnTo>
                    <a:pt x="2290572" y="141732"/>
                  </a:lnTo>
                  <a:lnTo>
                    <a:pt x="2346960" y="172212"/>
                  </a:lnTo>
                  <a:lnTo>
                    <a:pt x="2404872" y="199644"/>
                  </a:lnTo>
                  <a:lnTo>
                    <a:pt x="2461260" y="224028"/>
                  </a:lnTo>
                  <a:lnTo>
                    <a:pt x="2519172" y="246887"/>
                  </a:lnTo>
                  <a:lnTo>
                    <a:pt x="2577084" y="262128"/>
                  </a:lnTo>
                  <a:lnTo>
                    <a:pt x="2633472" y="288036"/>
                  </a:lnTo>
                  <a:lnTo>
                    <a:pt x="2691384" y="316992"/>
                  </a:lnTo>
                  <a:lnTo>
                    <a:pt x="2747772" y="342900"/>
                  </a:lnTo>
                  <a:lnTo>
                    <a:pt x="2805684" y="382524"/>
                  </a:lnTo>
                  <a:lnTo>
                    <a:pt x="2863596" y="413004"/>
                  </a:lnTo>
                  <a:lnTo>
                    <a:pt x="2919984" y="449580"/>
                  </a:lnTo>
                  <a:lnTo>
                    <a:pt x="2968752" y="483108"/>
                  </a:lnTo>
                  <a:lnTo>
                    <a:pt x="3034284" y="518160"/>
                  </a:lnTo>
                  <a:lnTo>
                    <a:pt x="3092196" y="553212"/>
                  </a:lnTo>
                  <a:lnTo>
                    <a:pt x="3148584" y="580644"/>
                  </a:lnTo>
                  <a:lnTo>
                    <a:pt x="3206496" y="609600"/>
                  </a:lnTo>
                  <a:lnTo>
                    <a:pt x="3264407" y="635508"/>
                  </a:lnTo>
                  <a:lnTo>
                    <a:pt x="3320796" y="662940"/>
                  </a:lnTo>
                  <a:lnTo>
                    <a:pt x="3378707" y="691896"/>
                  </a:lnTo>
                  <a:lnTo>
                    <a:pt x="3435096" y="717804"/>
                  </a:lnTo>
                  <a:lnTo>
                    <a:pt x="3493007" y="745236"/>
                  </a:lnTo>
                  <a:lnTo>
                    <a:pt x="3549396" y="774192"/>
                  </a:lnTo>
                  <a:lnTo>
                    <a:pt x="3607307" y="795528"/>
                  </a:lnTo>
                  <a:lnTo>
                    <a:pt x="3665220" y="809244"/>
                  </a:lnTo>
                  <a:lnTo>
                    <a:pt x="3721607" y="812292"/>
                  </a:lnTo>
                  <a:lnTo>
                    <a:pt x="3779520" y="804672"/>
                  </a:lnTo>
                  <a:lnTo>
                    <a:pt x="3835907" y="813816"/>
                  </a:lnTo>
                  <a:lnTo>
                    <a:pt x="3886200" y="845820"/>
                  </a:lnTo>
                  <a:lnTo>
                    <a:pt x="3951731" y="891540"/>
                  </a:lnTo>
                  <a:lnTo>
                    <a:pt x="4008120" y="957072"/>
                  </a:lnTo>
                  <a:lnTo>
                    <a:pt x="4049268" y="1013460"/>
                  </a:lnTo>
                  <a:lnTo>
                    <a:pt x="4122420" y="1054608"/>
                  </a:lnTo>
                  <a:lnTo>
                    <a:pt x="4180331" y="1083564"/>
                  </a:lnTo>
                  <a:lnTo>
                    <a:pt x="4236720" y="1101852"/>
                  </a:lnTo>
                  <a:lnTo>
                    <a:pt x="4294632" y="1118616"/>
                  </a:lnTo>
                  <a:lnTo>
                    <a:pt x="4352544" y="1139952"/>
                  </a:lnTo>
                  <a:lnTo>
                    <a:pt x="4408932" y="1164336"/>
                  </a:lnTo>
                  <a:lnTo>
                    <a:pt x="4466844" y="1191768"/>
                  </a:lnTo>
                  <a:lnTo>
                    <a:pt x="4523232" y="1216152"/>
                  </a:lnTo>
                  <a:lnTo>
                    <a:pt x="4581144" y="1242060"/>
                  </a:lnTo>
                  <a:lnTo>
                    <a:pt x="4605528" y="1272540"/>
                  </a:lnTo>
                  <a:lnTo>
                    <a:pt x="4695444" y="1296924"/>
                  </a:lnTo>
                  <a:lnTo>
                    <a:pt x="4753356" y="1325880"/>
                  </a:lnTo>
                  <a:lnTo>
                    <a:pt x="4809744" y="1347216"/>
                  </a:lnTo>
                  <a:lnTo>
                    <a:pt x="4867656" y="1360932"/>
                  </a:lnTo>
                  <a:lnTo>
                    <a:pt x="4924044" y="1370076"/>
                  </a:lnTo>
                  <a:lnTo>
                    <a:pt x="4981956" y="1368552"/>
                  </a:lnTo>
                  <a:lnTo>
                    <a:pt x="5039868" y="1362456"/>
                  </a:lnTo>
                  <a:lnTo>
                    <a:pt x="5096256" y="1356360"/>
                  </a:lnTo>
                  <a:lnTo>
                    <a:pt x="5154168" y="1348740"/>
                  </a:lnTo>
                  <a:lnTo>
                    <a:pt x="5210556" y="1342644"/>
                  </a:lnTo>
                  <a:lnTo>
                    <a:pt x="5268468" y="1339596"/>
                  </a:lnTo>
                  <a:lnTo>
                    <a:pt x="5324856" y="1336548"/>
                  </a:lnTo>
                  <a:lnTo>
                    <a:pt x="5382768" y="1335024"/>
                  </a:lnTo>
                  <a:lnTo>
                    <a:pt x="5431535" y="1333500"/>
                  </a:lnTo>
                  <a:lnTo>
                    <a:pt x="5497068" y="1330452"/>
                  </a:lnTo>
                  <a:lnTo>
                    <a:pt x="5554980" y="1327404"/>
                  </a:lnTo>
                  <a:lnTo>
                    <a:pt x="5611368" y="1324356"/>
                  </a:lnTo>
                  <a:lnTo>
                    <a:pt x="5669280" y="1315212"/>
                  </a:lnTo>
                  <a:lnTo>
                    <a:pt x="5725668" y="1307592"/>
                  </a:lnTo>
                  <a:lnTo>
                    <a:pt x="5783580" y="1296924"/>
                  </a:lnTo>
                  <a:lnTo>
                    <a:pt x="5841491" y="1281684"/>
                  </a:lnTo>
                  <a:lnTo>
                    <a:pt x="5897880" y="1264920"/>
                  </a:lnTo>
                  <a:lnTo>
                    <a:pt x="5955791" y="1251204"/>
                  </a:lnTo>
                  <a:lnTo>
                    <a:pt x="6012180" y="1242060"/>
                  </a:lnTo>
                  <a:lnTo>
                    <a:pt x="6070091" y="1234440"/>
                  </a:lnTo>
                  <a:lnTo>
                    <a:pt x="6128004" y="1242060"/>
                  </a:lnTo>
                  <a:lnTo>
                    <a:pt x="6184391" y="1248156"/>
                  </a:lnTo>
                  <a:lnTo>
                    <a:pt x="6242304" y="1254252"/>
                  </a:lnTo>
                  <a:lnTo>
                    <a:pt x="6298691" y="1267968"/>
                  </a:lnTo>
                  <a:lnTo>
                    <a:pt x="6356604" y="1274064"/>
                  </a:lnTo>
                  <a:lnTo>
                    <a:pt x="6412991" y="1278636"/>
                  </a:lnTo>
                  <a:lnTo>
                    <a:pt x="6470904" y="1280160"/>
                  </a:lnTo>
                  <a:lnTo>
                    <a:pt x="6528815" y="1280160"/>
                  </a:lnTo>
                  <a:lnTo>
                    <a:pt x="6585204" y="1280160"/>
                  </a:lnTo>
                  <a:lnTo>
                    <a:pt x="6643115" y="1281684"/>
                  </a:lnTo>
                  <a:lnTo>
                    <a:pt x="6699504" y="1281684"/>
                  </a:lnTo>
                  <a:lnTo>
                    <a:pt x="6757415" y="1280160"/>
                  </a:lnTo>
                  <a:lnTo>
                    <a:pt x="6813804" y="1272540"/>
                  </a:lnTo>
                  <a:lnTo>
                    <a:pt x="6871715" y="1258824"/>
                  </a:lnTo>
                  <a:lnTo>
                    <a:pt x="6929628" y="1243584"/>
                  </a:lnTo>
                  <a:lnTo>
                    <a:pt x="6986015" y="1216152"/>
                  </a:lnTo>
                  <a:lnTo>
                    <a:pt x="7043928" y="1176528"/>
                  </a:lnTo>
                  <a:lnTo>
                    <a:pt x="7100315" y="1139952"/>
                  </a:lnTo>
                  <a:lnTo>
                    <a:pt x="7158228" y="1100328"/>
                  </a:lnTo>
                  <a:lnTo>
                    <a:pt x="7216139" y="1066800"/>
                  </a:lnTo>
                  <a:lnTo>
                    <a:pt x="7272528" y="1046988"/>
                  </a:lnTo>
                  <a:lnTo>
                    <a:pt x="7330439" y="1024128"/>
                  </a:lnTo>
                  <a:lnTo>
                    <a:pt x="7386828" y="1005840"/>
                  </a:lnTo>
                  <a:lnTo>
                    <a:pt x="7444739" y="990600"/>
                  </a:lnTo>
                  <a:lnTo>
                    <a:pt x="7501128" y="993648"/>
                  </a:lnTo>
                  <a:lnTo>
                    <a:pt x="7551420" y="989076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13270" y="3368698"/>
              <a:ext cx="7552055" cy="1800225"/>
            </a:xfrm>
            <a:custGeom>
              <a:avLst/>
              <a:gdLst/>
              <a:ahLst/>
              <a:cxnLst/>
              <a:rect l="l" t="t" r="r" b="b"/>
              <a:pathLst>
                <a:path w="7552055" h="1800225">
                  <a:moveTo>
                    <a:pt x="0" y="1441172"/>
                  </a:moveTo>
                  <a:lnTo>
                    <a:pt x="14323" y="1442977"/>
                  </a:lnTo>
                  <a:lnTo>
                    <a:pt x="28643" y="1444855"/>
                  </a:lnTo>
                  <a:lnTo>
                    <a:pt x="42960" y="1446637"/>
                  </a:lnTo>
                  <a:lnTo>
                    <a:pt x="57277" y="1448157"/>
                  </a:lnTo>
                  <a:lnTo>
                    <a:pt x="71593" y="1449701"/>
                  </a:lnTo>
                  <a:lnTo>
                    <a:pt x="85910" y="1451268"/>
                  </a:lnTo>
                  <a:lnTo>
                    <a:pt x="100230" y="1452264"/>
                  </a:lnTo>
                  <a:lnTo>
                    <a:pt x="114554" y="1452094"/>
                  </a:lnTo>
                  <a:lnTo>
                    <a:pt x="128870" y="1450034"/>
                  </a:lnTo>
                  <a:lnTo>
                    <a:pt x="143186" y="1446664"/>
                  </a:lnTo>
                  <a:lnTo>
                    <a:pt x="157502" y="1443057"/>
                  </a:lnTo>
                  <a:lnTo>
                    <a:pt x="171818" y="1440283"/>
                  </a:lnTo>
                  <a:lnTo>
                    <a:pt x="186134" y="1438713"/>
                  </a:lnTo>
                  <a:lnTo>
                    <a:pt x="200452" y="1437822"/>
                  </a:lnTo>
                  <a:lnTo>
                    <a:pt x="214771" y="1437050"/>
                  </a:lnTo>
                  <a:lnTo>
                    <a:pt x="229095" y="1435838"/>
                  </a:lnTo>
                  <a:lnTo>
                    <a:pt x="272043" y="1430176"/>
                  </a:lnTo>
                  <a:lnTo>
                    <a:pt x="314993" y="1415280"/>
                  </a:lnTo>
                  <a:lnTo>
                    <a:pt x="329313" y="1409142"/>
                  </a:lnTo>
                  <a:lnTo>
                    <a:pt x="343636" y="1405231"/>
                  </a:lnTo>
                  <a:lnTo>
                    <a:pt x="357952" y="1404806"/>
                  </a:lnTo>
                  <a:lnTo>
                    <a:pt x="372268" y="1406596"/>
                  </a:lnTo>
                  <a:lnTo>
                    <a:pt x="386584" y="1408910"/>
                  </a:lnTo>
                  <a:lnTo>
                    <a:pt x="400900" y="1410057"/>
                  </a:lnTo>
                  <a:lnTo>
                    <a:pt x="415218" y="1409515"/>
                  </a:lnTo>
                  <a:lnTo>
                    <a:pt x="429539" y="1408199"/>
                  </a:lnTo>
                  <a:lnTo>
                    <a:pt x="443859" y="1406574"/>
                  </a:lnTo>
                  <a:lnTo>
                    <a:pt x="458177" y="1405104"/>
                  </a:lnTo>
                  <a:lnTo>
                    <a:pt x="472493" y="1403955"/>
                  </a:lnTo>
                  <a:lnTo>
                    <a:pt x="486810" y="1402865"/>
                  </a:lnTo>
                  <a:lnTo>
                    <a:pt x="501126" y="1401657"/>
                  </a:lnTo>
                  <a:lnTo>
                    <a:pt x="515442" y="1400151"/>
                  </a:lnTo>
                  <a:lnTo>
                    <a:pt x="529765" y="1398250"/>
                  </a:lnTo>
                  <a:lnTo>
                    <a:pt x="544087" y="1395991"/>
                  </a:lnTo>
                  <a:lnTo>
                    <a:pt x="558408" y="1393686"/>
                  </a:lnTo>
                  <a:lnTo>
                    <a:pt x="572731" y="1391642"/>
                  </a:lnTo>
                  <a:lnTo>
                    <a:pt x="587039" y="1389405"/>
                  </a:lnTo>
                  <a:lnTo>
                    <a:pt x="601370" y="1386990"/>
                  </a:lnTo>
                  <a:lnTo>
                    <a:pt x="615701" y="1385409"/>
                  </a:lnTo>
                  <a:lnTo>
                    <a:pt x="658599" y="1392404"/>
                  </a:lnTo>
                  <a:lnTo>
                    <a:pt x="687285" y="1403707"/>
                  </a:lnTo>
                  <a:lnTo>
                    <a:pt x="701575" y="1409543"/>
                  </a:lnTo>
                  <a:lnTo>
                    <a:pt x="744562" y="1434314"/>
                  </a:lnTo>
                  <a:lnTo>
                    <a:pt x="773153" y="1467397"/>
                  </a:lnTo>
                  <a:lnTo>
                    <a:pt x="787478" y="1486677"/>
                  </a:lnTo>
                  <a:lnTo>
                    <a:pt x="801839" y="1505053"/>
                  </a:lnTo>
                  <a:lnTo>
                    <a:pt x="830430" y="1539660"/>
                  </a:lnTo>
                  <a:lnTo>
                    <a:pt x="859116" y="1572744"/>
                  </a:lnTo>
                  <a:lnTo>
                    <a:pt x="888231" y="1602874"/>
                  </a:lnTo>
                  <a:lnTo>
                    <a:pt x="902622" y="1617178"/>
                  </a:lnTo>
                  <a:lnTo>
                    <a:pt x="916393" y="1631291"/>
                  </a:lnTo>
                  <a:lnTo>
                    <a:pt x="928822" y="1645505"/>
                  </a:lnTo>
                  <a:lnTo>
                    <a:pt x="940381" y="1659564"/>
                  </a:lnTo>
                  <a:lnTo>
                    <a:pt x="952201" y="1673171"/>
                  </a:lnTo>
                  <a:lnTo>
                    <a:pt x="980798" y="1698402"/>
                  </a:lnTo>
                  <a:lnTo>
                    <a:pt x="1014707" y="1721104"/>
                  </a:lnTo>
                  <a:lnTo>
                    <a:pt x="1060046" y="1743781"/>
                  </a:lnTo>
                  <a:lnTo>
                    <a:pt x="1074006" y="1748909"/>
                  </a:lnTo>
                  <a:lnTo>
                    <a:pt x="1088097" y="1754227"/>
                  </a:lnTo>
                  <a:lnTo>
                    <a:pt x="1102458" y="1759723"/>
                  </a:lnTo>
                  <a:lnTo>
                    <a:pt x="1116784" y="1765053"/>
                  </a:lnTo>
                  <a:lnTo>
                    <a:pt x="1131085" y="1770336"/>
                  </a:lnTo>
                  <a:lnTo>
                    <a:pt x="1145374" y="1775690"/>
                  </a:lnTo>
                  <a:lnTo>
                    <a:pt x="1159735" y="1781510"/>
                  </a:lnTo>
                  <a:lnTo>
                    <a:pt x="1174061" y="1787675"/>
                  </a:lnTo>
                  <a:lnTo>
                    <a:pt x="1188362" y="1793245"/>
                  </a:lnTo>
                  <a:lnTo>
                    <a:pt x="1202651" y="1797280"/>
                  </a:lnTo>
                  <a:lnTo>
                    <a:pt x="1217012" y="1799324"/>
                  </a:lnTo>
                  <a:lnTo>
                    <a:pt x="1231338" y="1800010"/>
                  </a:lnTo>
                  <a:lnTo>
                    <a:pt x="1245639" y="1799744"/>
                  </a:lnTo>
                  <a:lnTo>
                    <a:pt x="1288615" y="1796327"/>
                  </a:lnTo>
                  <a:lnTo>
                    <a:pt x="1331566" y="1784389"/>
                  </a:lnTo>
                  <a:lnTo>
                    <a:pt x="1374482" y="1760958"/>
                  </a:lnTo>
                  <a:lnTo>
                    <a:pt x="1417470" y="1729489"/>
                  </a:lnTo>
                  <a:lnTo>
                    <a:pt x="1431759" y="1718540"/>
                  </a:lnTo>
                  <a:lnTo>
                    <a:pt x="1446120" y="1707415"/>
                  </a:lnTo>
                  <a:lnTo>
                    <a:pt x="1460446" y="1696029"/>
                  </a:lnTo>
                  <a:lnTo>
                    <a:pt x="1474747" y="1685071"/>
                  </a:lnTo>
                  <a:lnTo>
                    <a:pt x="1517675" y="1659643"/>
                  </a:lnTo>
                  <a:lnTo>
                    <a:pt x="1560621" y="1640488"/>
                  </a:lnTo>
                  <a:lnTo>
                    <a:pt x="1574952" y="1634958"/>
                  </a:lnTo>
                  <a:lnTo>
                    <a:pt x="1589283" y="1629404"/>
                  </a:lnTo>
                  <a:lnTo>
                    <a:pt x="1632705" y="1609034"/>
                  </a:lnTo>
                  <a:lnTo>
                    <a:pt x="1673351" y="1587095"/>
                  </a:lnTo>
                  <a:lnTo>
                    <a:pt x="1684918" y="1580078"/>
                  </a:lnTo>
                  <a:lnTo>
                    <a:pt x="1696747" y="1573204"/>
                  </a:lnTo>
                  <a:lnTo>
                    <a:pt x="1710016" y="1566521"/>
                  </a:lnTo>
                  <a:lnTo>
                    <a:pt x="1725397" y="1560583"/>
                  </a:lnTo>
                  <a:lnTo>
                    <a:pt x="1742195" y="1555122"/>
                  </a:lnTo>
                  <a:lnTo>
                    <a:pt x="1759255" y="1549233"/>
                  </a:lnTo>
                  <a:lnTo>
                    <a:pt x="1775421" y="1542010"/>
                  </a:lnTo>
                  <a:lnTo>
                    <a:pt x="1790318" y="1532445"/>
                  </a:lnTo>
                  <a:lnTo>
                    <a:pt x="1804584" y="1521213"/>
                  </a:lnTo>
                  <a:lnTo>
                    <a:pt x="1818588" y="1510220"/>
                  </a:lnTo>
                  <a:lnTo>
                    <a:pt x="1832698" y="1501370"/>
                  </a:lnTo>
                  <a:lnTo>
                    <a:pt x="1847006" y="1495472"/>
                  </a:lnTo>
                  <a:lnTo>
                    <a:pt x="1861337" y="1491432"/>
                  </a:lnTo>
                  <a:lnTo>
                    <a:pt x="1875668" y="1488297"/>
                  </a:lnTo>
                  <a:lnTo>
                    <a:pt x="1889975" y="1485114"/>
                  </a:lnTo>
                  <a:lnTo>
                    <a:pt x="1904265" y="1481992"/>
                  </a:lnTo>
                  <a:lnTo>
                    <a:pt x="1918566" y="1479383"/>
                  </a:lnTo>
                  <a:lnTo>
                    <a:pt x="1932891" y="1476559"/>
                  </a:lnTo>
                  <a:lnTo>
                    <a:pt x="1947252" y="1472795"/>
                  </a:lnTo>
                  <a:lnTo>
                    <a:pt x="1961542" y="1466939"/>
                  </a:lnTo>
                  <a:lnTo>
                    <a:pt x="1975843" y="1459761"/>
                  </a:lnTo>
                  <a:lnTo>
                    <a:pt x="1990168" y="1453132"/>
                  </a:lnTo>
                  <a:lnTo>
                    <a:pt x="2004529" y="1448919"/>
                  </a:lnTo>
                  <a:lnTo>
                    <a:pt x="2018819" y="1448726"/>
                  </a:lnTo>
                  <a:lnTo>
                    <a:pt x="2033120" y="1451189"/>
                  </a:lnTo>
                  <a:lnTo>
                    <a:pt x="2047445" y="1453723"/>
                  </a:lnTo>
                  <a:lnTo>
                    <a:pt x="2061806" y="1453745"/>
                  </a:lnTo>
                  <a:lnTo>
                    <a:pt x="2076096" y="1450228"/>
                  </a:lnTo>
                  <a:lnTo>
                    <a:pt x="2090397" y="1444664"/>
                  </a:lnTo>
                  <a:lnTo>
                    <a:pt x="2104722" y="1438243"/>
                  </a:lnTo>
                  <a:lnTo>
                    <a:pt x="2119083" y="1432155"/>
                  </a:lnTo>
                  <a:lnTo>
                    <a:pt x="2133373" y="1426696"/>
                  </a:lnTo>
                  <a:lnTo>
                    <a:pt x="2147674" y="1421249"/>
                  </a:lnTo>
                  <a:lnTo>
                    <a:pt x="2161999" y="1415635"/>
                  </a:lnTo>
                  <a:lnTo>
                    <a:pt x="2204951" y="1396468"/>
                  </a:lnTo>
                  <a:lnTo>
                    <a:pt x="2247927" y="1374308"/>
                  </a:lnTo>
                  <a:lnTo>
                    <a:pt x="2276553" y="1357739"/>
                  </a:lnTo>
                  <a:lnTo>
                    <a:pt x="2290914" y="1349859"/>
                  </a:lnTo>
                  <a:lnTo>
                    <a:pt x="2305202" y="1342695"/>
                  </a:lnTo>
                  <a:lnTo>
                    <a:pt x="2319489" y="1335889"/>
                  </a:lnTo>
                  <a:lnTo>
                    <a:pt x="2333777" y="1329178"/>
                  </a:lnTo>
                  <a:lnTo>
                    <a:pt x="2348064" y="1322300"/>
                  </a:lnTo>
                  <a:lnTo>
                    <a:pt x="2362425" y="1314977"/>
                  </a:lnTo>
                  <a:lnTo>
                    <a:pt x="2376751" y="1307345"/>
                  </a:lnTo>
                  <a:lnTo>
                    <a:pt x="2391052" y="1300047"/>
                  </a:lnTo>
                  <a:lnTo>
                    <a:pt x="2405341" y="1293725"/>
                  </a:lnTo>
                  <a:lnTo>
                    <a:pt x="2419702" y="1288934"/>
                  </a:lnTo>
                  <a:lnTo>
                    <a:pt x="2434028" y="1285216"/>
                  </a:lnTo>
                  <a:lnTo>
                    <a:pt x="2448329" y="1281687"/>
                  </a:lnTo>
                  <a:lnTo>
                    <a:pt x="2462618" y="1277469"/>
                  </a:lnTo>
                  <a:lnTo>
                    <a:pt x="2505606" y="1261610"/>
                  </a:lnTo>
                  <a:lnTo>
                    <a:pt x="2548582" y="1237527"/>
                  </a:lnTo>
                  <a:lnTo>
                    <a:pt x="2562883" y="1228236"/>
                  </a:lnTo>
                  <a:lnTo>
                    <a:pt x="2577172" y="1220065"/>
                  </a:lnTo>
                  <a:lnTo>
                    <a:pt x="2620160" y="1201545"/>
                  </a:lnTo>
                  <a:lnTo>
                    <a:pt x="2663136" y="1189331"/>
                  </a:lnTo>
                  <a:lnTo>
                    <a:pt x="2691726" y="1183489"/>
                  </a:lnTo>
                  <a:lnTo>
                    <a:pt x="2706087" y="1180078"/>
                  </a:lnTo>
                  <a:lnTo>
                    <a:pt x="2720413" y="1176393"/>
                  </a:lnTo>
                  <a:lnTo>
                    <a:pt x="2734714" y="1173684"/>
                  </a:lnTo>
                  <a:lnTo>
                    <a:pt x="2749003" y="1173202"/>
                  </a:lnTo>
                  <a:lnTo>
                    <a:pt x="2763311" y="1176156"/>
                  </a:lnTo>
                  <a:lnTo>
                    <a:pt x="2777642" y="1181600"/>
                  </a:lnTo>
                  <a:lnTo>
                    <a:pt x="2791973" y="1187543"/>
                  </a:lnTo>
                  <a:lnTo>
                    <a:pt x="2806280" y="1191998"/>
                  </a:lnTo>
                  <a:lnTo>
                    <a:pt x="2849250" y="1196802"/>
                  </a:lnTo>
                  <a:lnTo>
                    <a:pt x="2892672" y="1198110"/>
                  </a:lnTo>
                  <a:lnTo>
                    <a:pt x="2907063" y="1197905"/>
                  </a:lnTo>
                  <a:lnTo>
                    <a:pt x="2920834" y="1197332"/>
                  </a:lnTo>
                  <a:lnTo>
                    <a:pt x="2933318" y="1196216"/>
                  </a:lnTo>
                  <a:lnTo>
                    <a:pt x="2944885" y="1194601"/>
                  </a:lnTo>
                  <a:lnTo>
                    <a:pt x="2956714" y="1192795"/>
                  </a:lnTo>
                  <a:lnTo>
                    <a:pt x="2969983" y="1191109"/>
                  </a:lnTo>
                  <a:lnTo>
                    <a:pt x="2985364" y="1189728"/>
                  </a:lnTo>
                  <a:lnTo>
                    <a:pt x="3002162" y="1188442"/>
                  </a:lnTo>
                  <a:lnTo>
                    <a:pt x="3019222" y="1186965"/>
                  </a:lnTo>
                  <a:lnTo>
                    <a:pt x="3035388" y="1185013"/>
                  </a:lnTo>
                  <a:lnTo>
                    <a:pt x="3050285" y="1182044"/>
                  </a:lnTo>
                  <a:lnTo>
                    <a:pt x="3064551" y="1178409"/>
                  </a:lnTo>
                  <a:lnTo>
                    <a:pt x="3078555" y="1174869"/>
                  </a:lnTo>
                  <a:lnTo>
                    <a:pt x="3092665" y="1172186"/>
                  </a:lnTo>
                  <a:lnTo>
                    <a:pt x="3106973" y="1170277"/>
                  </a:lnTo>
                  <a:lnTo>
                    <a:pt x="3121304" y="1168915"/>
                  </a:lnTo>
                  <a:lnTo>
                    <a:pt x="3135635" y="1168364"/>
                  </a:lnTo>
                  <a:lnTo>
                    <a:pt x="3149942" y="1168884"/>
                  </a:lnTo>
                  <a:lnTo>
                    <a:pt x="3164232" y="1171453"/>
                  </a:lnTo>
                  <a:lnTo>
                    <a:pt x="3178533" y="1175631"/>
                  </a:lnTo>
                  <a:lnTo>
                    <a:pt x="3192858" y="1179546"/>
                  </a:lnTo>
                  <a:lnTo>
                    <a:pt x="3207219" y="1181330"/>
                  </a:lnTo>
                  <a:lnTo>
                    <a:pt x="3221509" y="1179877"/>
                  </a:lnTo>
                  <a:lnTo>
                    <a:pt x="3235810" y="1176377"/>
                  </a:lnTo>
                  <a:lnTo>
                    <a:pt x="3250135" y="1172400"/>
                  </a:lnTo>
                  <a:lnTo>
                    <a:pt x="3264496" y="1169519"/>
                  </a:lnTo>
                  <a:lnTo>
                    <a:pt x="3278786" y="1168638"/>
                  </a:lnTo>
                  <a:lnTo>
                    <a:pt x="3293087" y="1168757"/>
                  </a:lnTo>
                  <a:lnTo>
                    <a:pt x="3307412" y="1168590"/>
                  </a:lnTo>
                  <a:lnTo>
                    <a:pt x="3350364" y="1157962"/>
                  </a:lnTo>
                  <a:lnTo>
                    <a:pt x="3393340" y="1139559"/>
                  </a:lnTo>
                  <a:lnTo>
                    <a:pt x="3421966" y="1125343"/>
                  </a:lnTo>
                  <a:lnTo>
                    <a:pt x="3436327" y="1118592"/>
                  </a:lnTo>
                  <a:lnTo>
                    <a:pt x="3479243" y="1100857"/>
                  </a:lnTo>
                  <a:lnTo>
                    <a:pt x="3522195" y="1086731"/>
                  </a:lnTo>
                  <a:lnTo>
                    <a:pt x="3536520" y="1082657"/>
                  </a:lnTo>
                  <a:lnTo>
                    <a:pt x="3550881" y="1078333"/>
                  </a:lnTo>
                  <a:lnTo>
                    <a:pt x="3565169" y="1074031"/>
                  </a:lnTo>
                  <a:lnTo>
                    <a:pt x="3579456" y="1069824"/>
                  </a:lnTo>
                  <a:lnTo>
                    <a:pt x="3593744" y="1065045"/>
                  </a:lnTo>
                  <a:lnTo>
                    <a:pt x="3636718" y="1043932"/>
                  </a:lnTo>
                  <a:lnTo>
                    <a:pt x="3679669" y="1010660"/>
                  </a:lnTo>
                  <a:lnTo>
                    <a:pt x="3708296" y="980072"/>
                  </a:lnTo>
                  <a:lnTo>
                    <a:pt x="3736946" y="943389"/>
                  </a:lnTo>
                  <a:lnTo>
                    <a:pt x="3765573" y="900610"/>
                  </a:lnTo>
                  <a:lnTo>
                    <a:pt x="3794420" y="855424"/>
                  </a:lnTo>
                  <a:lnTo>
                    <a:pt x="3823439" y="807783"/>
                  </a:lnTo>
                  <a:lnTo>
                    <a:pt x="3837139" y="785344"/>
                  </a:lnTo>
                  <a:lnTo>
                    <a:pt x="3849641" y="764206"/>
                  </a:lnTo>
                  <a:lnTo>
                    <a:pt x="3861238" y="743878"/>
                  </a:lnTo>
                  <a:lnTo>
                    <a:pt x="3873072" y="724693"/>
                  </a:lnTo>
                  <a:lnTo>
                    <a:pt x="3901669" y="690645"/>
                  </a:lnTo>
                  <a:lnTo>
                    <a:pt x="3935527" y="662015"/>
                  </a:lnTo>
                  <a:lnTo>
                    <a:pt x="3966965" y="639196"/>
                  </a:lnTo>
                  <a:lnTo>
                    <a:pt x="4008970" y="617069"/>
                  </a:lnTo>
                  <a:lnTo>
                    <a:pt x="4019593" y="615197"/>
                  </a:lnTo>
                  <a:lnTo>
                    <a:pt x="4028417" y="616100"/>
                  </a:lnTo>
                  <a:lnTo>
                    <a:pt x="4037742" y="618122"/>
                  </a:lnTo>
                  <a:lnTo>
                    <a:pt x="4049864" y="619609"/>
                  </a:lnTo>
                  <a:lnTo>
                    <a:pt x="4066392" y="620398"/>
                  </a:lnTo>
                  <a:lnTo>
                    <a:pt x="4085694" y="621260"/>
                  </a:lnTo>
                  <a:lnTo>
                    <a:pt x="4105496" y="621930"/>
                  </a:lnTo>
                  <a:lnTo>
                    <a:pt x="4123524" y="622149"/>
                  </a:lnTo>
                  <a:lnTo>
                    <a:pt x="4139010" y="621881"/>
                  </a:lnTo>
                  <a:lnTo>
                    <a:pt x="4180801" y="618720"/>
                  </a:lnTo>
                  <a:lnTo>
                    <a:pt x="4223771" y="611594"/>
                  </a:lnTo>
                  <a:lnTo>
                    <a:pt x="4266717" y="601019"/>
                  </a:lnTo>
                  <a:lnTo>
                    <a:pt x="4281048" y="597040"/>
                  </a:lnTo>
                  <a:lnTo>
                    <a:pt x="4323994" y="586906"/>
                  </a:lnTo>
                  <a:lnTo>
                    <a:pt x="4352632" y="584430"/>
                  </a:lnTo>
                  <a:lnTo>
                    <a:pt x="4366940" y="587180"/>
                  </a:lnTo>
                  <a:lnTo>
                    <a:pt x="4381271" y="592145"/>
                  </a:lnTo>
                  <a:lnTo>
                    <a:pt x="4395602" y="597824"/>
                  </a:lnTo>
                  <a:lnTo>
                    <a:pt x="4409909" y="602718"/>
                  </a:lnTo>
                  <a:lnTo>
                    <a:pt x="4424199" y="606601"/>
                  </a:lnTo>
                  <a:lnTo>
                    <a:pt x="4438500" y="610163"/>
                  </a:lnTo>
                  <a:lnTo>
                    <a:pt x="4452825" y="613558"/>
                  </a:lnTo>
                  <a:lnTo>
                    <a:pt x="4467186" y="616942"/>
                  </a:lnTo>
                  <a:lnTo>
                    <a:pt x="4481476" y="620652"/>
                  </a:lnTo>
                  <a:lnTo>
                    <a:pt x="4524463" y="630404"/>
                  </a:lnTo>
                  <a:lnTo>
                    <a:pt x="4555102" y="631610"/>
                  </a:lnTo>
                  <a:lnTo>
                    <a:pt x="4569683" y="631725"/>
                  </a:lnTo>
                  <a:lnTo>
                    <a:pt x="4581740" y="632817"/>
                  </a:lnTo>
                  <a:lnTo>
                    <a:pt x="4587606" y="634690"/>
                  </a:lnTo>
                  <a:lnTo>
                    <a:pt x="4592662" y="637611"/>
                  </a:lnTo>
                  <a:lnTo>
                    <a:pt x="4598385" y="641246"/>
                  </a:lnTo>
                  <a:lnTo>
                    <a:pt x="4606251" y="645263"/>
                  </a:lnTo>
                  <a:lnTo>
                    <a:pt x="4649177" y="663884"/>
                  </a:lnTo>
                  <a:lnTo>
                    <a:pt x="4696294" y="683363"/>
                  </a:lnTo>
                  <a:lnTo>
                    <a:pt x="4726933" y="693872"/>
                  </a:lnTo>
                  <a:lnTo>
                    <a:pt x="4739978" y="698115"/>
                  </a:lnTo>
                  <a:lnTo>
                    <a:pt x="4753571" y="703429"/>
                  </a:lnTo>
                  <a:lnTo>
                    <a:pt x="4767861" y="710539"/>
                  </a:lnTo>
                  <a:lnTo>
                    <a:pt x="4782162" y="718685"/>
                  </a:lnTo>
                  <a:lnTo>
                    <a:pt x="4796487" y="726664"/>
                  </a:lnTo>
                  <a:lnTo>
                    <a:pt x="4839423" y="742799"/>
                  </a:lnTo>
                  <a:lnTo>
                    <a:pt x="4867998" y="747752"/>
                  </a:lnTo>
                  <a:lnTo>
                    <a:pt x="4882359" y="747351"/>
                  </a:lnTo>
                  <a:lnTo>
                    <a:pt x="4896685" y="745212"/>
                  </a:lnTo>
                  <a:lnTo>
                    <a:pt x="4910986" y="742501"/>
                  </a:lnTo>
                  <a:lnTo>
                    <a:pt x="4925275" y="740386"/>
                  </a:lnTo>
                  <a:lnTo>
                    <a:pt x="4939636" y="739181"/>
                  </a:lnTo>
                  <a:lnTo>
                    <a:pt x="4953962" y="738274"/>
                  </a:lnTo>
                  <a:lnTo>
                    <a:pt x="4968263" y="737439"/>
                  </a:lnTo>
                  <a:lnTo>
                    <a:pt x="4982552" y="736449"/>
                  </a:lnTo>
                  <a:lnTo>
                    <a:pt x="4996913" y="735097"/>
                  </a:lnTo>
                  <a:lnTo>
                    <a:pt x="5011239" y="733544"/>
                  </a:lnTo>
                  <a:lnTo>
                    <a:pt x="5025540" y="732109"/>
                  </a:lnTo>
                  <a:lnTo>
                    <a:pt x="5039829" y="731115"/>
                  </a:lnTo>
                  <a:lnTo>
                    <a:pt x="5054190" y="730607"/>
                  </a:lnTo>
                  <a:lnTo>
                    <a:pt x="5068516" y="730480"/>
                  </a:lnTo>
                  <a:lnTo>
                    <a:pt x="5082817" y="730543"/>
                  </a:lnTo>
                  <a:lnTo>
                    <a:pt x="5097106" y="730607"/>
                  </a:lnTo>
                  <a:lnTo>
                    <a:pt x="5111467" y="730410"/>
                  </a:lnTo>
                  <a:lnTo>
                    <a:pt x="5125793" y="730178"/>
                  </a:lnTo>
                  <a:lnTo>
                    <a:pt x="5140094" y="730160"/>
                  </a:lnTo>
                  <a:lnTo>
                    <a:pt x="5154383" y="730607"/>
                  </a:lnTo>
                  <a:lnTo>
                    <a:pt x="5197371" y="734393"/>
                  </a:lnTo>
                  <a:lnTo>
                    <a:pt x="5240347" y="743386"/>
                  </a:lnTo>
                  <a:lnTo>
                    <a:pt x="5254648" y="747202"/>
                  </a:lnTo>
                  <a:lnTo>
                    <a:pt x="5268937" y="750292"/>
                  </a:lnTo>
                  <a:lnTo>
                    <a:pt x="5283245" y="751992"/>
                  </a:lnTo>
                  <a:lnTo>
                    <a:pt x="5297576" y="752943"/>
                  </a:lnTo>
                  <a:lnTo>
                    <a:pt x="5311907" y="754060"/>
                  </a:lnTo>
                  <a:lnTo>
                    <a:pt x="5355329" y="764341"/>
                  </a:lnTo>
                  <a:lnTo>
                    <a:pt x="5395975" y="780053"/>
                  </a:lnTo>
                  <a:lnTo>
                    <a:pt x="5407542" y="786233"/>
                  </a:lnTo>
                  <a:lnTo>
                    <a:pt x="5419371" y="792031"/>
                  </a:lnTo>
                  <a:lnTo>
                    <a:pt x="5432640" y="796520"/>
                  </a:lnTo>
                  <a:lnTo>
                    <a:pt x="5448021" y="798788"/>
                  </a:lnTo>
                  <a:lnTo>
                    <a:pt x="5464819" y="799615"/>
                  </a:lnTo>
                  <a:lnTo>
                    <a:pt x="5481879" y="800324"/>
                  </a:lnTo>
                  <a:lnTo>
                    <a:pt x="5498045" y="802235"/>
                  </a:lnTo>
                  <a:lnTo>
                    <a:pt x="5512942" y="806082"/>
                  </a:lnTo>
                  <a:lnTo>
                    <a:pt x="5527208" y="811014"/>
                  </a:lnTo>
                  <a:lnTo>
                    <a:pt x="5541212" y="815969"/>
                  </a:lnTo>
                  <a:lnTo>
                    <a:pt x="5555322" y="819888"/>
                  </a:lnTo>
                  <a:lnTo>
                    <a:pt x="5569630" y="822805"/>
                  </a:lnTo>
                  <a:lnTo>
                    <a:pt x="5583961" y="825126"/>
                  </a:lnTo>
                  <a:lnTo>
                    <a:pt x="5598292" y="826639"/>
                  </a:lnTo>
                  <a:lnTo>
                    <a:pt x="5612599" y="827127"/>
                  </a:lnTo>
                  <a:lnTo>
                    <a:pt x="5626907" y="826214"/>
                  </a:lnTo>
                  <a:lnTo>
                    <a:pt x="5641238" y="824206"/>
                  </a:lnTo>
                  <a:lnTo>
                    <a:pt x="5655569" y="821626"/>
                  </a:lnTo>
                  <a:lnTo>
                    <a:pt x="5669876" y="818999"/>
                  </a:lnTo>
                  <a:lnTo>
                    <a:pt x="5684166" y="816619"/>
                  </a:lnTo>
                  <a:lnTo>
                    <a:pt x="5727153" y="807315"/>
                  </a:lnTo>
                  <a:lnTo>
                    <a:pt x="5770069" y="790455"/>
                  </a:lnTo>
                  <a:lnTo>
                    <a:pt x="5813021" y="765770"/>
                  </a:lnTo>
                  <a:lnTo>
                    <a:pt x="5827346" y="756112"/>
                  </a:lnTo>
                  <a:lnTo>
                    <a:pt x="5841707" y="746609"/>
                  </a:lnTo>
                  <a:lnTo>
                    <a:pt x="5855997" y="737336"/>
                  </a:lnTo>
                  <a:lnTo>
                    <a:pt x="5870298" y="727956"/>
                  </a:lnTo>
                  <a:lnTo>
                    <a:pt x="5884623" y="718694"/>
                  </a:lnTo>
                  <a:lnTo>
                    <a:pt x="5927575" y="692888"/>
                  </a:lnTo>
                  <a:lnTo>
                    <a:pt x="5970551" y="670028"/>
                  </a:lnTo>
                  <a:lnTo>
                    <a:pt x="5984852" y="663392"/>
                  </a:lnTo>
                  <a:lnTo>
                    <a:pt x="5999177" y="656709"/>
                  </a:lnTo>
                  <a:lnTo>
                    <a:pt x="6013538" y="649454"/>
                  </a:lnTo>
                  <a:lnTo>
                    <a:pt x="6027828" y="640724"/>
                  </a:lnTo>
                  <a:lnTo>
                    <a:pt x="6042129" y="631055"/>
                  </a:lnTo>
                  <a:lnTo>
                    <a:pt x="6056454" y="622075"/>
                  </a:lnTo>
                  <a:lnTo>
                    <a:pt x="6070815" y="615418"/>
                  </a:lnTo>
                  <a:lnTo>
                    <a:pt x="6085103" y="611880"/>
                  </a:lnTo>
                  <a:lnTo>
                    <a:pt x="6099390" y="610449"/>
                  </a:lnTo>
                  <a:lnTo>
                    <a:pt x="6113678" y="610042"/>
                  </a:lnTo>
                  <a:lnTo>
                    <a:pt x="6127965" y="609576"/>
                  </a:lnTo>
                  <a:lnTo>
                    <a:pt x="6142326" y="609226"/>
                  </a:lnTo>
                  <a:lnTo>
                    <a:pt x="6156652" y="609353"/>
                  </a:lnTo>
                  <a:lnTo>
                    <a:pt x="6170953" y="609433"/>
                  </a:lnTo>
                  <a:lnTo>
                    <a:pt x="6185242" y="608941"/>
                  </a:lnTo>
                  <a:lnTo>
                    <a:pt x="6199603" y="607153"/>
                  </a:lnTo>
                  <a:lnTo>
                    <a:pt x="6213929" y="604543"/>
                  </a:lnTo>
                  <a:lnTo>
                    <a:pt x="6228230" y="602386"/>
                  </a:lnTo>
                  <a:lnTo>
                    <a:pt x="6242519" y="601956"/>
                  </a:lnTo>
                  <a:lnTo>
                    <a:pt x="6256880" y="604680"/>
                  </a:lnTo>
                  <a:lnTo>
                    <a:pt x="6271206" y="609465"/>
                  </a:lnTo>
                  <a:lnTo>
                    <a:pt x="6285507" y="614082"/>
                  </a:lnTo>
                  <a:lnTo>
                    <a:pt x="6299796" y="616307"/>
                  </a:lnTo>
                  <a:lnTo>
                    <a:pt x="6314157" y="615388"/>
                  </a:lnTo>
                  <a:lnTo>
                    <a:pt x="6328483" y="612576"/>
                  </a:lnTo>
                  <a:lnTo>
                    <a:pt x="6371434" y="599584"/>
                  </a:lnTo>
                  <a:lnTo>
                    <a:pt x="6400061" y="588206"/>
                  </a:lnTo>
                  <a:lnTo>
                    <a:pt x="6414350" y="582779"/>
                  </a:lnTo>
                  <a:lnTo>
                    <a:pt x="6428711" y="577875"/>
                  </a:lnTo>
                  <a:lnTo>
                    <a:pt x="6443037" y="573174"/>
                  </a:lnTo>
                  <a:lnTo>
                    <a:pt x="6457338" y="568545"/>
                  </a:lnTo>
                  <a:lnTo>
                    <a:pt x="6471627" y="563856"/>
                  </a:lnTo>
                  <a:lnTo>
                    <a:pt x="6485988" y="558801"/>
                  </a:lnTo>
                  <a:lnTo>
                    <a:pt x="6500314" y="553521"/>
                  </a:lnTo>
                  <a:lnTo>
                    <a:pt x="6514615" y="548550"/>
                  </a:lnTo>
                  <a:lnTo>
                    <a:pt x="6557543" y="539122"/>
                  </a:lnTo>
                  <a:lnTo>
                    <a:pt x="6600489" y="534995"/>
                  </a:lnTo>
                  <a:lnTo>
                    <a:pt x="6614820" y="534646"/>
                  </a:lnTo>
                  <a:lnTo>
                    <a:pt x="6629151" y="534201"/>
                  </a:lnTo>
                  <a:lnTo>
                    <a:pt x="6643458" y="532995"/>
                  </a:lnTo>
                  <a:lnTo>
                    <a:pt x="6657766" y="530540"/>
                  </a:lnTo>
                  <a:lnTo>
                    <a:pt x="6672097" y="527359"/>
                  </a:lnTo>
                  <a:lnTo>
                    <a:pt x="6686428" y="524011"/>
                  </a:lnTo>
                  <a:lnTo>
                    <a:pt x="6700735" y="521057"/>
                  </a:lnTo>
                  <a:lnTo>
                    <a:pt x="6715043" y="519156"/>
                  </a:lnTo>
                  <a:lnTo>
                    <a:pt x="6729374" y="517850"/>
                  </a:lnTo>
                  <a:lnTo>
                    <a:pt x="6743705" y="516020"/>
                  </a:lnTo>
                  <a:lnTo>
                    <a:pt x="6786651" y="499848"/>
                  </a:lnTo>
                  <a:lnTo>
                    <a:pt x="6829597" y="475126"/>
                  </a:lnTo>
                  <a:lnTo>
                    <a:pt x="6843928" y="465843"/>
                  </a:lnTo>
                  <a:lnTo>
                    <a:pt x="6858259" y="456608"/>
                  </a:lnTo>
                  <a:lnTo>
                    <a:pt x="6872566" y="448159"/>
                  </a:lnTo>
                  <a:lnTo>
                    <a:pt x="6886874" y="441624"/>
                  </a:lnTo>
                  <a:lnTo>
                    <a:pt x="6901205" y="436364"/>
                  </a:lnTo>
                  <a:lnTo>
                    <a:pt x="6915536" y="430174"/>
                  </a:lnTo>
                  <a:lnTo>
                    <a:pt x="6958434" y="392406"/>
                  </a:lnTo>
                  <a:lnTo>
                    <a:pt x="6987120" y="355576"/>
                  </a:lnTo>
                  <a:lnTo>
                    <a:pt x="7015711" y="309776"/>
                  </a:lnTo>
                  <a:lnTo>
                    <a:pt x="7030036" y="285013"/>
                  </a:lnTo>
                  <a:lnTo>
                    <a:pt x="7044397" y="261215"/>
                  </a:lnTo>
                  <a:lnTo>
                    <a:pt x="7058687" y="238958"/>
                  </a:lnTo>
                  <a:lnTo>
                    <a:pt x="7072988" y="217273"/>
                  </a:lnTo>
                  <a:lnTo>
                    <a:pt x="7087313" y="195778"/>
                  </a:lnTo>
                  <a:lnTo>
                    <a:pt x="7101674" y="174093"/>
                  </a:lnTo>
                  <a:lnTo>
                    <a:pt x="7115964" y="151368"/>
                  </a:lnTo>
                  <a:lnTo>
                    <a:pt x="7130265" y="128119"/>
                  </a:lnTo>
                  <a:lnTo>
                    <a:pt x="7144590" y="105727"/>
                  </a:lnTo>
                  <a:lnTo>
                    <a:pt x="7173241" y="67256"/>
                  </a:lnTo>
                  <a:lnTo>
                    <a:pt x="7201867" y="35907"/>
                  </a:lnTo>
                  <a:lnTo>
                    <a:pt x="7244819" y="19042"/>
                  </a:lnTo>
                  <a:lnTo>
                    <a:pt x="7259144" y="19750"/>
                  </a:lnTo>
                  <a:lnTo>
                    <a:pt x="7273505" y="19661"/>
                  </a:lnTo>
                  <a:lnTo>
                    <a:pt x="7287795" y="18456"/>
                  </a:lnTo>
                  <a:lnTo>
                    <a:pt x="7302096" y="17359"/>
                  </a:lnTo>
                  <a:lnTo>
                    <a:pt x="7316421" y="16142"/>
                  </a:lnTo>
                  <a:lnTo>
                    <a:pt x="7330782" y="14581"/>
                  </a:lnTo>
                  <a:lnTo>
                    <a:pt x="7345070" y="12378"/>
                  </a:lnTo>
                  <a:lnTo>
                    <a:pt x="7359357" y="9723"/>
                  </a:lnTo>
                  <a:lnTo>
                    <a:pt x="7373645" y="7115"/>
                  </a:lnTo>
                  <a:lnTo>
                    <a:pt x="7416619" y="2754"/>
                  </a:lnTo>
                  <a:lnTo>
                    <a:pt x="7445209" y="1500"/>
                  </a:lnTo>
                  <a:lnTo>
                    <a:pt x="7459767" y="841"/>
                  </a:lnTo>
                  <a:lnTo>
                    <a:pt x="7474419" y="230"/>
                  </a:lnTo>
                  <a:lnTo>
                    <a:pt x="7488786" y="0"/>
                  </a:lnTo>
                  <a:lnTo>
                    <a:pt x="7502486" y="484"/>
                  </a:lnTo>
                  <a:lnTo>
                    <a:pt x="7515363" y="2073"/>
                  </a:lnTo>
                  <a:lnTo>
                    <a:pt x="7527585" y="4437"/>
                  </a:lnTo>
                  <a:lnTo>
                    <a:pt x="7539545" y="7110"/>
                  </a:lnTo>
                  <a:lnTo>
                    <a:pt x="7551635" y="9628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19836" y="5036057"/>
            <a:ext cx="247650" cy="722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91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5005" y="452208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5005" y="4007866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5005" y="3494023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5005" y="298018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1795" y="2466213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1643" y="5700841"/>
            <a:ext cx="7926705" cy="7004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1.02.2020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1.04.2020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1.06.2020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1.08.2020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1.10.2020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1.12.2020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1.02.2021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6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1.04.2021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1.06.2021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1.08.2021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1.10.2021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1.12.2021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1.02.2022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1.04.2022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1.06.2022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1.08.2022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84946" y="4123435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30,0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32469" y="3263646"/>
            <a:ext cx="365125" cy="41275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spcBef>
                <a:spcPts val="180"/>
              </a:spcBef>
            </a:pPr>
            <a:r>
              <a:rPr sz="1200" b="1" dirty="0">
                <a:solidFill>
                  <a:srgbClr val="5F5F5F"/>
                </a:solidFill>
                <a:latin typeface="Tahoma"/>
                <a:cs typeface="Tahoma"/>
              </a:rPr>
              <a:t>68,8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5"/>
              </a:spcBef>
            </a:pPr>
            <a:r>
              <a:rPr sz="1200" b="1" dirty="0">
                <a:solidFill>
                  <a:srgbClr val="A30000"/>
                </a:solidFill>
                <a:latin typeface="Tahoma"/>
                <a:cs typeface="Tahoma"/>
              </a:rPr>
              <a:t>61,3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84946" y="4547438"/>
            <a:ext cx="3651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25</a:t>
            </a:r>
            <a:r>
              <a:rPr sz="1200" b="1" spc="-5" dirty="0">
                <a:solidFill>
                  <a:srgbClr val="001F5F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776477" y="2612135"/>
            <a:ext cx="176530" cy="737870"/>
            <a:chOff x="776477" y="2612135"/>
            <a:chExt cx="176530" cy="737870"/>
          </a:xfrm>
        </p:grpSpPr>
        <p:sp>
          <p:nvSpPr>
            <p:cNvPr id="24" name="object 24"/>
            <p:cNvSpPr/>
            <p:nvPr/>
          </p:nvSpPr>
          <p:spPr>
            <a:xfrm>
              <a:off x="776477" y="286435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76477" y="263118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776477" y="309752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776477" y="333070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009903" y="2481961"/>
            <a:ext cx="1268730" cy="95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97560">
              <a:lnSpc>
                <a:spcPct val="127600"/>
              </a:lnSpc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Konut  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Taşıt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h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ç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Bireysel kredi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kartı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77616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57834"/>
            <a:ext cx="81280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Takipteki alacaklar </a:t>
            </a:r>
            <a:r>
              <a:rPr dirty="0"/>
              <a:t>oranı</a:t>
            </a:r>
            <a:r>
              <a:rPr spc="-25" dirty="0"/>
              <a:t> </a:t>
            </a:r>
            <a:r>
              <a:rPr spc="-5" dirty="0"/>
              <a:t>gerilemektedir.</a:t>
            </a:r>
          </a:p>
          <a:p>
            <a:pPr marL="12700">
              <a:lnSpc>
                <a:spcPct val="100000"/>
              </a:lnSpc>
            </a:pPr>
            <a:r>
              <a:rPr b="0" dirty="0">
                <a:latin typeface="Tahoma"/>
                <a:cs typeface="Tahoma"/>
              </a:rPr>
              <a:t>Takipteki alacaklar </a:t>
            </a:r>
            <a:r>
              <a:rPr b="0" spc="-5" dirty="0">
                <a:latin typeface="Tahoma"/>
                <a:cs typeface="Tahoma"/>
              </a:rPr>
              <a:t>oranı </a:t>
            </a:r>
            <a:r>
              <a:rPr b="0" dirty="0">
                <a:latin typeface="Tahoma"/>
                <a:cs typeface="Tahoma"/>
              </a:rPr>
              <a:t>tüketici </a:t>
            </a:r>
            <a:r>
              <a:rPr b="0" spc="-5" dirty="0">
                <a:latin typeface="Tahoma"/>
                <a:cs typeface="Tahoma"/>
              </a:rPr>
              <a:t>kredilerinde %2,2, ticari kredilerde </a:t>
            </a:r>
            <a:r>
              <a:rPr b="0" dirty="0">
                <a:latin typeface="Tahoma"/>
                <a:cs typeface="Tahoma"/>
              </a:rPr>
              <a:t>ise</a:t>
            </a:r>
            <a:r>
              <a:rPr b="0" spc="114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%2,5’tir.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847088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1076" y="1881377"/>
            <a:ext cx="81845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Takipteki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kredi oranları*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(4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haftalık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hareketli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ortalama, %) 3 Ocak 2020 – 14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3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5917488"/>
            <a:ext cx="895477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*Takipteki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 oranı, takipteki alacakların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nakdi krediler içerisindeki payını göstermektedir.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>
              <a:spcBef>
                <a:spcPts val="5"/>
              </a:spcBef>
            </a:pP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**BDDK, salgınının ardından işletmelerin yaşayacakları nakit akışı sorununun finansal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bir probleme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dönüşmemesi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için Mart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2020’de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aldığı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kararla, 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31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Aralık’a kadar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2.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grup krediye (yakın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izlemedeki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krediler-sorunlu krediler) geçiş süresini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30 günden 90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güne,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3. grup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krediye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(takipteki 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krediler) geçiş süresi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de 90 günden 180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güne çıkarmıştır. İlgili uygulama bazı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istisnalar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tanınarak </a:t>
            </a:r>
            <a:r>
              <a:rPr sz="1100" dirty="0">
                <a:solidFill>
                  <a:prstClr val="black"/>
                </a:solidFill>
                <a:latin typeface="Tahoma"/>
                <a:cs typeface="Tahoma"/>
              </a:rPr>
              <a:t>30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Eylül 2021’e kadar</a:t>
            </a:r>
            <a:r>
              <a:rPr sz="1100" spc="1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100" spc="-5" dirty="0">
                <a:solidFill>
                  <a:prstClr val="black"/>
                </a:solidFill>
                <a:latin typeface="Tahoma"/>
                <a:cs typeface="Tahoma"/>
              </a:rPr>
              <a:t>uzatılmıştır.</a:t>
            </a:r>
            <a:endParaRPr sz="11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8180" y="2432304"/>
            <a:ext cx="7632700" cy="2613025"/>
            <a:chOff x="678180" y="2432304"/>
            <a:chExt cx="7632700" cy="2613025"/>
          </a:xfrm>
        </p:grpSpPr>
        <p:sp>
          <p:nvSpPr>
            <p:cNvPr id="7" name="object 7"/>
            <p:cNvSpPr/>
            <p:nvPr/>
          </p:nvSpPr>
          <p:spPr>
            <a:xfrm>
              <a:off x="678180" y="2436876"/>
              <a:ext cx="7627620" cy="2608580"/>
            </a:xfrm>
            <a:custGeom>
              <a:avLst/>
              <a:gdLst/>
              <a:ahLst/>
              <a:cxnLst/>
              <a:rect l="l" t="t" r="r" b="b"/>
              <a:pathLst>
                <a:path w="7627620" h="2608579">
                  <a:moveTo>
                    <a:pt x="1271015" y="2557272"/>
                  </a:moveTo>
                  <a:lnTo>
                    <a:pt x="1271015" y="2608072"/>
                  </a:lnTo>
                </a:path>
                <a:path w="7627620" h="2608579">
                  <a:moveTo>
                    <a:pt x="3465576" y="2557272"/>
                  </a:moveTo>
                  <a:lnTo>
                    <a:pt x="3465576" y="2608072"/>
                  </a:lnTo>
                </a:path>
                <a:path w="7627620" h="2608579">
                  <a:moveTo>
                    <a:pt x="2011680" y="2557272"/>
                  </a:moveTo>
                  <a:lnTo>
                    <a:pt x="2011680" y="2608072"/>
                  </a:lnTo>
                </a:path>
                <a:path w="7627620" h="2608579">
                  <a:moveTo>
                    <a:pt x="2743199" y="2557272"/>
                  </a:moveTo>
                  <a:lnTo>
                    <a:pt x="2743199" y="2608072"/>
                  </a:lnTo>
                </a:path>
                <a:path w="7627620" h="2608579">
                  <a:moveTo>
                    <a:pt x="1761744" y="2557272"/>
                  </a:moveTo>
                  <a:lnTo>
                    <a:pt x="1761744" y="2608072"/>
                  </a:lnTo>
                </a:path>
                <a:path w="7627620" h="2608579">
                  <a:moveTo>
                    <a:pt x="50292" y="2557272"/>
                  </a:moveTo>
                  <a:lnTo>
                    <a:pt x="50292" y="2608072"/>
                  </a:lnTo>
                </a:path>
                <a:path w="7627620" h="2608579">
                  <a:moveTo>
                    <a:pt x="50292" y="2557272"/>
                  </a:moveTo>
                  <a:lnTo>
                    <a:pt x="50292" y="0"/>
                  </a:lnTo>
                </a:path>
                <a:path w="7627620" h="2608579">
                  <a:moveTo>
                    <a:pt x="0" y="2557272"/>
                  </a:moveTo>
                  <a:lnTo>
                    <a:pt x="50292" y="2557272"/>
                  </a:lnTo>
                </a:path>
                <a:path w="7627620" h="2608579">
                  <a:moveTo>
                    <a:pt x="0" y="2045208"/>
                  </a:moveTo>
                  <a:lnTo>
                    <a:pt x="50292" y="2045208"/>
                  </a:lnTo>
                </a:path>
                <a:path w="7627620" h="2608579">
                  <a:moveTo>
                    <a:pt x="0" y="1534668"/>
                  </a:moveTo>
                  <a:lnTo>
                    <a:pt x="50292" y="1534668"/>
                  </a:lnTo>
                </a:path>
                <a:path w="7627620" h="2608579">
                  <a:moveTo>
                    <a:pt x="0" y="1022603"/>
                  </a:moveTo>
                  <a:lnTo>
                    <a:pt x="50292" y="1022603"/>
                  </a:lnTo>
                </a:path>
                <a:path w="7627620" h="2608579">
                  <a:moveTo>
                    <a:pt x="0" y="512063"/>
                  </a:moveTo>
                  <a:lnTo>
                    <a:pt x="50292" y="512063"/>
                  </a:lnTo>
                </a:path>
                <a:path w="7627620" h="2608579">
                  <a:moveTo>
                    <a:pt x="0" y="0"/>
                  </a:moveTo>
                  <a:lnTo>
                    <a:pt x="50292" y="0"/>
                  </a:lnTo>
                </a:path>
                <a:path w="7627620" h="2608579">
                  <a:moveTo>
                    <a:pt x="4943856" y="2557272"/>
                  </a:moveTo>
                  <a:lnTo>
                    <a:pt x="4943856" y="2608072"/>
                  </a:lnTo>
                </a:path>
                <a:path w="7627620" h="2608579">
                  <a:moveTo>
                    <a:pt x="1513332" y="2557272"/>
                  </a:moveTo>
                  <a:lnTo>
                    <a:pt x="1513332" y="2608072"/>
                  </a:lnTo>
                </a:path>
                <a:path w="7627620" h="2608579">
                  <a:moveTo>
                    <a:pt x="6888480" y="2557272"/>
                  </a:moveTo>
                  <a:lnTo>
                    <a:pt x="6888480" y="2608072"/>
                  </a:lnTo>
                </a:path>
                <a:path w="7627620" h="2608579">
                  <a:moveTo>
                    <a:pt x="533400" y="2557272"/>
                  </a:moveTo>
                  <a:lnTo>
                    <a:pt x="533400" y="2608072"/>
                  </a:lnTo>
                </a:path>
                <a:path w="7627620" h="2608579">
                  <a:moveTo>
                    <a:pt x="781811" y="2557272"/>
                  </a:moveTo>
                  <a:lnTo>
                    <a:pt x="781811" y="2608072"/>
                  </a:lnTo>
                </a:path>
                <a:path w="7627620" h="2608579">
                  <a:moveTo>
                    <a:pt x="2500884" y="2557272"/>
                  </a:moveTo>
                  <a:lnTo>
                    <a:pt x="2500884" y="2608072"/>
                  </a:lnTo>
                </a:path>
                <a:path w="7627620" h="2608579">
                  <a:moveTo>
                    <a:pt x="300228" y="2557272"/>
                  </a:moveTo>
                  <a:lnTo>
                    <a:pt x="300228" y="2608072"/>
                  </a:lnTo>
                </a:path>
                <a:path w="7627620" h="2608579">
                  <a:moveTo>
                    <a:pt x="5433060" y="2557272"/>
                  </a:moveTo>
                  <a:lnTo>
                    <a:pt x="5433060" y="2608072"/>
                  </a:lnTo>
                </a:path>
                <a:path w="7627620" h="2608579">
                  <a:moveTo>
                    <a:pt x="2252472" y="2557272"/>
                  </a:moveTo>
                  <a:lnTo>
                    <a:pt x="2252472" y="2608072"/>
                  </a:lnTo>
                </a:path>
                <a:path w="7627620" h="2608579">
                  <a:moveTo>
                    <a:pt x="1022603" y="2557272"/>
                  </a:moveTo>
                  <a:lnTo>
                    <a:pt x="1022603" y="2608072"/>
                  </a:lnTo>
                </a:path>
                <a:path w="7627620" h="2608579">
                  <a:moveTo>
                    <a:pt x="6173724" y="2557272"/>
                  </a:moveTo>
                  <a:lnTo>
                    <a:pt x="6173724" y="2608072"/>
                  </a:lnTo>
                </a:path>
                <a:path w="7627620" h="2608579">
                  <a:moveTo>
                    <a:pt x="2991611" y="2557272"/>
                  </a:moveTo>
                  <a:lnTo>
                    <a:pt x="2991611" y="2608072"/>
                  </a:lnTo>
                </a:path>
                <a:path w="7627620" h="2608579">
                  <a:moveTo>
                    <a:pt x="3240023" y="2557272"/>
                  </a:moveTo>
                  <a:lnTo>
                    <a:pt x="3240023" y="2608072"/>
                  </a:lnTo>
                </a:path>
                <a:path w="7627620" h="2608579">
                  <a:moveTo>
                    <a:pt x="3713988" y="2557272"/>
                  </a:moveTo>
                  <a:lnTo>
                    <a:pt x="3713988" y="2608072"/>
                  </a:lnTo>
                </a:path>
                <a:path w="7627620" h="2608579">
                  <a:moveTo>
                    <a:pt x="3956304" y="2557272"/>
                  </a:moveTo>
                  <a:lnTo>
                    <a:pt x="3956304" y="2608072"/>
                  </a:lnTo>
                </a:path>
                <a:path w="7627620" h="2608579">
                  <a:moveTo>
                    <a:pt x="4204716" y="2557272"/>
                  </a:moveTo>
                  <a:lnTo>
                    <a:pt x="4204716" y="2608072"/>
                  </a:lnTo>
                </a:path>
                <a:path w="7627620" h="2608579">
                  <a:moveTo>
                    <a:pt x="4447032" y="2557272"/>
                  </a:moveTo>
                  <a:lnTo>
                    <a:pt x="4447032" y="2608072"/>
                  </a:lnTo>
                </a:path>
                <a:path w="7627620" h="2608579">
                  <a:moveTo>
                    <a:pt x="4695444" y="2557272"/>
                  </a:moveTo>
                  <a:lnTo>
                    <a:pt x="4695444" y="2608072"/>
                  </a:lnTo>
                </a:path>
                <a:path w="7627620" h="2608579">
                  <a:moveTo>
                    <a:pt x="5923788" y="2557272"/>
                  </a:moveTo>
                  <a:lnTo>
                    <a:pt x="5923788" y="2608072"/>
                  </a:lnTo>
                </a:path>
                <a:path w="7627620" h="2608579">
                  <a:moveTo>
                    <a:pt x="5184648" y="2557272"/>
                  </a:moveTo>
                  <a:lnTo>
                    <a:pt x="5184648" y="2608072"/>
                  </a:lnTo>
                </a:path>
                <a:path w="7627620" h="2608579">
                  <a:moveTo>
                    <a:pt x="5675376" y="2557272"/>
                  </a:moveTo>
                  <a:lnTo>
                    <a:pt x="5675376" y="2608072"/>
                  </a:lnTo>
                </a:path>
                <a:path w="7627620" h="2608579">
                  <a:moveTo>
                    <a:pt x="6399276" y="2557272"/>
                  </a:moveTo>
                  <a:lnTo>
                    <a:pt x="6399276" y="2608072"/>
                  </a:lnTo>
                </a:path>
                <a:path w="7627620" h="2608579">
                  <a:moveTo>
                    <a:pt x="6646164" y="2557272"/>
                  </a:moveTo>
                  <a:lnTo>
                    <a:pt x="6646164" y="2608072"/>
                  </a:lnTo>
                </a:path>
                <a:path w="7627620" h="2608579">
                  <a:moveTo>
                    <a:pt x="7136892" y="2557272"/>
                  </a:moveTo>
                  <a:lnTo>
                    <a:pt x="7136892" y="2608072"/>
                  </a:lnTo>
                </a:path>
                <a:path w="7627620" h="2608579">
                  <a:moveTo>
                    <a:pt x="7377684" y="2557272"/>
                  </a:moveTo>
                  <a:lnTo>
                    <a:pt x="7377684" y="2608072"/>
                  </a:lnTo>
                </a:path>
                <a:path w="7627620" h="2608579">
                  <a:moveTo>
                    <a:pt x="7627620" y="2557272"/>
                  </a:moveTo>
                  <a:lnTo>
                    <a:pt x="7627620" y="2608072"/>
                  </a:lnTo>
                </a:path>
                <a:path w="7627620" h="2608579">
                  <a:moveTo>
                    <a:pt x="50292" y="2557272"/>
                  </a:moveTo>
                  <a:lnTo>
                    <a:pt x="7627620" y="255727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44728" y="2755392"/>
              <a:ext cx="7416800" cy="1481455"/>
            </a:xfrm>
            <a:custGeom>
              <a:avLst/>
              <a:gdLst/>
              <a:ahLst/>
              <a:cxnLst/>
              <a:rect l="l" t="t" r="r" b="b"/>
              <a:pathLst>
                <a:path w="7416800" h="1481454">
                  <a:moveTo>
                    <a:pt x="0" y="34162"/>
                  </a:moveTo>
                  <a:lnTo>
                    <a:pt x="14066" y="30321"/>
                  </a:lnTo>
                  <a:lnTo>
                    <a:pt x="28128" y="26384"/>
                  </a:lnTo>
                  <a:lnTo>
                    <a:pt x="42189" y="22590"/>
                  </a:lnTo>
                  <a:lnTo>
                    <a:pt x="84372" y="13477"/>
                  </a:lnTo>
                  <a:lnTo>
                    <a:pt x="112496" y="8636"/>
                  </a:lnTo>
                  <a:lnTo>
                    <a:pt x="126557" y="6072"/>
                  </a:lnTo>
                  <a:lnTo>
                    <a:pt x="140620" y="3460"/>
                  </a:lnTo>
                  <a:lnTo>
                    <a:pt x="154684" y="1277"/>
                  </a:lnTo>
                  <a:lnTo>
                    <a:pt x="168744" y="0"/>
                  </a:lnTo>
                  <a:lnTo>
                    <a:pt x="182803" y="0"/>
                  </a:lnTo>
                  <a:lnTo>
                    <a:pt x="196864" y="952"/>
                  </a:lnTo>
                  <a:lnTo>
                    <a:pt x="210926" y="2286"/>
                  </a:lnTo>
                  <a:lnTo>
                    <a:pt x="224993" y="3429"/>
                  </a:lnTo>
                  <a:lnTo>
                    <a:pt x="267169" y="6054"/>
                  </a:lnTo>
                  <a:lnTo>
                    <a:pt x="309357" y="9874"/>
                  </a:lnTo>
                  <a:lnTo>
                    <a:pt x="337477" y="13208"/>
                  </a:lnTo>
                  <a:lnTo>
                    <a:pt x="351543" y="14930"/>
                  </a:lnTo>
                  <a:lnTo>
                    <a:pt x="393725" y="21717"/>
                  </a:lnTo>
                  <a:lnTo>
                    <a:pt x="435912" y="35040"/>
                  </a:lnTo>
                  <a:lnTo>
                    <a:pt x="449973" y="39624"/>
                  </a:lnTo>
                  <a:lnTo>
                    <a:pt x="464032" y="43836"/>
                  </a:lnTo>
                  <a:lnTo>
                    <a:pt x="478093" y="47894"/>
                  </a:lnTo>
                  <a:lnTo>
                    <a:pt x="492155" y="52071"/>
                  </a:lnTo>
                  <a:lnTo>
                    <a:pt x="534333" y="66786"/>
                  </a:lnTo>
                  <a:lnTo>
                    <a:pt x="576506" y="84052"/>
                  </a:lnTo>
                  <a:lnTo>
                    <a:pt x="604648" y="96962"/>
                  </a:lnTo>
                  <a:lnTo>
                    <a:pt x="618744" y="103250"/>
                  </a:lnTo>
                  <a:lnTo>
                    <a:pt x="632767" y="108991"/>
                  </a:lnTo>
                  <a:lnTo>
                    <a:pt x="646826" y="114411"/>
                  </a:lnTo>
                  <a:lnTo>
                    <a:pt x="660909" y="120092"/>
                  </a:lnTo>
                  <a:lnTo>
                    <a:pt x="675005" y="126619"/>
                  </a:lnTo>
                  <a:lnTo>
                    <a:pt x="689028" y="134381"/>
                  </a:lnTo>
                  <a:lnTo>
                    <a:pt x="703087" y="143001"/>
                  </a:lnTo>
                  <a:lnTo>
                    <a:pt x="717170" y="151907"/>
                  </a:lnTo>
                  <a:lnTo>
                    <a:pt x="731266" y="160528"/>
                  </a:lnTo>
                  <a:lnTo>
                    <a:pt x="745287" y="168590"/>
                  </a:lnTo>
                  <a:lnTo>
                    <a:pt x="759332" y="176450"/>
                  </a:lnTo>
                  <a:lnTo>
                    <a:pt x="773378" y="184477"/>
                  </a:lnTo>
                  <a:lnTo>
                    <a:pt x="815578" y="211772"/>
                  </a:lnTo>
                  <a:lnTo>
                    <a:pt x="857934" y="241998"/>
                  </a:lnTo>
                  <a:lnTo>
                    <a:pt x="899922" y="273431"/>
                  </a:lnTo>
                  <a:lnTo>
                    <a:pt x="923528" y="292512"/>
                  </a:lnTo>
                  <a:lnTo>
                    <a:pt x="935158" y="301827"/>
                  </a:lnTo>
                  <a:lnTo>
                    <a:pt x="979789" y="332279"/>
                  </a:lnTo>
                  <a:lnTo>
                    <a:pt x="1012444" y="351917"/>
                  </a:lnTo>
                  <a:lnTo>
                    <a:pt x="1054806" y="373759"/>
                  </a:lnTo>
                  <a:lnTo>
                    <a:pt x="1096787" y="388810"/>
                  </a:lnTo>
                  <a:lnTo>
                    <a:pt x="1138989" y="399651"/>
                  </a:lnTo>
                  <a:lnTo>
                    <a:pt x="1181227" y="408813"/>
                  </a:lnTo>
                  <a:lnTo>
                    <a:pt x="1209294" y="412464"/>
                  </a:lnTo>
                  <a:lnTo>
                    <a:pt x="1223339" y="414099"/>
                  </a:lnTo>
                  <a:lnTo>
                    <a:pt x="1265539" y="422592"/>
                  </a:lnTo>
                  <a:lnTo>
                    <a:pt x="1293622" y="430022"/>
                  </a:lnTo>
                  <a:lnTo>
                    <a:pt x="1307717" y="433814"/>
                  </a:lnTo>
                  <a:lnTo>
                    <a:pt x="1349883" y="446405"/>
                  </a:lnTo>
                  <a:lnTo>
                    <a:pt x="1378013" y="456834"/>
                  </a:lnTo>
                  <a:lnTo>
                    <a:pt x="1392066" y="462174"/>
                  </a:lnTo>
                  <a:lnTo>
                    <a:pt x="1434274" y="474567"/>
                  </a:lnTo>
                  <a:lnTo>
                    <a:pt x="1476482" y="484336"/>
                  </a:lnTo>
                  <a:lnTo>
                    <a:pt x="1504588" y="490221"/>
                  </a:lnTo>
                  <a:lnTo>
                    <a:pt x="1518666" y="493141"/>
                  </a:lnTo>
                  <a:lnTo>
                    <a:pt x="1532689" y="496198"/>
                  </a:lnTo>
                  <a:lnTo>
                    <a:pt x="1546748" y="499316"/>
                  </a:lnTo>
                  <a:lnTo>
                    <a:pt x="1560831" y="502267"/>
                  </a:lnTo>
                  <a:lnTo>
                    <a:pt x="1574927" y="504825"/>
                  </a:lnTo>
                  <a:lnTo>
                    <a:pt x="1589147" y="506646"/>
                  </a:lnTo>
                  <a:lnTo>
                    <a:pt x="1603533" y="507968"/>
                  </a:lnTo>
                  <a:lnTo>
                    <a:pt x="1617682" y="509432"/>
                  </a:lnTo>
                  <a:lnTo>
                    <a:pt x="1631188" y="511683"/>
                  </a:lnTo>
                  <a:lnTo>
                    <a:pt x="1643423" y="514824"/>
                  </a:lnTo>
                  <a:lnTo>
                    <a:pt x="1654778" y="518620"/>
                  </a:lnTo>
                  <a:lnTo>
                    <a:pt x="1666370" y="522916"/>
                  </a:lnTo>
                  <a:lnTo>
                    <a:pt x="1679321" y="527558"/>
                  </a:lnTo>
                  <a:lnTo>
                    <a:pt x="1727719" y="543881"/>
                  </a:lnTo>
                  <a:lnTo>
                    <a:pt x="1772285" y="563213"/>
                  </a:lnTo>
                  <a:lnTo>
                    <a:pt x="1786016" y="570019"/>
                  </a:lnTo>
                  <a:lnTo>
                    <a:pt x="1799844" y="576326"/>
                  </a:lnTo>
                  <a:lnTo>
                    <a:pt x="1842081" y="592774"/>
                  </a:lnTo>
                  <a:lnTo>
                    <a:pt x="1884235" y="607107"/>
                  </a:lnTo>
                  <a:lnTo>
                    <a:pt x="1926443" y="617783"/>
                  </a:lnTo>
                  <a:lnTo>
                    <a:pt x="1968627" y="623570"/>
                  </a:lnTo>
                  <a:lnTo>
                    <a:pt x="2010810" y="627052"/>
                  </a:lnTo>
                  <a:lnTo>
                    <a:pt x="2024888" y="628396"/>
                  </a:lnTo>
                  <a:lnTo>
                    <a:pt x="2038911" y="630312"/>
                  </a:lnTo>
                  <a:lnTo>
                    <a:pt x="2052970" y="632491"/>
                  </a:lnTo>
                  <a:lnTo>
                    <a:pt x="2067053" y="634718"/>
                  </a:lnTo>
                  <a:lnTo>
                    <a:pt x="2081149" y="636778"/>
                  </a:lnTo>
                  <a:lnTo>
                    <a:pt x="2095172" y="638508"/>
                  </a:lnTo>
                  <a:lnTo>
                    <a:pt x="2109231" y="640048"/>
                  </a:lnTo>
                  <a:lnTo>
                    <a:pt x="2123314" y="641635"/>
                  </a:lnTo>
                  <a:lnTo>
                    <a:pt x="2137410" y="643509"/>
                  </a:lnTo>
                  <a:lnTo>
                    <a:pt x="2151431" y="645731"/>
                  </a:lnTo>
                  <a:lnTo>
                    <a:pt x="2165477" y="648239"/>
                  </a:lnTo>
                  <a:lnTo>
                    <a:pt x="2179522" y="650795"/>
                  </a:lnTo>
                  <a:lnTo>
                    <a:pt x="2193544" y="653161"/>
                  </a:lnTo>
                  <a:lnTo>
                    <a:pt x="2235781" y="659197"/>
                  </a:lnTo>
                  <a:lnTo>
                    <a:pt x="2277983" y="663448"/>
                  </a:lnTo>
                  <a:lnTo>
                    <a:pt x="2292042" y="664587"/>
                  </a:lnTo>
                  <a:lnTo>
                    <a:pt x="2334196" y="669798"/>
                  </a:lnTo>
                  <a:lnTo>
                    <a:pt x="2376404" y="676866"/>
                  </a:lnTo>
                  <a:lnTo>
                    <a:pt x="2418588" y="685546"/>
                  </a:lnTo>
                  <a:lnTo>
                    <a:pt x="2446718" y="692721"/>
                  </a:lnTo>
                  <a:lnTo>
                    <a:pt x="2460771" y="696297"/>
                  </a:lnTo>
                  <a:lnTo>
                    <a:pt x="2502931" y="701928"/>
                  </a:lnTo>
                  <a:lnTo>
                    <a:pt x="2545133" y="703732"/>
                  </a:lnTo>
                  <a:lnTo>
                    <a:pt x="2587371" y="704215"/>
                  </a:lnTo>
                  <a:lnTo>
                    <a:pt x="2601392" y="704216"/>
                  </a:lnTo>
                  <a:lnTo>
                    <a:pt x="2615438" y="704135"/>
                  </a:lnTo>
                  <a:lnTo>
                    <a:pt x="2629483" y="703839"/>
                  </a:lnTo>
                  <a:lnTo>
                    <a:pt x="2643505" y="703199"/>
                  </a:lnTo>
                  <a:lnTo>
                    <a:pt x="2657600" y="701861"/>
                  </a:lnTo>
                  <a:lnTo>
                    <a:pt x="2671683" y="700024"/>
                  </a:lnTo>
                  <a:lnTo>
                    <a:pt x="2685742" y="698376"/>
                  </a:lnTo>
                  <a:lnTo>
                    <a:pt x="2699766" y="697611"/>
                  </a:lnTo>
                  <a:lnTo>
                    <a:pt x="2713861" y="698095"/>
                  </a:lnTo>
                  <a:lnTo>
                    <a:pt x="2727944" y="699484"/>
                  </a:lnTo>
                  <a:lnTo>
                    <a:pt x="2742003" y="701111"/>
                  </a:lnTo>
                  <a:lnTo>
                    <a:pt x="2756027" y="702310"/>
                  </a:lnTo>
                  <a:lnTo>
                    <a:pt x="2770104" y="702879"/>
                  </a:lnTo>
                  <a:lnTo>
                    <a:pt x="2784157" y="703246"/>
                  </a:lnTo>
                  <a:lnTo>
                    <a:pt x="2798210" y="703399"/>
                  </a:lnTo>
                  <a:lnTo>
                    <a:pt x="2812288" y="703326"/>
                  </a:lnTo>
                  <a:lnTo>
                    <a:pt x="2855061" y="701397"/>
                  </a:lnTo>
                  <a:lnTo>
                    <a:pt x="2903785" y="695938"/>
                  </a:lnTo>
                  <a:lnTo>
                    <a:pt x="2948416" y="687466"/>
                  </a:lnTo>
                  <a:lnTo>
                    <a:pt x="2965190" y="683960"/>
                  </a:lnTo>
                  <a:lnTo>
                    <a:pt x="2981071" y="680847"/>
                  </a:lnTo>
                  <a:lnTo>
                    <a:pt x="2995683" y="678193"/>
                  </a:lnTo>
                  <a:lnTo>
                    <a:pt x="3009677" y="675814"/>
                  </a:lnTo>
                  <a:lnTo>
                    <a:pt x="3023433" y="673506"/>
                  </a:lnTo>
                  <a:lnTo>
                    <a:pt x="3037332" y="671068"/>
                  </a:lnTo>
                  <a:lnTo>
                    <a:pt x="3051355" y="668402"/>
                  </a:lnTo>
                  <a:lnTo>
                    <a:pt x="3065414" y="665559"/>
                  </a:lnTo>
                  <a:lnTo>
                    <a:pt x="3079497" y="662834"/>
                  </a:lnTo>
                  <a:lnTo>
                    <a:pt x="3121660" y="657320"/>
                  </a:lnTo>
                  <a:lnTo>
                    <a:pt x="3163822" y="654091"/>
                  </a:lnTo>
                  <a:lnTo>
                    <a:pt x="3191964" y="652762"/>
                  </a:lnTo>
                  <a:lnTo>
                    <a:pt x="3205988" y="652145"/>
                  </a:lnTo>
                  <a:lnTo>
                    <a:pt x="3220083" y="651404"/>
                  </a:lnTo>
                  <a:lnTo>
                    <a:pt x="3234166" y="650700"/>
                  </a:lnTo>
                  <a:lnTo>
                    <a:pt x="3248225" y="650019"/>
                  </a:lnTo>
                  <a:lnTo>
                    <a:pt x="3262249" y="649351"/>
                  </a:lnTo>
                  <a:lnTo>
                    <a:pt x="3276326" y="648378"/>
                  </a:lnTo>
                  <a:lnTo>
                    <a:pt x="3290379" y="647287"/>
                  </a:lnTo>
                  <a:lnTo>
                    <a:pt x="3304432" y="646529"/>
                  </a:lnTo>
                  <a:lnTo>
                    <a:pt x="3318510" y="646557"/>
                  </a:lnTo>
                  <a:lnTo>
                    <a:pt x="3360693" y="651039"/>
                  </a:lnTo>
                  <a:lnTo>
                    <a:pt x="3402901" y="659717"/>
                  </a:lnTo>
                  <a:lnTo>
                    <a:pt x="3445055" y="672032"/>
                  </a:lnTo>
                  <a:lnTo>
                    <a:pt x="3473197" y="682120"/>
                  </a:lnTo>
                  <a:lnTo>
                    <a:pt x="3487293" y="687070"/>
                  </a:lnTo>
                  <a:lnTo>
                    <a:pt x="3501316" y="691830"/>
                  </a:lnTo>
                  <a:lnTo>
                    <a:pt x="3515375" y="696483"/>
                  </a:lnTo>
                  <a:lnTo>
                    <a:pt x="3529458" y="701161"/>
                  </a:lnTo>
                  <a:lnTo>
                    <a:pt x="3571621" y="716184"/>
                  </a:lnTo>
                  <a:lnTo>
                    <a:pt x="3613783" y="732688"/>
                  </a:lnTo>
                  <a:lnTo>
                    <a:pt x="3627866" y="738679"/>
                  </a:lnTo>
                  <a:lnTo>
                    <a:pt x="3641925" y="744646"/>
                  </a:lnTo>
                  <a:lnTo>
                    <a:pt x="3684127" y="760380"/>
                  </a:lnTo>
                  <a:lnTo>
                    <a:pt x="3712210" y="769874"/>
                  </a:lnTo>
                  <a:lnTo>
                    <a:pt x="3726483" y="774811"/>
                  </a:lnTo>
                  <a:lnTo>
                    <a:pt x="3768471" y="788670"/>
                  </a:lnTo>
                  <a:lnTo>
                    <a:pt x="3816731" y="800481"/>
                  </a:lnTo>
                  <a:lnTo>
                    <a:pt x="3865112" y="808339"/>
                  </a:lnTo>
                  <a:lnTo>
                    <a:pt x="3910599" y="813911"/>
                  </a:lnTo>
                  <a:lnTo>
                    <a:pt x="3924480" y="815300"/>
                  </a:lnTo>
                  <a:lnTo>
                    <a:pt x="3937254" y="816737"/>
                  </a:lnTo>
                  <a:lnTo>
                    <a:pt x="3947632" y="818328"/>
                  </a:lnTo>
                  <a:lnTo>
                    <a:pt x="3956272" y="819943"/>
                  </a:lnTo>
                  <a:lnTo>
                    <a:pt x="3965436" y="821416"/>
                  </a:lnTo>
                  <a:lnTo>
                    <a:pt x="3977386" y="822579"/>
                  </a:lnTo>
                  <a:lnTo>
                    <a:pt x="3993608" y="823267"/>
                  </a:lnTo>
                  <a:lnTo>
                    <a:pt x="4012580" y="823610"/>
                  </a:lnTo>
                  <a:lnTo>
                    <a:pt x="4032053" y="823882"/>
                  </a:lnTo>
                  <a:lnTo>
                    <a:pt x="4049776" y="824357"/>
                  </a:lnTo>
                  <a:lnTo>
                    <a:pt x="4092263" y="826571"/>
                  </a:lnTo>
                  <a:lnTo>
                    <a:pt x="4134088" y="832262"/>
                  </a:lnTo>
                  <a:lnTo>
                    <a:pt x="4148147" y="834842"/>
                  </a:lnTo>
                  <a:lnTo>
                    <a:pt x="4162171" y="837184"/>
                  </a:lnTo>
                  <a:lnTo>
                    <a:pt x="4176266" y="839104"/>
                  </a:lnTo>
                  <a:lnTo>
                    <a:pt x="4190349" y="840835"/>
                  </a:lnTo>
                  <a:lnTo>
                    <a:pt x="4204408" y="842613"/>
                  </a:lnTo>
                  <a:lnTo>
                    <a:pt x="4218432" y="844677"/>
                  </a:lnTo>
                  <a:lnTo>
                    <a:pt x="4232509" y="847143"/>
                  </a:lnTo>
                  <a:lnTo>
                    <a:pt x="4246562" y="849931"/>
                  </a:lnTo>
                  <a:lnTo>
                    <a:pt x="4260615" y="852695"/>
                  </a:lnTo>
                  <a:lnTo>
                    <a:pt x="4302823" y="858583"/>
                  </a:lnTo>
                  <a:lnTo>
                    <a:pt x="4345031" y="861542"/>
                  </a:lnTo>
                  <a:lnTo>
                    <a:pt x="4373137" y="861808"/>
                  </a:lnTo>
                  <a:lnTo>
                    <a:pt x="4387215" y="862203"/>
                  </a:lnTo>
                  <a:lnTo>
                    <a:pt x="4401238" y="863141"/>
                  </a:lnTo>
                  <a:lnTo>
                    <a:pt x="4415297" y="864377"/>
                  </a:lnTo>
                  <a:lnTo>
                    <a:pt x="4429380" y="865542"/>
                  </a:lnTo>
                  <a:lnTo>
                    <a:pt x="4443476" y="866267"/>
                  </a:lnTo>
                  <a:lnTo>
                    <a:pt x="4458249" y="866318"/>
                  </a:lnTo>
                  <a:lnTo>
                    <a:pt x="4473559" y="866013"/>
                  </a:lnTo>
                  <a:lnTo>
                    <a:pt x="4487892" y="865516"/>
                  </a:lnTo>
                  <a:lnTo>
                    <a:pt x="4499737" y="864997"/>
                  </a:lnTo>
                  <a:lnTo>
                    <a:pt x="4508373" y="864489"/>
                  </a:lnTo>
                  <a:lnTo>
                    <a:pt x="4511675" y="862711"/>
                  </a:lnTo>
                  <a:lnTo>
                    <a:pt x="4523740" y="861949"/>
                  </a:lnTo>
                  <a:lnTo>
                    <a:pt x="4542105" y="860815"/>
                  </a:lnTo>
                  <a:lnTo>
                    <a:pt x="4565983" y="859551"/>
                  </a:lnTo>
                  <a:lnTo>
                    <a:pt x="4590837" y="858216"/>
                  </a:lnTo>
                  <a:lnTo>
                    <a:pt x="4612132" y="856869"/>
                  </a:lnTo>
                  <a:lnTo>
                    <a:pt x="4628477" y="855446"/>
                  </a:lnTo>
                  <a:lnTo>
                    <a:pt x="4642310" y="853963"/>
                  </a:lnTo>
                  <a:lnTo>
                    <a:pt x="4655119" y="852600"/>
                  </a:lnTo>
                  <a:lnTo>
                    <a:pt x="4668393" y="851535"/>
                  </a:lnTo>
                  <a:lnTo>
                    <a:pt x="4682470" y="850888"/>
                  </a:lnTo>
                  <a:lnTo>
                    <a:pt x="4696523" y="850550"/>
                  </a:lnTo>
                  <a:lnTo>
                    <a:pt x="4710576" y="850356"/>
                  </a:lnTo>
                  <a:lnTo>
                    <a:pt x="4724654" y="850138"/>
                  </a:lnTo>
                  <a:lnTo>
                    <a:pt x="4738731" y="849653"/>
                  </a:lnTo>
                  <a:lnTo>
                    <a:pt x="4752784" y="849122"/>
                  </a:lnTo>
                  <a:lnTo>
                    <a:pt x="4766837" y="848780"/>
                  </a:lnTo>
                  <a:lnTo>
                    <a:pt x="4780915" y="848868"/>
                  </a:lnTo>
                  <a:lnTo>
                    <a:pt x="4794992" y="849443"/>
                  </a:lnTo>
                  <a:lnTo>
                    <a:pt x="4809045" y="850423"/>
                  </a:lnTo>
                  <a:lnTo>
                    <a:pt x="4823098" y="851546"/>
                  </a:lnTo>
                  <a:lnTo>
                    <a:pt x="4837176" y="852551"/>
                  </a:lnTo>
                  <a:lnTo>
                    <a:pt x="4851253" y="853428"/>
                  </a:lnTo>
                  <a:lnTo>
                    <a:pt x="4865306" y="854233"/>
                  </a:lnTo>
                  <a:lnTo>
                    <a:pt x="4879359" y="855087"/>
                  </a:lnTo>
                  <a:lnTo>
                    <a:pt x="4921519" y="858297"/>
                  </a:lnTo>
                  <a:lnTo>
                    <a:pt x="4963721" y="863566"/>
                  </a:lnTo>
                  <a:lnTo>
                    <a:pt x="5005959" y="871728"/>
                  </a:lnTo>
                  <a:lnTo>
                    <a:pt x="5048071" y="881443"/>
                  </a:lnTo>
                  <a:lnTo>
                    <a:pt x="5090271" y="893794"/>
                  </a:lnTo>
                  <a:lnTo>
                    <a:pt x="5104330" y="898227"/>
                  </a:lnTo>
                  <a:lnTo>
                    <a:pt x="5118354" y="902208"/>
                  </a:lnTo>
                  <a:lnTo>
                    <a:pt x="5132449" y="905648"/>
                  </a:lnTo>
                  <a:lnTo>
                    <a:pt x="5146532" y="908685"/>
                  </a:lnTo>
                  <a:lnTo>
                    <a:pt x="5160591" y="911530"/>
                  </a:lnTo>
                  <a:lnTo>
                    <a:pt x="5174615" y="914400"/>
                  </a:lnTo>
                  <a:lnTo>
                    <a:pt x="5216798" y="923097"/>
                  </a:lnTo>
                  <a:lnTo>
                    <a:pt x="5245149" y="928804"/>
                  </a:lnTo>
                  <a:lnTo>
                    <a:pt x="5259530" y="931687"/>
                  </a:lnTo>
                  <a:lnTo>
                    <a:pt x="5299374" y="938464"/>
                  </a:lnTo>
                  <a:lnTo>
                    <a:pt x="5322373" y="940984"/>
                  </a:lnTo>
                  <a:lnTo>
                    <a:pt x="5335397" y="942340"/>
                  </a:lnTo>
                  <a:lnTo>
                    <a:pt x="5350492" y="943869"/>
                  </a:lnTo>
                  <a:lnTo>
                    <a:pt x="5367004" y="945435"/>
                  </a:lnTo>
                  <a:lnTo>
                    <a:pt x="5383778" y="947072"/>
                  </a:lnTo>
                  <a:lnTo>
                    <a:pt x="5428265" y="952087"/>
                  </a:lnTo>
                  <a:lnTo>
                    <a:pt x="5469941" y="958923"/>
                  </a:lnTo>
                  <a:lnTo>
                    <a:pt x="5512054" y="970407"/>
                  </a:lnTo>
                  <a:lnTo>
                    <a:pt x="5554291" y="993141"/>
                  </a:lnTo>
                  <a:lnTo>
                    <a:pt x="5596493" y="1024651"/>
                  </a:lnTo>
                  <a:lnTo>
                    <a:pt x="5610552" y="1036560"/>
                  </a:lnTo>
                  <a:lnTo>
                    <a:pt x="5624576" y="1048004"/>
                  </a:lnTo>
                  <a:lnTo>
                    <a:pt x="5638653" y="1058541"/>
                  </a:lnTo>
                  <a:lnTo>
                    <a:pt x="5652706" y="1068673"/>
                  </a:lnTo>
                  <a:lnTo>
                    <a:pt x="5666759" y="1079043"/>
                  </a:lnTo>
                  <a:lnTo>
                    <a:pt x="5680837" y="1090295"/>
                  </a:lnTo>
                  <a:lnTo>
                    <a:pt x="5694914" y="1104032"/>
                  </a:lnTo>
                  <a:lnTo>
                    <a:pt x="5708967" y="1119425"/>
                  </a:lnTo>
                  <a:lnTo>
                    <a:pt x="5723020" y="1133461"/>
                  </a:lnTo>
                  <a:lnTo>
                    <a:pt x="5737098" y="1143127"/>
                  </a:lnTo>
                  <a:lnTo>
                    <a:pt x="5751175" y="1146595"/>
                  </a:lnTo>
                  <a:lnTo>
                    <a:pt x="5765228" y="1145825"/>
                  </a:lnTo>
                  <a:lnTo>
                    <a:pt x="5779281" y="1143484"/>
                  </a:lnTo>
                  <a:lnTo>
                    <a:pt x="5793358" y="1142238"/>
                  </a:lnTo>
                  <a:lnTo>
                    <a:pt x="5807382" y="1142521"/>
                  </a:lnTo>
                  <a:lnTo>
                    <a:pt x="5821441" y="1143079"/>
                  </a:lnTo>
                  <a:lnTo>
                    <a:pt x="5835524" y="1143756"/>
                  </a:lnTo>
                  <a:lnTo>
                    <a:pt x="5849620" y="1144397"/>
                  </a:lnTo>
                  <a:lnTo>
                    <a:pt x="5863643" y="1145504"/>
                  </a:lnTo>
                  <a:lnTo>
                    <a:pt x="5877702" y="1146968"/>
                  </a:lnTo>
                  <a:lnTo>
                    <a:pt x="5891785" y="1147718"/>
                  </a:lnTo>
                  <a:lnTo>
                    <a:pt x="5905881" y="1146683"/>
                  </a:lnTo>
                  <a:lnTo>
                    <a:pt x="5919904" y="1142311"/>
                  </a:lnTo>
                  <a:lnTo>
                    <a:pt x="5933963" y="1135618"/>
                  </a:lnTo>
                  <a:lnTo>
                    <a:pt x="5948046" y="1129377"/>
                  </a:lnTo>
                  <a:lnTo>
                    <a:pt x="5962142" y="1126363"/>
                  </a:lnTo>
                  <a:lnTo>
                    <a:pt x="5976163" y="1128230"/>
                  </a:lnTo>
                  <a:lnTo>
                    <a:pt x="5990209" y="1133205"/>
                  </a:lnTo>
                  <a:lnTo>
                    <a:pt x="6004254" y="1138918"/>
                  </a:lnTo>
                  <a:lnTo>
                    <a:pt x="6018276" y="1143000"/>
                  </a:lnTo>
                  <a:lnTo>
                    <a:pt x="6032371" y="1144760"/>
                  </a:lnTo>
                  <a:lnTo>
                    <a:pt x="6046454" y="1145460"/>
                  </a:lnTo>
                  <a:lnTo>
                    <a:pt x="6060513" y="1145661"/>
                  </a:lnTo>
                  <a:lnTo>
                    <a:pt x="6074537" y="1145921"/>
                  </a:lnTo>
                  <a:lnTo>
                    <a:pt x="6088632" y="1146178"/>
                  </a:lnTo>
                  <a:lnTo>
                    <a:pt x="6102715" y="1146175"/>
                  </a:lnTo>
                  <a:lnTo>
                    <a:pt x="6116774" y="1146171"/>
                  </a:lnTo>
                  <a:lnTo>
                    <a:pt x="6130798" y="1146429"/>
                  </a:lnTo>
                  <a:lnTo>
                    <a:pt x="6172981" y="1148786"/>
                  </a:lnTo>
                  <a:lnTo>
                    <a:pt x="6215189" y="1152985"/>
                  </a:lnTo>
                  <a:lnTo>
                    <a:pt x="6257397" y="1160166"/>
                  </a:lnTo>
                  <a:lnTo>
                    <a:pt x="6285503" y="1167243"/>
                  </a:lnTo>
                  <a:lnTo>
                    <a:pt x="6299581" y="1170686"/>
                  </a:lnTo>
                  <a:lnTo>
                    <a:pt x="6313604" y="1173624"/>
                  </a:lnTo>
                  <a:lnTo>
                    <a:pt x="6327663" y="1176385"/>
                  </a:lnTo>
                  <a:lnTo>
                    <a:pt x="6341746" y="1179312"/>
                  </a:lnTo>
                  <a:lnTo>
                    <a:pt x="6355842" y="1182751"/>
                  </a:lnTo>
                  <a:lnTo>
                    <a:pt x="6369865" y="1186987"/>
                  </a:lnTo>
                  <a:lnTo>
                    <a:pt x="6383924" y="1191688"/>
                  </a:lnTo>
                  <a:lnTo>
                    <a:pt x="6398007" y="1196556"/>
                  </a:lnTo>
                  <a:lnTo>
                    <a:pt x="6412103" y="1201293"/>
                  </a:lnTo>
                  <a:lnTo>
                    <a:pt x="6426124" y="1206045"/>
                  </a:lnTo>
                  <a:lnTo>
                    <a:pt x="6440170" y="1210833"/>
                  </a:lnTo>
                  <a:lnTo>
                    <a:pt x="6454215" y="1215455"/>
                  </a:lnTo>
                  <a:lnTo>
                    <a:pt x="6468237" y="1219708"/>
                  </a:lnTo>
                  <a:lnTo>
                    <a:pt x="6482332" y="1223466"/>
                  </a:lnTo>
                  <a:lnTo>
                    <a:pt x="6496415" y="1226820"/>
                  </a:lnTo>
                  <a:lnTo>
                    <a:pt x="6510474" y="1230173"/>
                  </a:lnTo>
                  <a:lnTo>
                    <a:pt x="6524498" y="1233932"/>
                  </a:lnTo>
                  <a:lnTo>
                    <a:pt x="6538593" y="1238535"/>
                  </a:lnTo>
                  <a:lnTo>
                    <a:pt x="6552676" y="1243615"/>
                  </a:lnTo>
                  <a:lnTo>
                    <a:pt x="6566735" y="1248648"/>
                  </a:lnTo>
                  <a:lnTo>
                    <a:pt x="6580758" y="1253109"/>
                  </a:lnTo>
                  <a:lnTo>
                    <a:pt x="6594836" y="1256661"/>
                  </a:lnTo>
                  <a:lnTo>
                    <a:pt x="6608889" y="1259713"/>
                  </a:lnTo>
                  <a:lnTo>
                    <a:pt x="6622942" y="1262574"/>
                  </a:lnTo>
                  <a:lnTo>
                    <a:pt x="6637020" y="1265555"/>
                  </a:lnTo>
                  <a:lnTo>
                    <a:pt x="6679203" y="1275038"/>
                  </a:lnTo>
                  <a:lnTo>
                    <a:pt x="6721411" y="1284747"/>
                  </a:lnTo>
                  <a:lnTo>
                    <a:pt x="6763565" y="1294784"/>
                  </a:lnTo>
                  <a:lnTo>
                    <a:pt x="6777624" y="1298352"/>
                  </a:lnTo>
                  <a:lnTo>
                    <a:pt x="6791707" y="1301873"/>
                  </a:lnTo>
                  <a:lnTo>
                    <a:pt x="6805803" y="1305179"/>
                  </a:lnTo>
                  <a:lnTo>
                    <a:pt x="6819826" y="1308090"/>
                  </a:lnTo>
                  <a:lnTo>
                    <a:pt x="6833885" y="1310751"/>
                  </a:lnTo>
                  <a:lnTo>
                    <a:pt x="6847968" y="1313483"/>
                  </a:lnTo>
                  <a:lnTo>
                    <a:pt x="6862064" y="1316609"/>
                  </a:lnTo>
                  <a:lnTo>
                    <a:pt x="6876085" y="1320419"/>
                  </a:lnTo>
                  <a:lnTo>
                    <a:pt x="6890131" y="1324610"/>
                  </a:lnTo>
                  <a:lnTo>
                    <a:pt x="6904176" y="1328896"/>
                  </a:lnTo>
                  <a:lnTo>
                    <a:pt x="6918198" y="1332992"/>
                  </a:lnTo>
                  <a:lnTo>
                    <a:pt x="6932293" y="1336893"/>
                  </a:lnTo>
                  <a:lnTo>
                    <a:pt x="6946376" y="1340675"/>
                  </a:lnTo>
                  <a:lnTo>
                    <a:pt x="6960435" y="1344457"/>
                  </a:lnTo>
                  <a:lnTo>
                    <a:pt x="6974458" y="1348359"/>
                  </a:lnTo>
                  <a:lnTo>
                    <a:pt x="6988554" y="1352260"/>
                  </a:lnTo>
                  <a:lnTo>
                    <a:pt x="7002637" y="1356137"/>
                  </a:lnTo>
                  <a:lnTo>
                    <a:pt x="7016696" y="1360253"/>
                  </a:lnTo>
                  <a:lnTo>
                    <a:pt x="7030720" y="1364869"/>
                  </a:lnTo>
                  <a:lnTo>
                    <a:pt x="7044815" y="1370210"/>
                  </a:lnTo>
                  <a:lnTo>
                    <a:pt x="7058898" y="1376076"/>
                  </a:lnTo>
                  <a:lnTo>
                    <a:pt x="7072957" y="1382085"/>
                  </a:lnTo>
                  <a:lnTo>
                    <a:pt x="7086981" y="1387856"/>
                  </a:lnTo>
                  <a:lnTo>
                    <a:pt x="7101058" y="1393376"/>
                  </a:lnTo>
                  <a:lnTo>
                    <a:pt x="7115111" y="1398778"/>
                  </a:lnTo>
                  <a:lnTo>
                    <a:pt x="7129164" y="1404179"/>
                  </a:lnTo>
                  <a:lnTo>
                    <a:pt x="7143242" y="1409700"/>
                  </a:lnTo>
                  <a:lnTo>
                    <a:pt x="7157319" y="1415399"/>
                  </a:lnTo>
                  <a:lnTo>
                    <a:pt x="7171372" y="1421193"/>
                  </a:lnTo>
                  <a:lnTo>
                    <a:pt x="7185425" y="1426987"/>
                  </a:lnTo>
                  <a:lnTo>
                    <a:pt x="7199503" y="1432687"/>
                  </a:lnTo>
                  <a:lnTo>
                    <a:pt x="7213580" y="1438574"/>
                  </a:lnTo>
                  <a:lnTo>
                    <a:pt x="7227633" y="1444545"/>
                  </a:lnTo>
                  <a:lnTo>
                    <a:pt x="7241686" y="1450207"/>
                  </a:lnTo>
                  <a:lnTo>
                    <a:pt x="7283846" y="1462881"/>
                  </a:lnTo>
                  <a:lnTo>
                    <a:pt x="7326227" y="1471539"/>
                  </a:lnTo>
                  <a:lnTo>
                    <a:pt x="7368286" y="1477772"/>
                  </a:lnTo>
                  <a:lnTo>
                    <a:pt x="7404594" y="1480593"/>
                  </a:lnTo>
                  <a:lnTo>
                    <a:pt x="7416419" y="148132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44728" y="4043426"/>
              <a:ext cx="7416800" cy="611505"/>
            </a:xfrm>
            <a:custGeom>
              <a:avLst/>
              <a:gdLst/>
              <a:ahLst/>
              <a:cxnLst/>
              <a:rect l="l" t="t" r="r" b="b"/>
              <a:pathLst>
                <a:path w="7416800" h="611504">
                  <a:moveTo>
                    <a:pt x="0" y="0"/>
                  </a:moveTo>
                  <a:lnTo>
                    <a:pt x="42189" y="13198"/>
                  </a:lnTo>
                  <a:lnTo>
                    <a:pt x="84372" y="27035"/>
                  </a:lnTo>
                  <a:lnTo>
                    <a:pt x="98435" y="31601"/>
                  </a:lnTo>
                  <a:lnTo>
                    <a:pt x="140620" y="41433"/>
                  </a:lnTo>
                  <a:lnTo>
                    <a:pt x="182803" y="47146"/>
                  </a:lnTo>
                  <a:lnTo>
                    <a:pt x="210926" y="49111"/>
                  </a:lnTo>
                  <a:lnTo>
                    <a:pt x="224993" y="50165"/>
                  </a:lnTo>
                  <a:lnTo>
                    <a:pt x="267169" y="53754"/>
                  </a:lnTo>
                  <a:lnTo>
                    <a:pt x="309357" y="59150"/>
                  </a:lnTo>
                  <a:lnTo>
                    <a:pt x="323418" y="61281"/>
                  </a:lnTo>
                  <a:lnTo>
                    <a:pt x="337477" y="63246"/>
                  </a:lnTo>
                  <a:lnTo>
                    <a:pt x="351543" y="64936"/>
                  </a:lnTo>
                  <a:lnTo>
                    <a:pt x="365606" y="66484"/>
                  </a:lnTo>
                  <a:lnTo>
                    <a:pt x="379666" y="68032"/>
                  </a:lnTo>
                  <a:lnTo>
                    <a:pt x="393725" y="69723"/>
                  </a:lnTo>
                  <a:lnTo>
                    <a:pt x="407786" y="71594"/>
                  </a:lnTo>
                  <a:lnTo>
                    <a:pt x="421849" y="73548"/>
                  </a:lnTo>
                  <a:lnTo>
                    <a:pt x="435912" y="75527"/>
                  </a:lnTo>
                  <a:lnTo>
                    <a:pt x="449973" y="77469"/>
                  </a:lnTo>
                  <a:lnTo>
                    <a:pt x="464032" y="79341"/>
                  </a:lnTo>
                  <a:lnTo>
                    <a:pt x="478093" y="81200"/>
                  </a:lnTo>
                  <a:lnTo>
                    <a:pt x="492155" y="83131"/>
                  </a:lnTo>
                  <a:lnTo>
                    <a:pt x="506222" y="85217"/>
                  </a:lnTo>
                  <a:lnTo>
                    <a:pt x="520277" y="87495"/>
                  </a:lnTo>
                  <a:lnTo>
                    <a:pt x="534333" y="90011"/>
                  </a:lnTo>
                  <a:lnTo>
                    <a:pt x="548398" y="92575"/>
                  </a:lnTo>
                  <a:lnTo>
                    <a:pt x="562483" y="94996"/>
                  </a:lnTo>
                  <a:lnTo>
                    <a:pt x="576506" y="97109"/>
                  </a:lnTo>
                  <a:lnTo>
                    <a:pt x="590565" y="99044"/>
                  </a:lnTo>
                  <a:lnTo>
                    <a:pt x="604648" y="101050"/>
                  </a:lnTo>
                  <a:lnTo>
                    <a:pt x="646826" y="109219"/>
                  </a:lnTo>
                  <a:lnTo>
                    <a:pt x="689028" y="119469"/>
                  </a:lnTo>
                  <a:lnTo>
                    <a:pt x="703087" y="123364"/>
                  </a:lnTo>
                  <a:lnTo>
                    <a:pt x="717170" y="127236"/>
                  </a:lnTo>
                  <a:lnTo>
                    <a:pt x="731266" y="130810"/>
                  </a:lnTo>
                  <a:lnTo>
                    <a:pt x="745287" y="134000"/>
                  </a:lnTo>
                  <a:lnTo>
                    <a:pt x="759332" y="136906"/>
                  </a:lnTo>
                  <a:lnTo>
                    <a:pt x="773378" y="139811"/>
                  </a:lnTo>
                  <a:lnTo>
                    <a:pt x="787400" y="143001"/>
                  </a:lnTo>
                  <a:lnTo>
                    <a:pt x="801495" y="146730"/>
                  </a:lnTo>
                  <a:lnTo>
                    <a:pt x="815578" y="150733"/>
                  </a:lnTo>
                  <a:lnTo>
                    <a:pt x="829637" y="154807"/>
                  </a:lnTo>
                  <a:lnTo>
                    <a:pt x="843660" y="158750"/>
                  </a:lnTo>
                  <a:lnTo>
                    <a:pt x="857934" y="162536"/>
                  </a:lnTo>
                  <a:lnTo>
                    <a:pt x="872315" y="166274"/>
                  </a:lnTo>
                  <a:lnTo>
                    <a:pt x="886434" y="169965"/>
                  </a:lnTo>
                  <a:lnTo>
                    <a:pt x="899922" y="173609"/>
                  </a:lnTo>
                  <a:lnTo>
                    <a:pt x="912159" y="177057"/>
                  </a:lnTo>
                  <a:lnTo>
                    <a:pt x="923528" y="180435"/>
                  </a:lnTo>
                  <a:lnTo>
                    <a:pt x="935158" y="183860"/>
                  </a:lnTo>
                  <a:lnTo>
                    <a:pt x="948182" y="187451"/>
                  </a:lnTo>
                  <a:lnTo>
                    <a:pt x="963277" y="191381"/>
                  </a:lnTo>
                  <a:lnTo>
                    <a:pt x="979789" y="195453"/>
                  </a:lnTo>
                  <a:lnTo>
                    <a:pt x="996563" y="199524"/>
                  </a:lnTo>
                  <a:lnTo>
                    <a:pt x="1012444" y="203454"/>
                  </a:lnTo>
                  <a:lnTo>
                    <a:pt x="1027056" y="207327"/>
                  </a:lnTo>
                  <a:lnTo>
                    <a:pt x="1041050" y="211105"/>
                  </a:lnTo>
                  <a:lnTo>
                    <a:pt x="1054806" y="214741"/>
                  </a:lnTo>
                  <a:lnTo>
                    <a:pt x="1096787" y="224393"/>
                  </a:lnTo>
                  <a:lnTo>
                    <a:pt x="1138989" y="232937"/>
                  </a:lnTo>
                  <a:lnTo>
                    <a:pt x="1181227" y="241046"/>
                  </a:lnTo>
                  <a:lnTo>
                    <a:pt x="1209294" y="246078"/>
                  </a:lnTo>
                  <a:lnTo>
                    <a:pt x="1223339" y="248671"/>
                  </a:lnTo>
                  <a:lnTo>
                    <a:pt x="1265539" y="258651"/>
                  </a:lnTo>
                  <a:lnTo>
                    <a:pt x="1293622" y="266573"/>
                  </a:lnTo>
                  <a:lnTo>
                    <a:pt x="1307717" y="270619"/>
                  </a:lnTo>
                  <a:lnTo>
                    <a:pt x="1349883" y="284353"/>
                  </a:lnTo>
                  <a:lnTo>
                    <a:pt x="1392066" y="303980"/>
                  </a:lnTo>
                  <a:lnTo>
                    <a:pt x="1434274" y="325500"/>
                  </a:lnTo>
                  <a:lnTo>
                    <a:pt x="1448327" y="332847"/>
                  </a:lnTo>
                  <a:lnTo>
                    <a:pt x="1490535" y="353948"/>
                  </a:lnTo>
                  <a:lnTo>
                    <a:pt x="1532689" y="373397"/>
                  </a:lnTo>
                  <a:lnTo>
                    <a:pt x="1574927" y="390525"/>
                  </a:lnTo>
                  <a:lnTo>
                    <a:pt x="1617682" y="403633"/>
                  </a:lnTo>
                  <a:lnTo>
                    <a:pt x="1631188" y="407669"/>
                  </a:lnTo>
                  <a:lnTo>
                    <a:pt x="1643423" y="411603"/>
                  </a:lnTo>
                  <a:lnTo>
                    <a:pt x="1654778" y="415416"/>
                  </a:lnTo>
                  <a:lnTo>
                    <a:pt x="1666370" y="419135"/>
                  </a:lnTo>
                  <a:lnTo>
                    <a:pt x="1679321" y="422782"/>
                  </a:lnTo>
                  <a:lnTo>
                    <a:pt x="1694469" y="426301"/>
                  </a:lnTo>
                  <a:lnTo>
                    <a:pt x="1710975" y="429688"/>
                  </a:lnTo>
                  <a:lnTo>
                    <a:pt x="1727719" y="433052"/>
                  </a:lnTo>
                  <a:lnTo>
                    <a:pt x="1743583" y="436499"/>
                  </a:lnTo>
                  <a:lnTo>
                    <a:pt x="1758267" y="440150"/>
                  </a:lnTo>
                  <a:lnTo>
                    <a:pt x="1772285" y="443896"/>
                  </a:lnTo>
                  <a:lnTo>
                    <a:pt x="1786016" y="447500"/>
                  </a:lnTo>
                  <a:lnTo>
                    <a:pt x="1828022" y="456056"/>
                  </a:lnTo>
                  <a:lnTo>
                    <a:pt x="1870182" y="462883"/>
                  </a:lnTo>
                  <a:lnTo>
                    <a:pt x="1912365" y="468884"/>
                  </a:lnTo>
                  <a:lnTo>
                    <a:pt x="1954549" y="473116"/>
                  </a:lnTo>
                  <a:lnTo>
                    <a:pt x="1996757" y="476122"/>
                  </a:lnTo>
                  <a:lnTo>
                    <a:pt x="2038911" y="478250"/>
                  </a:lnTo>
                  <a:lnTo>
                    <a:pt x="2081149" y="479679"/>
                  </a:lnTo>
                  <a:lnTo>
                    <a:pt x="2095172" y="480250"/>
                  </a:lnTo>
                  <a:lnTo>
                    <a:pt x="2109231" y="480822"/>
                  </a:lnTo>
                  <a:lnTo>
                    <a:pt x="2123314" y="481393"/>
                  </a:lnTo>
                  <a:lnTo>
                    <a:pt x="2137410" y="481965"/>
                  </a:lnTo>
                  <a:lnTo>
                    <a:pt x="2151431" y="482554"/>
                  </a:lnTo>
                  <a:lnTo>
                    <a:pt x="2193544" y="484250"/>
                  </a:lnTo>
                  <a:lnTo>
                    <a:pt x="2221722" y="485076"/>
                  </a:lnTo>
                  <a:lnTo>
                    <a:pt x="2235781" y="485465"/>
                  </a:lnTo>
                  <a:lnTo>
                    <a:pt x="2249804" y="485901"/>
                  </a:lnTo>
                  <a:lnTo>
                    <a:pt x="2263900" y="486423"/>
                  </a:lnTo>
                  <a:lnTo>
                    <a:pt x="2277983" y="486933"/>
                  </a:lnTo>
                  <a:lnTo>
                    <a:pt x="2320143" y="489654"/>
                  </a:lnTo>
                  <a:lnTo>
                    <a:pt x="2348249" y="492603"/>
                  </a:lnTo>
                  <a:lnTo>
                    <a:pt x="2362327" y="494030"/>
                  </a:lnTo>
                  <a:lnTo>
                    <a:pt x="2376404" y="495268"/>
                  </a:lnTo>
                  <a:lnTo>
                    <a:pt x="2390457" y="496506"/>
                  </a:lnTo>
                  <a:lnTo>
                    <a:pt x="2404510" y="497744"/>
                  </a:lnTo>
                  <a:lnTo>
                    <a:pt x="2446718" y="501491"/>
                  </a:lnTo>
                  <a:lnTo>
                    <a:pt x="2488872" y="505733"/>
                  </a:lnTo>
                  <a:lnTo>
                    <a:pt x="2502931" y="507492"/>
                  </a:lnTo>
                  <a:lnTo>
                    <a:pt x="2517014" y="509154"/>
                  </a:lnTo>
                  <a:lnTo>
                    <a:pt x="2531110" y="510413"/>
                  </a:lnTo>
                  <a:lnTo>
                    <a:pt x="2545133" y="511099"/>
                  </a:lnTo>
                  <a:lnTo>
                    <a:pt x="2559192" y="511428"/>
                  </a:lnTo>
                  <a:lnTo>
                    <a:pt x="2573275" y="511663"/>
                  </a:lnTo>
                  <a:lnTo>
                    <a:pt x="2587371" y="512063"/>
                  </a:lnTo>
                  <a:lnTo>
                    <a:pt x="2601392" y="512621"/>
                  </a:lnTo>
                  <a:lnTo>
                    <a:pt x="2615438" y="513286"/>
                  </a:lnTo>
                  <a:lnTo>
                    <a:pt x="2629483" y="513974"/>
                  </a:lnTo>
                  <a:lnTo>
                    <a:pt x="2643505" y="514604"/>
                  </a:lnTo>
                  <a:lnTo>
                    <a:pt x="2685742" y="516443"/>
                  </a:lnTo>
                  <a:lnTo>
                    <a:pt x="2727944" y="517413"/>
                  </a:lnTo>
                  <a:lnTo>
                    <a:pt x="2742003" y="517622"/>
                  </a:lnTo>
                  <a:lnTo>
                    <a:pt x="2756027" y="518032"/>
                  </a:lnTo>
                  <a:lnTo>
                    <a:pt x="2770104" y="518481"/>
                  </a:lnTo>
                  <a:lnTo>
                    <a:pt x="2784157" y="518858"/>
                  </a:lnTo>
                  <a:lnTo>
                    <a:pt x="2826561" y="524817"/>
                  </a:lnTo>
                  <a:lnTo>
                    <a:pt x="2868549" y="538480"/>
                  </a:lnTo>
                  <a:lnTo>
                    <a:pt x="2892155" y="548100"/>
                  </a:lnTo>
                  <a:lnTo>
                    <a:pt x="2903785" y="553053"/>
                  </a:lnTo>
                  <a:lnTo>
                    <a:pt x="2948416" y="567563"/>
                  </a:lnTo>
                  <a:lnTo>
                    <a:pt x="2981071" y="576453"/>
                  </a:lnTo>
                  <a:lnTo>
                    <a:pt x="2995683" y="580542"/>
                  </a:lnTo>
                  <a:lnTo>
                    <a:pt x="3009677" y="584501"/>
                  </a:lnTo>
                  <a:lnTo>
                    <a:pt x="3023433" y="587865"/>
                  </a:lnTo>
                  <a:lnTo>
                    <a:pt x="3037332" y="590169"/>
                  </a:lnTo>
                  <a:lnTo>
                    <a:pt x="3051355" y="591071"/>
                  </a:lnTo>
                  <a:lnTo>
                    <a:pt x="3065414" y="590915"/>
                  </a:lnTo>
                  <a:lnTo>
                    <a:pt x="3079497" y="590258"/>
                  </a:lnTo>
                  <a:lnTo>
                    <a:pt x="3093593" y="589661"/>
                  </a:lnTo>
                  <a:lnTo>
                    <a:pt x="3107614" y="589041"/>
                  </a:lnTo>
                  <a:lnTo>
                    <a:pt x="3121660" y="588232"/>
                  </a:lnTo>
                  <a:lnTo>
                    <a:pt x="3135705" y="587375"/>
                  </a:lnTo>
                  <a:lnTo>
                    <a:pt x="3149727" y="586613"/>
                  </a:lnTo>
                  <a:lnTo>
                    <a:pt x="3191964" y="584666"/>
                  </a:lnTo>
                  <a:lnTo>
                    <a:pt x="3220083" y="584243"/>
                  </a:lnTo>
                  <a:lnTo>
                    <a:pt x="3234166" y="584422"/>
                  </a:lnTo>
                  <a:lnTo>
                    <a:pt x="3248225" y="584648"/>
                  </a:lnTo>
                  <a:lnTo>
                    <a:pt x="3262249" y="584707"/>
                  </a:lnTo>
                  <a:lnTo>
                    <a:pt x="3276326" y="584606"/>
                  </a:lnTo>
                  <a:lnTo>
                    <a:pt x="3290379" y="584374"/>
                  </a:lnTo>
                  <a:lnTo>
                    <a:pt x="3304432" y="584118"/>
                  </a:lnTo>
                  <a:lnTo>
                    <a:pt x="3318510" y="583946"/>
                  </a:lnTo>
                  <a:lnTo>
                    <a:pt x="3332587" y="583912"/>
                  </a:lnTo>
                  <a:lnTo>
                    <a:pt x="3346640" y="583961"/>
                  </a:lnTo>
                  <a:lnTo>
                    <a:pt x="3360693" y="584035"/>
                  </a:lnTo>
                  <a:lnTo>
                    <a:pt x="3374771" y="584073"/>
                  </a:lnTo>
                  <a:lnTo>
                    <a:pt x="3388848" y="584096"/>
                  </a:lnTo>
                  <a:lnTo>
                    <a:pt x="3402901" y="584072"/>
                  </a:lnTo>
                  <a:lnTo>
                    <a:pt x="3416954" y="584144"/>
                  </a:lnTo>
                  <a:lnTo>
                    <a:pt x="3459114" y="585644"/>
                  </a:lnTo>
                  <a:lnTo>
                    <a:pt x="3501316" y="588643"/>
                  </a:lnTo>
                  <a:lnTo>
                    <a:pt x="3543554" y="593090"/>
                  </a:lnTo>
                  <a:lnTo>
                    <a:pt x="3585666" y="598912"/>
                  </a:lnTo>
                  <a:lnTo>
                    <a:pt x="3599688" y="600837"/>
                  </a:lnTo>
                  <a:lnTo>
                    <a:pt x="3641925" y="605551"/>
                  </a:lnTo>
                  <a:lnTo>
                    <a:pt x="3684127" y="609028"/>
                  </a:lnTo>
                  <a:lnTo>
                    <a:pt x="3726483" y="610887"/>
                  </a:lnTo>
                  <a:lnTo>
                    <a:pt x="3754983" y="611114"/>
                  </a:lnTo>
                  <a:lnTo>
                    <a:pt x="3768471" y="610869"/>
                  </a:lnTo>
                  <a:lnTo>
                    <a:pt x="3780708" y="610282"/>
                  </a:lnTo>
                  <a:lnTo>
                    <a:pt x="3792077" y="609409"/>
                  </a:lnTo>
                  <a:lnTo>
                    <a:pt x="3803707" y="608441"/>
                  </a:lnTo>
                  <a:lnTo>
                    <a:pt x="3816731" y="607568"/>
                  </a:lnTo>
                  <a:lnTo>
                    <a:pt x="3831826" y="606976"/>
                  </a:lnTo>
                  <a:lnTo>
                    <a:pt x="3848338" y="606456"/>
                  </a:lnTo>
                  <a:lnTo>
                    <a:pt x="3865112" y="605889"/>
                  </a:lnTo>
                  <a:lnTo>
                    <a:pt x="3880993" y="605155"/>
                  </a:lnTo>
                  <a:lnTo>
                    <a:pt x="3895980" y="604176"/>
                  </a:lnTo>
                  <a:lnTo>
                    <a:pt x="3910599" y="603043"/>
                  </a:lnTo>
                  <a:lnTo>
                    <a:pt x="3924480" y="601886"/>
                  </a:lnTo>
                  <a:lnTo>
                    <a:pt x="3937254" y="600837"/>
                  </a:lnTo>
                  <a:lnTo>
                    <a:pt x="3947632" y="599882"/>
                  </a:lnTo>
                  <a:lnTo>
                    <a:pt x="3956272" y="599011"/>
                  </a:lnTo>
                  <a:lnTo>
                    <a:pt x="3965436" y="598068"/>
                  </a:lnTo>
                  <a:lnTo>
                    <a:pt x="3977386" y="596900"/>
                  </a:lnTo>
                  <a:lnTo>
                    <a:pt x="3993608" y="595403"/>
                  </a:lnTo>
                  <a:lnTo>
                    <a:pt x="4012580" y="593693"/>
                  </a:lnTo>
                  <a:lnTo>
                    <a:pt x="4032053" y="591935"/>
                  </a:lnTo>
                  <a:lnTo>
                    <a:pt x="4078843" y="587406"/>
                  </a:lnTo>
                  <a:lnTo>
                    <a:pt x="4120005" y="582449"/>
                  </a:lnTo>
                  <a:lnTo>
                    <a:pt x="4148147" y="578219"/>
                  </a:lnTo>
                  <a:lnTo>
                    <a:pt x="4162171" y="576199"/>
                  </a:lnTo>
                  <a:lnTo>
                    <a:pt x="4176266" y="574264"/>
                  </a:lnTo>
                  <a:lnTo>
                    <a:pt x="4190349" y="572436"/>
                  </a:lnTo>
                  <a:lnTo>
                    <a:pt x="4204408" y="570680"/>
                  </a:lnTo>
                  <a:lnTo>
                    <a:pt x="4218432" y="568960"/>
                  </a:lnTo>
                  <a:lnTo>
                    <a:pt x="4232509" y="567120"/>
                  </a:lnTo>
                  <a:lnTo>
                    <a:pt x="4274693" y="562101"/>
                  </a:lnTo>
                  <a:lnTo>
                    <a:pt x="4302823" y="560498"/>
                  </a:lnTo>
                  <a:lnTo>
                    <a:pt x="4316876" y="559726"/>
                  </a:lnTo>
                  <a:lnTo>
                    <a:pt x="4330954" y="558419"/>
                  </a:lnTo>
                  <a:lnTo>
                    <a:pt x="4345031" y="556464"/>
                  </a:lnTo>
                  <a:lnTo>
                    <a:pt x="4359084" y="554021"/>
                  </a:lnTo>
                  <a:lnTo>
                    <a:pt x="4373137" y="551364"/>
                  </a:lnTo>
                  <a:lnTo>
                    <a:pt x="4387215" y="548767"/>
                  </a:lnTo>
                  <a:lnTo>
                    <a:pt x="4429380" y="541176"/>
                  </a:lnTo>
                  <a:lnTo>
                    <a:pt x="4458249" y="535590"/>
                  </a:lnTo>
                  <a:lnTo>
                    <a:pt x="4473559" y="532606"/>
                  </a:lnTo>
                  <a:lnTo>
                    <a:pt x="4487892" y="529478"/>
                  </a:lnTo>
                  <a:lnTo>
                    <a:pt x="4499737" y="526161"/>
                  </a:lnTo>
                  <a:lnTo>
                    <a:pt x="4505719" y="522757"/>
                  </a:lnTo>
                  <a:lnTo>
                    <a:pt x="4510262" y="518366"/>
                  </a:lnTo>
                  <a:lnTo>
                    <a:pt x="4515542" y="513998"/>
                  </a:lnTo>
                  <a:lnTo>
                    <a:pt x="4523740" y="510667"/>
                  </a:lnTo>
                  <a:lnTo>
                    <a:pt x="4542105" y="507678"/>
                  </a:lnTo>
                  <a:lnTo>
                    <a:pt x="4565983" y="505047"/>
                  </a:lnTo>
                  <a:lnTo>
                    <a:pt x="4590837" y="502558"/>
                  </a:lnTo>
                  <a:lnTo>
                    <a:pt x="4612132" y="499999"/>
                  </a:lnTo>
                  <a:lnTo>
                    <a:pt x="4628477" y="497244"/>
                  </a:lnTo>
                  <a:lnTo>
                    <a:pt x="4642310" y="494442"/>
                  </a:lnTo>
                  <a:lnTo>
                    <a:pt x="4655119" y="491783"/>
                  </a:lnTo>
                  <a:lnTo>
                    <a:pt x="4668393" y="489457"/>
                  </a:lnTo>
                  <a:lnTo>
                    <a:pt x="4682470" y="487626"/>
                  </a:lnTo>
                  <a:lnTo>
                    <a:pt x="4696523" y="486140"/>
                  </a:lnTo>
                  <a:lnTo>
                    <a:pt x="4710576" y="484725"/>
                  </a:lnTo>
                  <a:lnTo>
                    <a:pt x="4724654" y="483107"/>
                  </a:lnTo>
                  <a:lnTo>
                    <a:pt x="4738731" y="481107"/>
                  </a:lnTo>
                  <a:lnTo>
                    <a:pt x="4752784" y="478917"/>
                  </a:lnTo>
                  <a:lnTo>
                    <a:pt x="4766837" y="476821"/>
                  </a:lnTo>
                  <a:lnTo>
                    <a:pt x="4780915" y="475106"/>
                  </a:lnTo>
                  <a:lnTo>
                    <a:pt x="4794992" y="473926"/>
                  </a:lnTo>
                  <a:lnTo>
                    <a:pt x="4809045" y="473090"/>
                  </a:lnTo>
                  <a:lnTo>
                    <a:pt x="4823098" y="472374"/>
                  </a:lnTo>
                  <a:lnTo>
                    <a:pt x="4837176" y="471550"/>
                  </a:lnTo>
                  <a:lnTo>
                    <a:pt x="4851253" y="470538"/>
                  </a:lnTo>
                  <a:lnTo>
                    <a:pt x="4865306" y="469455"/>
                  </a:lnTo>
                  <a:lnTo>
                    <a:pt x="4879359" y="468372"/>
                  </a:lnTo>
                  <a:lnTo>
                    <a:pt x="4921519" y="465407"/>
                  </a:lnTo>
                  <a:lnTo>
                    <a:pt x="4963721" y="463645"/>
                  </a:lnTo>
                  <a:lnTo>
                    <a:pt x="4977780" y="463550"/>
                  </a:lnTo>
                  <a:lnTo>
                    <a:pt x="4991863" y="463645"/>
                  </a:lnTo>
                  <a:lnTo>
                    <a:pt x="5034026" y="464835"/>
                  </a:lnTo>
                  <a:lnTo>
                    <a:pt x="5076188" y="469082"/>
                  </a:lnTo>
                  <a:lnTo>
                    <a:pt x="5104330" y="474622"/>
                  </a:lnTo>
                  <a:lnTo>
                    <a:pt x="5118354" y="477012"/>
                  </a:lnTo>
                  <a:lnTo>
                    <a:pt x="5160591" y="482209"/>
                  </a:lnTo>
                  <a:lnTo>
                    <a:pt x="5188692" y="483119"/>
                  </a:lnTo>
                  <a:lnTo>
                    <a:pt x="5202745" y="482663"/>
                  </a:lnTo>
                  <a:lnTo>
                    <a:pt x="5245149" y="478778"/>
                  </a:lnTo>
                  <a:lnTo>
                    <a:pt x="5287137" y="471169"/>
                  </a:lnTo>
                  <a:lnTo>
                    <a:pt x="5322373" y="458150"/>
                  </a:lnTo>
                  <a:lnTo>
                    <a:pt x="5335397" y="453009"/>
                  </a:lnTo>
                  <a:lnTo>
                    <a:pt x="5383778" y="434935"/>
                  </a:lnTo>
                  <a:lnTo>
                    <a:pt x="5428265" y="420322"/>
                  </a:lnTo>
                  <a:lnTo>
                    <a:pt x="5442021" y="416133"/>
                  </a:lnTo>
                  <a:lnTo>
                    <a:pt x="5455920" y="411480"/>
                  </a:lnTo>
                  <a:lnTo>
                    <a:pt x="5469941" y="406128"/>
                  </a:lnTo>
                  <a:lnTo>
                    <a:pt x="5483987" y="400383"/>
                  </a:lnTo>
                  <a:lnTo>
                    <a:pt x="5498032" y="394567"/>
                  </a:lnTo>
                  <a:lnTo>
                    <a:pt x="5512054" y="389000"/>
                  </a:lnTo>
                  <a:lnTo>
                    <a:pt x="5554291" y="373641"/>
                  </a:lnTo>
                  <a:lnTo>
                    <a:pt x="5596493" y="359711"/>
                  </a:lnTo>
                  <a:lnTo>
                    <a:pt x="5610552" y="355359"/>
                  </a:lnTo>
                  <a:lnTo>
                    <a:pt x="5624576" y="350900"/>
                  </a:lnTo>
                  <a:lnTo>
                    <a:pt x="5638653" y="346019"/>
                  </a:lnTo>
                  <a:lnTo>
                    <a:pt x="5652706" y="340899"/>
                  </a:lnTo>
                  <a:lnTo>
                    <a:pt x="5666759" y="336113"/>
                  </a:lnTo>
                  <a:lnTo>
                    <a:pt x="5680837" y="332231"/>
                  </a:lnTo>
                  <a:lnTo>
                    <a:pt x="5694914" y="329519"/>
                  </a:lnTo>
                  <a:lnTo>
                    <a:pt x="5708967" y="327675"/>
                  </a:lnTo>
                  <a:lnTo>
                    <a:pt x="5723020" y="326141"/>
                  </a:lnTo>
                  <a:lnTo>
                    <a:pt x="5737098" y="324357"/>
                  </a:lnTo>
                  <a:lnTo>
                    <a:pt x="5751175" y="322105"/>
                  </a:lnTo>
                  <a:lnTo>
                    <a:pt x="5765228" y="319770"/>
                  </a:lnTo>
                  <a:lnTo>
                    <a:pt x="5779281" y="317410"/>
                  </a:lnTo>
                  <a:lnTo>
                    <a:pt x="5793358" y="315087"/>
                  </a:lnTo>
                  <a:lnTo>
                    <a:pt x="5807382" y="312723"/>
                  </a:lnTo>
                  <a:lnTo>
                    <a:pt x="5821441" y="310372"/>
                  </a:lnTo>
                  <a:lnTo>
                    <a:pt x="5835524" y="307996"/>
                  </a:lnTo>
                  <a:lnTo>
                    <a:pt x="5849620" y="305562"/>
                  </a:lnTo>
                  <a:lnTo>
                    <a:pt x="5863643" y="303299"/>
                  </a:lnTo>
                  <a:lnTo>
                    <a:pt x="5877702" y="301085"/>
                  </a:lnTo>
                  <a:lnTo>
                    <a:pt x="5891785" y="298632"/>
                  </a:lnTo>
                  <a:lnTo>
                    <a:pt x="5933963" y="287924"/>
                  </a:lnTo>
                  <a:lnTo>
                    <a:pt x="5976163" y="274514"/>
                  </a:lnTo>
                  <a:lnTo>
                    <a:pt x="5990209" y="269621"/>
                  </a:lnTo>
                  <a:lnTo>
                    <a:pt x="6004254" y="264822"/>
                  </a:lnTo>
                  <a:lnTo>
                    <a:pt x="6018276" y="260476"/>
                  </a:lnTo>
                  <a:lnTo>
                    <a:pt x="6032371" y="256786"/>
                  </a:lnTo>
                  <a:lnTo>
                    <a:pt x="6046454" y="253523"/>
                  </a:lnTo>
                  <a:lnTo>
                    <a:pt x="6060513" y="250404"/>
                  </a:lnTo>
                  <a:lnTo>
                    <a:pt x="6074537" y="247142"/>
                  </a:lnTo>
                  <a:lnTo>
                    <a:pt x="6088632" y="243599"/>
                  </a:lnTo>
                  <a:lnTo>
                    <a:pt x="6102715" y="239950"/>
                  </a:lnTo>
                  <a:lnTo>
                    <a:pt x="6116774" y="236372"/>
                  </a:lnTo>
                  <a:lnTo>
                    <a:pt x="6158928" y="227218"/>
                  </a:lnTo>
                  <a:lnTo>
                    <a:pt x="6187058" y="221869"/>
                  </a:lnTo>
                  <a:lnTo>
                    <a:pt x="6201136" y="219092"/>
                  </a:lnTo>
                  <a:lnTo>
                    <a:pt x="6243320" y="211074"/>
                  </a:lnTo>
                  <a:lnTo>
                    <a:pt x="6285503" y="204519"/>
                  </a:lnTo>
                  <a:lnTo>
                    <a:pt x="6327663" y="199009"/>
                  </a:lnTo>
                  <a:lnTo>
                    <a:pt x="6355842" y="195834"/>
                  </a:lnTo>
                  <a:lnTo>
                    <a:pt x="6369865" y="194244"/>
                  </a:lnTo>
                  <a:lnTo>
                    <a:pt x="6412103" y="190119"/>
                  </a:lnTo>
                  <a:lnTo>
                    <a:pt x="6454215" y="187047"/>
                  </a:lnTo>
                  <a:lnTo>
                    <a:pt x="6468237" y="186055"/>
                  </a:lnTo>
                  <a:lnTo>
                    <a:pt x="6482332" y="184919"/>
                  </a:lnTo>
                  <a:lnTo>
                    <a:pt x="6496415" y="183642"/>
                  </a:lnTo>
                  <a:lnTo>
                    <a:pt x="6510474" y="182554"/>
                  </a:lnTo>
                  <a:lnTo>
                    <a:pt x="6524498" y="181991"/>
                  </a:lnTo>
                  <a:lnTo>
                    <a:pt x="6538593" y="182250"/>
                  </a:lnTo>
                  <a:lnTo>
                    <a:pt x="6552676" y="183022"/>
                  </a:lnTo>
                  <a:lnTo>
                    <a:pt x="6566735" y="184009"/>
                  </a:lnTo>
                  <a:lnTo>
                    <a:pt x="6580758" y="184912"/>
                  </a:lnTo>
                  <a:lnTo>
                    <a:pt x="6622942" y="186965"/>
                  </a:lnTo>
                  <a:lnTo>
                    <a:pt x="6665150" y="190166"/>
                  </a:lnTo>
                  <a:lnTo>
                    <a:pt x="6679203" y="191494"/>
                  </a:lnTo>
                  <a:lnTo>
                    <a:pt x="6693281" y="192786"/>
                  </a:lnTo>
                  <a:lnTo>
                    <a:pt x="6707358" y="193788"/>
                  </a:lnTo>
                  <a:lnTo>
                    <a:pt x="6721411" y="194706"/>
                  </a:lnTo>
                  <a:lnTo>
                    <a:pt x="6735464" y="195839"/>
                  </a:lnTo>
                  <a:lnTo>
                    <a:pt x="6749542" y="197485"/>
                  </a:lnTo>
                  <a:lnTo>
                    <a:pt x="6763565" y="199915"/>
                  </a:lnTo>
                  <a:lnTo>
                    <a:pt x="6777624" y="202930"/>
                  </a:lnTo>
                  <a:lnTo>
                    <a:pt x="6791707" y="206111"/>
                  </a:lnTo>
                  <a:lnTo>
                    <a:pt x="6805803" y="209042"/>
                  </a:lnTo>
                  <a:lnTo>
                    <a:pt x="6819826" y="211633"/>
                  </a:lnTo>
                  <a:lnTo>
                    <a:pt x="6833885" y="214058"/>
                  </a:lnTo>
                  <a:lnTo>
                    <a:pt x="6847968" y="216578"/>
                  </a:lnTo>
                  <a:lnTo>
                    <a:pt x="6862064" y="219456"/>
                  </a:lnTo>
                  <a:lnTo>
                    <a:pt x="6876085" y="222847"/>
                  </a:lnTo>
                  <a:lnTo>
                    <a:pt x="6890131" y="226583"/>
                  </a:lnTo>
                  <a:lnTo>
                    <a:pt x="6904176" y="230439"/>
                  </a:lnTo>
                  <a:lnTo>
                    <a:pt x="6918198" y="234187"/>
                  </a:lnTo>
                  <a:lnTo>
                    <a:pt x="6932293" y="237946"/>
                  </a:lnTo>
                  <a:lnTo>
                    <a:pt x="6946376" y="241776"/>
                  </a:lnTo>
                  <a:lnTo>
                    <a:pt x="6960435" y="245367"/>
                  </a:lnTo>
                  <a:lnTo>
                    <a:pt x="6974458" y="248412"/>
                  </a:lnTo>
                  <a:lnTo>
                    <a:pt x="6988554" y="250711"/>
                  </a:lnTo>
                  <a:lnTo>
                    <a:pt x="7002637" y="252428"/>
                  </a:lnTo>
                  <a:lnTo>
                    <a:pt x="7016696" y="254073"/>
                  </a:lnTo>
                  <a:lnTo>
                    <a:pt x="7030720" y="256159"/>
                  </a:lnTo>
                  <a:lnTo>
                    <a:pt x="7044815" y="258881"/>
                  </a:lnTo>
                  <a:lnTo>
                    <a:pt x="7058898" y="261937"/>
                  </a:lnTo>
                  <a:lnTo>
                    <a:pt x="7072957" y="265088"/>
                  </a:lnTo>
                  <a:lnTo>
                    <a:pt x="7086981" y="268097"/>
                  </a:lnTo>
                  <a:lnTo>
                    <a:pt x="7101058" y="270988"/>
                  </a:lnTo>
                  <a:lnTo>
                    <a:pt x="7115111" y="273796"/>
                  </a:lnTo>
                  <a:lnTo>
                    <a:pt x="7129164" y="276580"/>
                  </a:lnTo>
                  <a:lnTo>
                    <a:pt x="7143242" y="279400"/>
                  </a:lnTo>
                  <a:lnTo>
                    <a:pt x="7157319" y="282277"/>
                  </a:lnTo>
                  <a:lnTo>
                    <a:pt x="7171372" y="285273"/>
                  </a:lnTo>
                  <a:lnTo>
                    <a:pt x="7185425" y="288222"/>
                  </a:lnTo>
                  <a:lnTo>
                    <a:pt x="7227633" y="295719"/>
                  </a:lnTo>
                  <a:lnTo>
                    <a:pt x="7269787" y="302244"/>
                  </a:lnTo>
                  <a:lnTo>
                    <a:pt x="7312025" y="308101"/>
                  </a:lnTo>
                  <a:lnTo>
                    <a:pt x="7354726" y="311441"/>
                  </a:lnTo>
                  <a:lnTo>
                    <a:pt x="7392876" y="312991"/>
                  </a:lnTo>
                  <a:lnTo>
                    <a:pt x="7404594" y="313201"/>
                  </a:lnTo>
                  <a:lnTo>
                    <a:pt x="7416419" y="313436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44728" y="2454880"/>
              <a:ext cx="7416800" cy="1757045"/>
            </a:xfrm>
            <a:custGeom>
              <a:avLst/>
              <a:gdLst/>
              <a:ahLst/>
              <a:cxnLst/>
              <a:rect l="l" t="t" r="r" b="b"/>
              <a:pathLst>
                <a:path w="7416800" h="1757045">
                  <a:moveTo>
                    <a:pt x="0" y="62767"/>
                  </a:moveTo>
                  <a:lnTo>
                    <a:pt x="14066" y="56278"/>
                  </a:lnTo>
                  <a:lnTo>
                    <a:pt x="28128" y="49718"/>
                  </a:lnTo>
                  <a:lnTo>
                    <a:pt x="42189" y="43301"/>
                  </a:lnTo>
                  <a:lnTo>
                    <a:pt x="84372" y="26223"/>
                  </a:lnTo>
                  <a:lnTo>
                    <a:pt x="112496" y="16539"/>
                  </a:lnTo>
                  <a:lnTo>
                    <a:pt x="126557" y="11828"/>
                  </a:lnTo>
                  <a:lnTo>
                    <a:pt x="140620" y="7237"/>
                  </a:lnTo>
                  <a:lnTo>
                    <a:pt x="154684" y="3359"/>
                  </a:lnTo>
                  <a:lnTo>
                    <a:pt x="168744" y="791"/>
                  </a:lnTo>
                  <a:lnTo>
                    <a:pt x="182803" y="0"/>
                  </a:lnTo>
                  <a:lnTo>
                    <a:pt x="196864" y="553"/>
                  </a:lnTo>
                  <a:lnTo>
                    <a:pt x="210926" y="1702"/>
                  </a:lnTo>
                  <a:lnTo>
                    <a:pt x="224993" y="2696"/>
                  </a:lnTo>
                  <a:lnTo>
                    <a:pt x="239052" y="3407"/>
                  </a:lnTo>
                  <a:lnTo>
                    <a:pt x="253110" y="4189"/>
                  </a:lnTo>
                  <a:lnTo>
                    <a:pt x="267169" y="5018"/>
                  </a:lnTo>
                  <a:lnTo>
                    <a:pt x="281228" y="5871"/>
                  </a:lnTo>
                  <a:lnTo>
                    <a:pt x="295295" y="6719"/>
                  </a:lnTo>
                  <a:lnTo>
                    <a:pt x="337477" y="9808"/>
                  </a:lnTo>
                  <a:lnTo>
                    <a:pt x="379666" y="15791"/>
                  </a:lnTo>
                  <a:lnTo>
                    <a:pt x="421849" y="29668"/>
                  </a:lnTo>
                  <a:lnTo>
                    <a:pt x="435912" y="35798"/>
                  </a:lnTo>
                  <a:lnTo>
                    <a:pt x="449973" y="41558"/>
                  </a:lnTo>
                  <a:lnTo>
                    <a:pt x="464032" y="46737"/>
                  </a:lnTo>
                  <a:lnTo>
                    <a:pt x="478093" y="51655"/>
                  </a:lnTo>
                  <a:lnTo>
                    <a:pt x="492155" y="56667"/>
                  </a:lnTo>
                  <a:lnTo>
                    <a:pt x="534333" y="74562"/>
                  </a:lnTo>
                  <a:lnTo>
                    <a:pt x="576506" y="96198"/>
                  </a:lnTo>
                  <a:lnTo>
                    <a:pt x="604648" y="112942"/>
                  </a:lnTo>
                  <a:lnTo>
                    <a:pt x="618744" y="120933"/>
                  </a:lnTo>
                  <a:lnTo>
                    <a:pt x="632767" y="127982"/>
                  </a:lnTo>
                  <a:lnTo>
                    <a:pt x="646826" y="134459"/>
                  </a:lnTo>
                  <a:lnTo>
                    <a:pt x="660909" y="141222"/>
                  </a:lnTo>
                  <a:lnTo>
                    <a:pt x="675005" y="149127"/>
                  </a:lnTo>
                  <a:lnTo>
                    <a:pt x="689028" y="158736"/>
                  </a:lnTo>
                  <a:lnTo>
                    <a:pt x="703087" y="169416"/>
                  </a:lnTo>
                  <a:lnTo>
                    <a:pt x="717170" y="180524"/>
                  </a:lnTo>
                  <a:lnTo>
                    <a:pt x="731266" y="191418"/>
                  </a:lnTo>
                  <a:lnTo>
                    <a:pt x="745287" y="201832"/>
                  </a:lnTo>
                  <a:lnTo>
                    <a:pt x="759332" y="212151"/>
                  </a:lnTo>
                  <a:lnTo>
                    <a:pt x="773378" y="222708"/>
                  </a:lnTo>
                  <a:lnTo>
                    <a:pt x="815578" y="257950"/>
                  </a:lnTo>
                  <a:lnTo>
                    <a:pt x="857934" y="296840"/>
                  </a:lnTo>
                  <a:lnTo>
                    <a:pt x="886434" y="324391"/>
                  </a:lnTo>
                  <a:lnTo>
                    <a:pt x="923528" y="361852"/>
                  </a:lnTo>
                  <a:lnTo>
                    <a:pt x="935158" y="373635"/>
                  </a:lnTo>
                  <a:lnTo>
                    <a:pt x="979789" y="411890"/>
                  </a:lnTo>
                  <a:lnTo>
                    <a:pt x="1012444" y="436147"/>
                  </a:lnTo>
                  <a:lnTo>
                    <a:pt x="1054806" y="461704"/>
                  </a:lnTo>
                  <a:lnTo>
                    <a:pt x="1096787" y="478422"/>
                  </a:lnTo>
                  <a:lnTo>
                    <a:pt x="1138989" y="489924"/>
                  </a:lnTo>
                  <a:lnTo>
                    <a:pt x="1181227" y="499139"/>
                  </a:lnTo>
                  <a:lnTo>
                    <a:pt x="1223339" y="502729"/>
                  </a:lnTo>
                  <a:lnTo>
                    <a:pt x="1237361" y="504219"/>
                  </a:lnTo>
                  <a:lnTo>
                    <a:pt x="1279598" y="511988"/>
                  </a:lnTo>
                  <a:lnTo>
                    <a:pt x="1321800" y="521571"/>
                  </a:lnTo>
                  <a:lnTo>
                    <a:pt x="1363960" y="532384"/>
                  </a:lnTo>
                  <a:lnTo>
                    <a:pt x="1378013" y="536366"/>
                  </a:lnTo>
                  <a:lnTo>
                    <a:pt x="1392066" y="540087"/>
                  </a:lnTo>
                  <a:lnTo>
                    <a:pt x="1434274" y="546193"/>
                  </a:lnTo>
                  <a:lnTo>
                    <a:pt x="1476482" y="548495"/>
                  </a:lnTo>
                  <a:lnTo>
                    <a:pt x="1504588" y="549495"/>
                  </a:lnTo>
                  <a:lnTo>
                    <a:pt x="1518666" y="550066"/>
                  </a:lnTo>
                  <a:lnTo>
                    <a:pt x="1532689" y="550957"/>
                  </a:lnTo>
                  <a:lnTo>
                    <a:pt x="1546748" y="551955"/>
                  </a:lnTo>
                  <a:lnTo>
                    <a:pt x="1560831" y="552834"/>
                  </a:lnTo>
                  <a:lnTo>
                    <a:pt x="1574927" y="553368"/>
                  </a:lnTo>
                  <a:lnTo>
                    <a:pt x="1589147" y="553215"/>
                  </a:lnTo>
                  <a:lnTo>
                    <a:pt x="1603533" y="552527"/>
                  </a:lnTo>
                  <a:lnTo>
                    <a:pt x="1617682" y="552100"/>
                  </a:lnTo>
                  <a:lnTo>
                    <a:pt x="1666370" y="560931"/>
                  </a:lnTo>
                  <a:lnTo>
                    <a:pt x="1710975" y="575466"/>
                  </a:lnTo>
                  <a:lnTo>
                    <a:pt x="1758267" y="594409"/>
                  </a:lnTo>
                  <a:lnTo>
                    <a:pt x="1786016" y="608466"/>
                  </a:lnTo>
                  <a:lnTo>
                    <a:pt x="1799844" y="615090"/>
                  </a:lnTo>
                  <a:lnTo>
                    <a:pt x="1842081" y="633110"/>
                  </a:lnTo>
                  <a:lnTo>
                    <a:pt x="1884235" y="648952"/>
                  </a:lnTo>
                  <a:lnTo>
                    <a:pt x="1926443" y="660350"/>
                  </a:lnTo>
                  <a:lnTo>
                    <a:pt x="1968627" y="665636"/>
                  </a:lnTo>
                  <a:lnTo>
                    <a:pt x="1996757" y="667652"/>
                  </a:lnTo>
                  <a:lnTo>
                    <a:pt x="2010810" y="668547"/>
                  </a:lnTo>
                  <a:lnTo>
                    <a:pt x="2024888" y="669954"/>
                  </a:lnTo>
                  <a:lnTo>
                    <a:pt x="2038911" y="672036"/>
                  </a:lnTo>
                  <a:lnTo>
                    <a:pt x="2052970" y="674606"/>
                  </a:lnTo>
                  <a:lnTo>
                    <a:pt x="2067053" y="677294"/>
                  </a:lnTo>
                  <a:lnTo>
                    <a:pt x="2081149" y="679733"/>
                  </a:lnTo>
                  <a:lnTo>
                    <a:pt x="2095172" y="681730"/>
                  </a:lnTo>
                  <a:lnTo>
                    <a:pt x="2109231" y="683512"/>
                  </a:lnTo>
                  <a:lnTo>
                    <a:pt x="2123314" y="685341"/>
                  </a:lnTo>
                  <a:lnTo>
                    <a:pt x="2137410" y="687480"/>
                  </a:lnTo>
                  <a:lnTo>
                    <a:pt x="2151431" y="690106"/>
                  </a:lnTo>
                  <a:lnTo>
                    <a:pt x="2165477" y="693052"/>
                  </a:lnTo>
                  <a:lnTo>
                    <a:pt x="2179522" y="696071"/>
                  </a:lnTo>
                  <a:lnTo>
                    <a:pt x="2193544" y="698910"/>
                  </a:lnTo>
                  <a:lnTo>
                    <a:pt x="2235781" y="706643"/>
                  </a:lnTo>
                  <a:lnTo>
                    <a:pt x="2277983" y="711912"/>
                  </a:lnTo>
                  <a:lnTo>
                    <a:pt x="2292042" y="713263"/>
                  </a:lnTo>
                  <a:lnTo>
                    <a:pt x="2306066" y="714912"/>
                  </a:lnTo>
                  <a:lnTo>
                    <a:pt x="2348249" y="721770"/>
                  </a:lnTo>
                  <a:lnTo>
                    <a:pt x="2390457" y="731073"/>
                  </a:lnTo>
                  <a:lnTo>
                    <a:pt x="2432665" y="743021"/>
                  </a:lnTo>
                  <a:lnTo>
                    <a:pt x="2446718" y="748043"/>
                  </a:lnTo>
                  <a:lnTo>
                    <a:pt x="2460771" y="752661"/>
                  </a:lnTo>
                  <a:lnTo>
                    <a:pt x="2474849" y="755933"/>
                  </a:lnTo>
                  <a:lnTo>
                    <a:pt x="2488872" y="757378"/>
                  </a:lnTo>
                  <a:lnTo>
                    <a:pt x="2502931" y="757584"/>
                  </a:lnTo>
                  <a:lnTo>
                    <a:pt x="2517014" y="757219"/>
                  </a:lnTo>
                  <a:lnTo>
                    <a:pt x="2531110" y="756949"/>
                  </a:lnTo>
                  <a:lnTo>
                    <a:pt x="2573275" y="756360"/>
                  </a:lnTo>
                  <a:lnTo>
                    <a:pt x="2615438" y="754330"/>
                  </a:lnTo>
                  <a:lnTo>
                    <a:pt x="2657600" y="748924"/>
                  </a:lnTo>
                  <a:lnTo>
                    <a:pt x="2671683" y="745424"/>
                  </a:lnTo>
                  <a:lnTo>
                    <a:pt x="2685742" y="742257"/>
                  </a:lnTo>
                  <a:lnTo>
                    <a:pt x="2699766" y="740566"/>
                  </a:lnTo>
                  <a:lnTo>
                    <a:pt x="2713861" y="741025"/>
                  </a:lnTo>
                  <a:lnTo>
                    <a:pt x="2727944" y="742995"/>
                  </a:lnTo>
                  <a:lnTo>
                    <a:pt x="2742003" y="745370"/>
                  </a:lnTo>
                  <a:lnTo>
                    <a:pt x="2756027" y="747043"/>
                  </a:lnTo>
                  <a:lnTo>
                    <a:pt x="2770104" y="747835"/>
                  </a:lnTo>
                  <a:lnTo>
                    <a:pt x="2784157" y="748329"/>
                  </a:lnTo>
                  <a:lnTo>
                    <a:pt x="2798210" y="748276"/>
                  </a:lnTo>
                  <a:lnTo>
                    <a:pt x="2840942" y="742979"/>
                  </a:lnTo>
                  <a:lnTo>
                    <a:pt x="2880786" y="732450"/>
                  </a:lnTo>
                  <a:lnTo>
                    <a:pt x="2903785" y="723568"/>
                  </a:lnTo>
                  <a:lnTo>
                    <a:pt x="2916809" y="718341"/>
                  </a:lnTo>
                  <a:lnTo>
                    <a:pt x="2931904" y="712120"/>
                  </a:lnTo>
                  <a:lnTo>
                    <a:pt x="2948416" y="705149"/>
                  </a:lnTo>
                  <a:lnTo>
                    <a:pt x="2965190" y="698107"/>
                  </a:lnTo>
                  <a:lnTo>
                    <a:pt x="3009677" y="680797"/>
                  </a:lnTo>
                  <a:lnTo>
                    <a:pt x="3051355" y="667083"/>
                  </a:lnTo>
                  <a:lnTo>
                    <a:pt x="3093593" y="656492"/>
                  </a:lnTo>
                  <a:lnTo>
                    <a:pt x="3135705" y="650956"/>
                  </a:lnTo>
                  <a:lnTo>
                    <a:pt x="3177905" y="646983"/>
                  </a:lnTo>
                  <a:lnTo>
                    <a:pt x="3191964" y="645846"/>
                  </a:lnTo>
                  <a:lnTo>
                    <a:pt x="3205988" y="644554"/>
                  </a:lnTo>
                  <a:lnTo>
                    <a:pt x="3220083" y="643004"/>
                  </a:lnTo>
                  <a:lnTo>
                    <a:pt x="3234166" y="641300"/>
                  </a:lnTo>
                  <a:lnTo>
                    <a:pt x="3248225" y="639572"/>
                  </a:lnTo>
                  <a:lnTo>
                    <a:pt x="3262249" y="637950"/>
                  </a:lnTo>
                  <a:lnTo>
                    <a:pt x="3276326" y="636131"/>
                  </a:lnTo>
                  <a:lnTo>
                    <a:pt x="3290379" y="634156"/>
                  </a:lnTo>
                  <a:lnTo>
                    <a:pt x="3304432" y="632682"/>
                  </a:lnTo>
                  <a:lnTo>
                    <a:pt x="3346640" y="635363"/>
                  </a:lnTo>
                  <a:lnTo>
                    <a:pt x="3388848" y="645570"/>
                  </a:lnTo>
                  <a:lnTo>
                    <a:pt x="3431032" y="661572"/>
                  </a:lnTo>
                  <a:lnTo>
                    <a:pt x="3473197" y="681736"/>
                  </a:lnTo>
                  <a:lnTo>
                    <a:pt x="3487293" y="688369"/>
                  </a:lnTo>
                  <a:lnTo>
                    <a:pt x="3501316" y="694320"/>
                  </a:lnTo>
                  <a:lnTo>
                    <a:pt x="3515375" y="699974"/>
                  </a:lnTo>
                  <a:lnTo>
                    <a:pt x="3529458" y="705604"/>
                  </a:lnTo>
                  <a:lnTo>
                    <a:pt x="3543554" y="711483"/>
                  </a:lnTo>
                  <a:lnTo>
                    <a:pt x="3585666" y="730682"/>
                  </a:lnTo>
                  <a:lnTo>
                    <a:pt x="3627866" y="751774"/>
                  </a:lnTo>
                  <a:lnTo>
                    <a:pt x="3641925" y="759037"/>
                  </a:lnTo>
                  <a:lnTo>
                    <a:pt x="3655949" y="765966"/>
                  </a:lnTo>
                  <a:lnTo>
                    <a:pt x="3670044" y="772390"/>
                  </a:lnTo>
                  <a:lnTo>
                    <a:pt x="3684127" y="778492"/>
                  </a:lnTo>
                  <a:lnTo>
                    <a:pt x="3698186" y="784522"/>
                  </a:lnTo>
                  <a:lnTo>
                    <a:pt x="3712210" y="790731"/>
                  </a:lnTo>
                  <a:lnTo>
                    <a:pt x="3726483" y="797411"/>
                  </a:lnTo>
                  <a:lnTo>
                    <a:pt x="3740864" y="804352"/>
                  </a:lnTo>
                  <a:lnTo>
                    <a:pt x="3754983" y="811055"/>
                  </a:lnTo>
                  <a:lnTo>
                    <a:pt x="3792077" y="826307"/>
                  </a:lnTo>
                  <a:lnTo>
                    <a:pt x="3831826" y="838108"/>
                  </a:lnTo>
                  <a:lnTo>
                    <a:pt x="3880993" y="848770"/>
                  </a:lnTo>
                  <a:lnTo>
                    <a:pt x="3910599" y="854215"/>
                  </a:lnTo>
                  <a:lnTo>
                    <a:pt x="3924480" y="856682"/>
                  </a:lnTo>
                  <a:lnTo>
                    <a:pt x="3937254" y="859184"/>
                  </a:lnTo>
                  <a:lnTo>
                    <a:pt x="3947632" y="861861"/>
                  </a:lnTo>
                  <a:lnTo>
                    <a:pt x="3956272" y="864598"/>
                  </a:lnTo>
                  <a:lnTo>
                    <a:pt x="3965436" y="867167"/>
                  </a:lnTo>
                  <a:lnTo>
                    <a:pt x="3977386" y="869344"/>
                  </a:lnTo>
                  <a:lnTo>
                    <a:pt x="3993608" y="870924"/>
                  </a:lnTo>
                  <a:lnTo>
                    <a:pt x="4012580" y="872075"/>
                  </a:lnTo>
                  <a:lnTo>
                    <a:pt x="4032053" y="873130"/>
                  </a:lnTo>
                  <a:lnTo>
                    <a:pt x="4049776" y="874424"/>
                  </a:lnTo>
                  <a:lnTo>
                    <a:pt x="4092263" y="879264"/>
                  </a:lnTo>
                  <a:lnTo>
                    <a:pt x="4134088" y="888648"/>
                  </a:lnTo>
                  <a:lnTo>
                    <a:pt x="4148147" y="892557"/>
                  </a:lnTo>
                  <a:lnTo>
                    <a:pt x="4162171" y="896014"/>
                  </a:lnTo>
                  <a:lnTo>
                    <a:pt x="4176266" y="898590"/>
                  </a:lnTo>
                  <a:lnTo>
                    <a:pt x="4190349" y="900713"/>
                  </a:lnTo>
                  <a:lnTo>
                    <a:pt x="4204408" y="902837"/>
                  </a:lnTo>
                  <a:lnTo>
                    <a:pt x="4218432" y="905412"/>
                  </a:lnTo>
                  <a:lnTo>
                    <a:pt x="4232509" y="908776"/>
                  </a:lnTo>
                  <a:lnTo>
                    <a:pt x="4246562" y="912604"/>
                  </a:lnTo>
                  <a:lnTo>
                    <a:pt x="4260615" y="916360"/>
                  </a:lnTo>
                  <a:lnTo>
                    <a:pt x="4302823" y="923986"/>
                  </a:lnTo>
                  <a:lnTo>
                    <a:pt x="4345031" y="927316"/>
                  </a:lnTo>
                  <a:lnTo>
                    <a:pt x="4359084" y="927288"/>
                  </a:lnTo>
                  <a:lnTo>
                    <a:pt x="4373137" y="927213"/>
                  </a:lnTo>
                  <a:lnTo>
                    <a:pt x="4387215" y="927637"/>
                  </a:lnTo>
                  <a:lnTo>
                    <a:pt x="4401238" y="929018"/>
                  </a:lnTo>
                  <a:lnTo>
                    <a:pt x="4415297" y="930876"/>
                  </a:lnTo>
                  <a:lnTo>
                    <a:pt x="4429380" y="932638"/>
                  </a:lnTo>
                  <a:lnTo>
                    <a:pt x="4443476" y="933733"/>
                  </a:lnTo>
                  <a:lnTo>
                    <a:pt x="4458249" y="933924"/>
                  </a:lnTo>
                  <a:lnTo>
                    <a:pt x="4473559" y="933543"/>
                  </a:lnTo>
                  <a:lnTo>
                    <a:pt x="4487892" y="932876"/>
                  </a:lnTo>
                  <a:lnTo>
                    <a:pt x="4499737" y="932209"/>
                  </a:lnTo>
                  <a:lnTo>
                    <a:pt x="4508373" y="931701"/>
                  </a:lnTo>
                  <a:lnTo>
                    <a:pt x="4511675" y="930177"/>
                  </a:lnTo>
                  <a:lnTo>
                    <a:pt x="4523740" y="929288"/>
                  </a:lnTo>
                  <a:lnTo>
                    <a:pt x="4542105" y="928020"/>
                  </a:lnTo>
                  <a:lnTo>
                    <a:pt x="4565983" y="926574"/>
                  </a:lnTo>
                  <a:lnTo>
                    <a:pt x="4590837" y="925056"/>
                  </a:lnTo>
                  <a:lnTo>
                    <a:pt x="4612132" y="923573"/>
                  </a:lnTo>
                  <a:lnTo>
                    <a:pt x="4628477" y="922129"/>
                  </a:lnTo>
                  <a:lnTo>
                    <a:pt x="4642310" y="920589"/>
                  </a:lnTo>
                  <a:lnTo>
                    <a:pt x="4655119" y="919144"/>
                  </a:lnTo>
                  <a:lnTo>
                    <a:pt x="4668393" y="917985"/>
                  </a:lnTo>
                  <a:lnTo>
                    <a:pt x="4682470" y="917205"/>
                  </a:lnTo>
                  <a:lnTo>
                    <a:pt x="4696523" y="916699"/>
                  </a:lnTo>
                  <a:lnTo>
                    <a:pt x="4710576" y="916360"/>
                  </a:lnTo>
                  <a:lnTo>
                    <a:pt x="4724654" y="916080"/>
                  </a:lnTo>
                  <a:lnTo>
                    <a:pt x="4738731" y="915679"/>
                  </a:lnTo>
                  <a:lnTo>
                    <a:pt x="4752784" y="915350"/>
                  </a:lnTo>
                  <a:lnTo>
                    <a:pt x="4766837" y="915259"/>
                  </a:lnTo>
                  <a:lnTo>
                    <a:pt x="4780915" y="915572"/>
                  </a:lnTo>
                  <a:lnTo>
                    <a:pt x="4794992" y="916358"/>
                  </a:lnTo>
                  <a:lnTo>
                    <a:pt x="4809045" y="917573"/>
                  </a:lnTo>
                  <a:lnTo>
                    <a:pt x="4823098" y="918930"/>
                  </a:lnTo>
                  <a:lnTo>
                    <a:pt x="4837176" y="920144"/>
                  </a:lnTo>
                  <a:lnTo>
                    <a:pt x="4851253" y="921004"/>
                  </a:lnTo>
                  <a:lnTo>
                    <a:pt x="4865306" y="921779"/>
                  </a:lnTo>
                  <a:lnTo>
                    <a:pt x="4879359" y="922627"/>
                  </a:lnTo>
                  <a:lnTo>
                    <a:pt x="4921519" y="926367"/>
                  </a:lnTo>
                  <a:lnTo>
                    <a:pt x="4963721" y="932709"/>
                  </a:lnTo>
                  <a:lnTo>
                    <a:pt x="5005959" y="942496"/>
                  </a:lnTo>
                  <a:lnTo>
                    <a:pt x="5048071" y="954533"/>
                  </a:lnTo>
                  <a:lnTo>
                    <a:pt x="5090271" y="967817"/>
                  </a:lnTo>
                  <a:lnTo>
                    <a:pt x="5104330" y="972308"/>
                  </a:lnTo>
                  <a:lnTo>
                    <a:pt x="5118354" y="976405"/>
                  </a:lnTo>
                  <a:lnTo>
                    <a:pt x="5132449" y="979910"/>
                  </a:lnTo>
                  <a:lnTo>
                    <a:pt x="5146532" y="983009"/>
                  </a:lnTo>
                  <a:lnTo>
                    <a:pt x="5160591" y="986014"/>
                  </a:lnTo>
                  <a:lnTo>
                    <a:pt x="5174615" y="989232"/>
                  </a:lnTo>
                  <a:lnTo>
                    <a:pt x="5216798" y="1000394"/>
                  </a:lnTo>
                  <a:lnTo>
                    <a:pt x="5259530" y="1013013"/>
                  </a:lnTo>
                  <a:lnTo>
                    <a:pt x="5273649" y="1017383"/>
                  </a:lnTo>
                  <a:lnTo>
                    <a:pt x="5287137" y="1021490"/>
                  </a:lnTo>
                  <a:lnTo>
                    <a:pt x="5299374" y="1025290"/>
                  </a:lnTo>
                  <a:lnTo>
                    <a:pt x="5310743" y="1028840"/>
                  </a:lnTo>
                  <a:lnTo>
                    <a:pt x="5322373" y="1032367"/>
                  </a:lnTo>
                  <a:lnTo>
                    <a:pt x="5335397" y="1036095"/>
                  </a:lnTo>
                  <a:lnTo>
                    <a:pt x="5350492" y="1040257"/>
                  </a:lnTo>
                  <a:lnTo>
                    <a:pt x="5367004" y="1044620"/>
                  </a:lnTo>
                  <a:lnTo>
                    <a:pt x="5383778" y="1049008"/>
                  </a:lnTo>
                  <a:lnTo>
                    <a:pt x="5399659" y="1053240"/>
                  </a:lnTo>
                  <a:lnTo>
                    <a:pt x="5414271" y="1057005"/>
                  </a:lnTo>
                  <a:lnTo>
                    <a:pt x="5428265" y="1060495"/>
                  </a:lnTo>
                  <a:lnTo>
                    <a:pt x="5442021" y="1064295"/>
                  </a:lnTo>
                  <a:lnTo>
                    <a:pt x="5483987" y="1080434"/>
                  </a:lnTo>
                  <a:lnTo>
                    <a:pt x="5526149" y="1106874"/>
                  </a:lnTo>
                  <a:lnTo>
                    <a:pt x="5554291" y="1132671"/>
                  </a:lnTo>
                  <a:lnTo>
                    <a:pt x="5582410" y="1162877"/>
                  </a:lnTo>
                  <a:lnTo>
                    <a:pt x="5610552" y="1197492"/>
                  </a:lnTo>
                  <a:lnTo>
                    <a:pt x="5624576" y="1214276"/>
                  </a:lnTo>
                  <a:lnTo>
                    <a:pt x="5638653" y="1229965"/>
                  </a:lnTo>
                  <a:lnTo>
                    <a:pt x="5652706" y="1245106"/>
                  </a:lnTo>
                  <a:lnTo>
                    <a:pt x="5666759" y="1260389"/>
                  </a:lnTo>
                  <a:lnTo>
                    <a:pt x="5680837" y="1276506"/>
                  </a:lnTo>
                  <a:lnTo>
                    <a:pt x="5694914" y="1295509"/>
                  </a:lnTo>
                  <a:lnTo>
                    <a:pt x="5708967" y="1316416"/>
                  </a:lnTo>
                  <a:lnTo>
                    <a:pt x="5723020" y="1335371"/>
                  </a:lnTo>
                  <a:lnTo>
                    <a:pt x="5737098" y="1348515"/>
                  </a:lnTo>
                  <a:lnTo>
                    <a:pt x="5751175" y="1353345"/>
                  </a:lnTo>
                  <a:lnTo>
                    <a:pt x="5765228" y="1352484"/>
                  </a:lnTo>
                  <a:lnTo>
                    <a:pt x="5779281" y="1349480"/>
                  </a:lnTo>
                  <a:lnTo>
                    <a:pt x="5793358" y="1347880"/>
                  </a:lnTo>
                  <a:lnTo>
                    <a:pt x="5835524" y="1350077"/>
                  </a:lnTo>
                  <a:lnTo>
                    <a:pt x="5877702" y="1354738"/>
                  </a:lnTo>
                  <a:lnTo>
                    <a:pt x="5891785" y="1355984"/>
                  </a:lnTo>
                  <a:lnTo>
                    <a:pt x="5905881" y="1354992"/>
                  </a:lnTo>
                  <a:lnTo>
                    <a:pt x="5919904" y="1349549"/>
                  </a:lnTo>
                  <a:lnTo>
                    <a:pt x="5933963" y="1341070"/>
                  </a:lnTo>
                  <a:lnTo>
                    <a:pt x="5948046" y="1333329"/>
                  </a:lnTo>
                  <a:lnTo>
                    <a:pt x="5962142" y="1330100"/>
                  </a:lnTo>
                  <a:lnTo>
                    <a:pt x="5976163" y="1333611"/>
                  </a:lnTo>
                  <a:lnTo>
                    <a:pt x="5990209" y="1341514"/>
                  </a:lnTo>
                  <a:lnTo>
                    <a:pt x="6004254" y="1350442"/>
                  </a:lnTo>
                  <a:lnTo>
                    <a:pt x="6018276" y="1357024"/>
                  </a:lnTo>
                  <a:lnTo>
                    <a:pt x="6032371" y="1360338"/>
                  </a:lnTo>
                  <a:lnTo>
                    <a:pt x="6046454" y="1362200"/>
                  </a:lnTo>
                  <a:lnTo>
                    <a:pt x="6060513" y="1363346"/>
                  </a:lnTo>
                  <a:lnTo>
                    <a:pt x="6074537" y="1364517"/>
                  </a:lnTo>
                  <a:lnTo>
                    <a:pt x="6088632" y="1365668"/>
                  </a:lnTo>
                  <a:lnTo>
                    <a:pt x="6102715" y="1366486"/>
                  </a:lnTo>
                  <a:lnTo>
                    <a:pt x="6116774" y="1367303"/>
                  </a:lnTo>
                  <a:lnTo>
                    <a:pt x="6158928" y="1371486"/>
                  </a:lnTo>
                  <a:lnTo>
                    <a:pt x="6201136" y="1377924"/>
                  </a:lnTo>
                  <a:lnTo>
                    <a:pt x="6243320" y="1386996"/>
                  </a:lnTo>
                  <a:lnTo>
                    <a:pt x="6285503" y="1401266"/>
                  </a:lnTo>
                  <a:lnTo>
                    <a:pt x="6299581" y="1406046"/>
                  </a:lnTo>
                  <a:lnTo>
                    <a:pt x="6313604" y="1410221"/>
                  </a:lnTo>
                  <a:lnTo>
                    <a:pt x="6327663" y="1414111"/>
                  </a:lnTo>
                  <a:lnTo>
                    <a:pt x="6341746" y="1418191"/>
                  </a:lnTo>
                  <a:lnTo>
                    <a:pt x="6355842" y="1422937"/>
                  </a:lnTo>
                  <a:lnTo>
                    <a:pt x="6369865" y="1428632"/>
                  </a:lnTo>
                  <a:lnTo>
                    <a:pt x="6383924" y="1434971"/>
                  </a:lnTo>
                  <a:lnTo>
                    <a:pt x="6398007" y="1441547"/>
                  </a:lnTo>
                  <a:lnTo>
                    <a:pt x="6412103" y="1447956"/>
                  </a:lnTo>
                  <a:lnTo>
                    <a:pt x="6426124" y="1454231"/>
                  </a:lnTo>
                  <a:lnTo>
                    <a:pt x="6440170" y="1460529"/>
                  </a:lnTo>
                  <a:lnTo>
                    <a:pt x="6454215" y="1466637"/>
                  </a:lnTo>
                  <a:lnTo>
                    <a:pt x="6468237" y="1472340"/>
                  </a:lnTo>
                  <a:lnTo>
                    <a:pt x="6482332" y="1477313"/>
                  </a:lnTo>
                  <a:lnTo>
                    <a:pt x="6496415" y="1481834"/>
                  </a:lnTo>
                  <a:lnTo>
                    <a:pt x="6510474" y="1486306"/>
                  </a:lnTo>
                  <a:lnTo>
                    <a:pt x="6524498" y="1491136"/>
                  </a:lnTo>
                  <a:lnTo>
                    <a:pt x="6538593" y="1496685"/>
                  </a:lnTo>
                  <a:lnTo>
                    <a:pt x="6552676" y="1502662"/>
                  </a:lnTo>
                  <a:lnTo>
                    <a:pt x="6566735" y="1508496"/>
                  </a:lnTo>
                  <a:lnTo>
                    <a:pt x="6580758" y="1513615"/>
                  </a:lnTo>
                  <a:lnTo>
                    <a:pt x="6594836" y="1517822"/>
                  </a:lnTo>
                  <a:lnTo>
                    <a:pt x="6608889" y="1521362"/>
                  </a:lnTo>
                  <a:lnTo>
                    <a:pt x="6622942" y="1524617"/>
                  </a:lnTo>
                  <a:lnTo>
                    <a:pt x="6637020" y="1527966"/>
                  </a:lnTo>
                  <a:lnTo>
                    <a:pt x="6651097" y="1531431"/>
                  </a:lnTo>
                  <a:lnTo>
                    <a:pt x="6665150" y="1534824"/>
                  </a:lnTo>
                  <a:lnTo>
                    <a:pt x="6679203" y="1538218"/>
                  </a:lnTo>
                  <a:lnTo>
                    <a:pt x="6693281" y="1541682"/>
                  </a:lnTo>
                  <a:lnTo>
                    <a:pt x="6707358" y="1545266"/>
                  </a:lnTo>
                  <a:lnTo>
                    <a:pt x="6721411" y="1548921"/>
                  </a:lnTo>
                  <a:lnTo>
                    <a:pt x="6735464" y="1552576"/>
                  </a:lnTo>
                  <a:lnTo>
                    <a:pt x="6777624" y="1563256"/>
                  </a:lnTo>
                  <a:lnTo>
                    <a:pt x="6819826" y="1572726"/>
                  </a:lnTo>
                  <a:lnTo>
                    <a:pt x="6833885" y="1575242"/>
                  </a:lnTo>
                  <a:lnTo>
                    <a:pt x="6847968" y="1577806"/>
                  </a:lnTo>
                  <a:lnTo>
                    <a:pt x="6862064" y="1580798"/>
                  </a:lnTo>
                  <a:lnTo>
                    <a:pt x="6876085" y="1584442"/>
                  </a:lnTo>
                  <a:lnTo>
                    <a:pt x="6890131" y="1588514"/>
                  </a:lnTo>
                  <a:lnTo>
                    <a:pt x="6904176" y="1592728"/>
                  </a:lnTo>
                  <a:lnTo>
                    <a:pt x="6918198" y="1596800"/>
                  </a:lnTo>
                  <a:lnTo>
                    <a:pt x="6932293" y="1600499"/>
                  </a:lnTo>
                  <a:lnTo>
                    <a:pt x="6946376" y="1604103"/>
                  </a:lnTo>
                  <a:lnTo>
                    <a:pt x="6960435" y="1607802"/>
                  </a:lnTo>
                  <a:lnTo>
                    <a:pt x="7002637" y="1620359"/>
                  </a:lnTo>
                  <a:lnTo>
                    <a:pt x="7044815" y="1635894"/>
                  </a:lnTo>
                  <a:lnTo>
                    <a:pt x="7072957" y="1648773"/>
                  </a:lnTo>
                  <a:lnTo>
                    <a:pt x="7086981" y="1655093"/>
                  </a:lnTo>
                  <a:lnTo>
                    <a:pt x="7101058" y="1661092"/>
                  </a:lnTo>
                  <a:lnTo>
                    <a:pt x="7115111" y="1666984"/>
                  </a:lnTo>
                  <a:lnTo>
                    <a:pt x="7129164" y="1672899"/>
                  </a:lnTo>
                  <a:lnTo>
                    <a:pt x="7171372" y="1691463"/>
                  </a:lnTo>
                  <a:lnTo>
                    <a:pt x="7213580" y="1710777"/>
                  </a:lnTo>
                  <a:lnTo>
                    <a:pt x="7227633" y="1717466"/>
                  </a:lnTo>
                  <a:lnTo>
                    <a:pt x="7241686" y="1723798"/>
                  </a:lnTo>
                  <a:lnTo>
                    <a:pt x="7283846" y="1737373"/>
                  </a:lnTo>
                  <a:lnTo>
                    <a:pt x="7326227" y="1746404"/>
                  </a:lnTo>
                  <a:lnTo>
                    <a:pt x="7368286" y="1753137"/>
                  </a:lnTo>
                  <a:lnTo>
                    <a:pt x="7404594" y="1755959"/>
                  </a:lnTo>
                  <a:lnTo>
                    <a:pt x="7416419" y="1756693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6893814" y="281559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893814" y="258241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893814" y="304876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89915" y="4883022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9915" y="4371213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9915" y="3859783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9915" y="3347973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9915" y="2836545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9915" y="2324861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3952" y="5084536"/>
            <a:ext cx="7787640" cy="7004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1.02.2020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1.04.2020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1.06.2020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1.08.2020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1.10.2020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1.12.2020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1.02.2021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1.04.2021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1.06.2021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1.08.2021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1.09.2021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1.10.2021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1.11.2021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6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1.12.2021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1.01.2022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1.02.2022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1.03.2022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1.04.2022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1.05.2022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1.06.2022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1.07.2022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1.08.2022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229345" y="4252341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2,2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19693" y="3985641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5" dirty="0">
                <a:solidFill>
                  <a:srgbClr val="808080"/>
                </a:solidFill>
                <a:latin typeface="Tahoma"/>
                <a:cs typeface="Tahoma"/>
              </a:rPr>
              <a:t>2</a:t>
            </a: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29345" y="4133215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27493" y="2432811"/>
            <a:ext cx="1130300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kediler  Tüketici kredileri  Ticari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krediler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44050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7015" y="891285"/>
            <a:ext cx="747775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5" dirty="0"/>
              <a:t>Haziran </a:t>
            </a:r>
            <a:r>
              <a:rPr spc="-5" dirty="0"/>
              <a:t>ayında </a:t>
            </a:r>
            <a:r>
              <a:rPr dirty="0"/>
              <a:t>karşılıksız </a:t>
            </a:r>
            <a:r>
              <a:rPr spc="-5" dirty="0"/>
              <a:t>çeklerin dönüşüm </a:t>
            </a:r>
            <a:r>
              <a:rPr dirty="0"/>
              <a:t>oranı azalmıştır.  </a:t>
            </a:r>
            <a:r>
              <a:rPr b="0" spc="-5" dirty="0">
                <a:latin typeface="Tahoma"/>
                <a:cs typeface="Tahoma"/>
              </a:rPr>
              <a:t>Karşılıksız çeklerde </a:t>
            </a:r>
            <a:r>
              <a:rPr b="0" dirty="0">
                <a:latin typeface="Tahoma"/>
                <a:cs typeface="Tahoma"/>
              </a:rPr>
              <a:t>dönüşüm </a:t>
            </a:r>
            <a:r>
              <a:rPr b="0" spc="-5" dirty="0">
                <a:latin typeface="Tahoma"/>
                <a:cs typeface="Tahoma"/>
              </a:rPr>
              <a:t>oranları tutar olarak %0,7, </a:t>
            </a:r>
            <a:r>
              <a:rPr b="0" dirty="0">
                <a:latin typeface="Tahoma"/>
                <a:cs typeface="Tahoma"/>
              </a:rPr>
              <a:t>adet </a:t>
            </a:r>
            <a:r>
              <a:rPr b="0" spc="-5" dirty="0">
                <a:latin typeface="Tahoma"/>
                <a:cs typeface="Tahoma"/>
              </a:rPr>
              <a:t>olarak %0,6  seviyesindedir.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909572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74951" y="1943226"/>
            <a:ext cx="5600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Karşılıksız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çek dönüşüm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oranı*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Haziran</a:t>
            </a:r>
            <a:r>
              <a:rPr sz="1600" spc="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07" y="5876645"/>
            <a:ext cx="89725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*Karşılıksız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çek dönüşüm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oranları, takas odalarına ibraz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edilen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karşılıksız kalan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çek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adet ve tutarının toplam takasa </a:t>
            </a:r>
            <a:r>
              <a:rPr sz="1200" spc="-35" dirty="0">
                <a:solidFill>
                  <a:prstClr val="black"/>
                </a:solidFill>
                <a:latin typeface="Tahoma"/>
                <a:cs typeface="Tahoma"/>
              </a:rPr>
              <a:t>ibraz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edilen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çek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adet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tutarı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içindeki</a:t>
            </a:r>
            <a:r>
              <a:rPr sz="1200" spc="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oranıdır.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**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Mayıs ayında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karşılıksız çek işlemlerine ilişkin düzenleme nedeniyle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veri</a:t>
            </a:r>
            <a:r>
              <a:rPr sz="1200" spc="8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açıklanmamıştır.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u="sng" spc="-5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ahoma"/>
                <a:cs typeface="Tahoma"/>
                <a:hlinkClick r:id="rId2"/>
              </a:rPr>
              <a:t>https://www.resmigazete.gov.tr/eskiler/2021/04/20210430M1-1.htm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83501" y="2430589"/>
            <a:ext cx="8375015" cy="2818130"/>
            <a:chOff x="583501" y="2430589"/>
            <a:chExt cx="8375015" cy="2818130"/>
          </a:xfrm>
        </p:grpSpPr>
        <p:sp>
          <p:nvSpPr>
            <p:cNvPr id="7" name="object 7"/>
            <p:cNvSpPr/>
            <p:nvPr/>
          </p:nvSpPr>
          <p:spPr>
            <a:xfrm>
              <a:off x="701040" y="2546603"/>
              <a:ext cx="8191500" cy="2682240"/>
            </a:xfrm>
            <a:custGeom>
              <a:avLst/>
              <a:gdLst/>
              <a:ahLst/>
              <a:cxnLst/>
              <a:rect l="l" t="t" r="r" b="b"/>
              <a:pathLst>
                <a:path w="8191500" h="2682240">
                  <a:moveTo>
                    <a:pt x="153924" y="1118616"/>
                  </a:moveTo>
                  <a:lnTo>
                    <a:pt x="0" y="1118616"/>
                  </a:lnTo>
                  <a:lnTo>
                    <a:pt x="0" y="2682240"/>
                  </a:lnTo>
                  <a:lnTo>
                    <a:pt x="153924" y="2682240"/>
                  </a:lnTo>
                  <a:lnTo>
                    <a:pt x="153924" y="1118616"/>
                  </a:lnTo>
                  <a:close/>
                </a:path>
                <a:path w="8191500" h="2682240">
                  <a:moveTo>
                    <a:pt x="431292" y="1341120"/>
                  </a:moveTo>
                  <a:lnTo>
                    <a:pt x="277368" y="1341120"/>
                  </a:lnTo>
                  <a:lnTo>
                    <a:pt x="277368" y="2682240"/>
                  </a:lnTo>
                  <a:lnTo>
                    <a:pt x="431292" y="2682240"/>
                  </a:lnTo>
                  <a:lnTo>
                    <a:pt x="431292" y="1341120"/>
                  </a:lnTo>
                  <a:close/>
                </a:path>
                <a:path w="8191500" h="2682240">
                  <a:moveTo>
                    <a:pt x="708660" y="783336"/>
                  </a:moveTo>
                  <a:lnTo>
                    <a:pt x="554736" y="783336"/>
                  </a:lnTo>
                  <a:lnTo>
                    <a:pt x="554736" y="2682240"/>
                  </a:lnTo>
                  <a:lnTo>
                    <a:pt x="708660" y="2682240"/>
                  </a:lnTo>
                  <a:lnTo>
                    <a:pt x="708660" y="783336"/>
                  </a:lnTo>
                  <a:close/>
                </a:path>
                <a:path w="8191500" h="2682240">
                  <a:moveTo>
                    <a:pt x="986028" y="0"/>
                  </a:moveTo>
                  <a:lnTo>
                    <a:pt x="832104" y="0"/>
                  </a:lnTo>
                  <a:lnTo>
                    <a:pt x="832104" y="2682240"/>
                  </a:lnTo>
                  <a:lnTo>
                    <a:pt x="986028" y="2682240"/>
                  </a:lnTo>
                  <a:lnTo>
                    <a:pt x="986028" y="0"/>
                  </a:lnTo>
                  <a:close/>
                </a:path>
                <a:path w="8191500" h="2682240">
                  <a:moveTo>
                    <a:pt x="1263396" y="783336"/>
                  </a:moveTo>
                  <a:lnTo>
                    <a:pt x="1109472" y="783336"/>
                  </a:lnTo>
                  <a:lnTo>
                    <a:pt x="1109472" y="2682240"/>
                  </a:lnTo>
                  <a:lnTo>
                    <a:pt x="1263396" y="2682240"/>
                  </a:lnTo>
                  <a:lnTo>
                    <a:pt x="1263396" y="783336"/>
                  </a:lnTo>
                  <a:close/>
                </a:path>
                <a:path w="8191500" h="2682240">
                  <a:moveTo>
                    <a:pt x="1539240" y="783336"/>
                  </a:moveTo>
                  <a:lnTo>
                    <a:pt x="1385316" y="783336"/>
                  </a:lnTo>
                  <a:lnTo>
                    <a:pt x="1385316" y="2682240"/>
                  </a:lnTo>
                  <a:lnTo>
                    <a:pt x="1539240" y="2682240"/>
                  </a:lnTo>
                  <a:lnTo>
                    <a:pt x="1539240" y="783336"/>
                  </a:lnTo>
                  <a:close/>
                </a:path>
                <a:path w="8191500" h="2682240">
                  <a:moveTo>
                    <a:pt x="1816608" y="1565148"/>
                  </a:moveTo>
                  <a:lnTo>
                    <a:pt x="1662684" y="1565148"/>
                  </a:lnTo>
                  <a:lnTo>
                    <a:pt x="1662684" y="2682240"/>
                  </a:lnTo>
                  <a:lnTo>
                    <a:pt x="1816608" y="2682240"/>
                  </a:lnTo>
                  <a:lnTo>
                    <a:pt x="1816608" y="1565148"/>
                  </a:lnTo>
                  <a:close/>
                </a:path>
                <a:path w="8191500" h="2682240">
                  <a:moveTo>
                    <a:pt x="2093976" y="1229868"/>
                  </a:moveTo>
                  <a:lnTo>
                    <a:pt x="1940052" y="1229868"/>
                  </a:lnTo>
                  <a:lnTo>
                    <a:pt x="1940052" y="2682240"/>
                  </a:lnTo>
                  <a:lnTo>
                    <a:pt x="2093976" y="2682240"/>
                  </a:lnTo>
                  <a:lnTo>
                    <a:pt x="2093976" y="1229868"/>
                  </a:lnTo>
                  <a:close/>
                </a:path>
                <a:path w="8191500" h="2682240">
                  <a:moveTo>
                    <a:pt x="2371344" y="1565148"/>
                  </a:moveTo>
                  <a:lnTo>
                    <a:pt x="2217420" y="1565148"/>
                  </a:lnTo>
                  <a:lnTo>
                    <a:pt x="2217420" y="2682240"/>
                  </a:lnTo>
                  <a:lnTo>
                    <a:pt x="2371344" y="2682240"/>
                  </a:lnTo>
                  <a:lnTo>
                    <a:pt x="2371344" y="1565148"/>
                  </a:lnTo>
                  <a:close/>
                </a:path>
                <a:path w="8191500" h="2682240">
                  <a:moveTo>
                    <a:pt x="2648712" y="1676400"/>
                  </a:moveTo>
                  <a:lnTo>
                    <a:pt x="2494788" y="1676400"/>
                  </a:lnTo>
                  <a:lnTo>
                    <a:pt x="2494788" y="2682240"/>
                  </a:lnTo>
                  <a:lnTo>
                    <a:pt x="2648712" y="2682240"/>
                  </a:lnTo>
                  <a:lnTo>
                    <a:pt x="2648712" y="1676400"/>
                  </a:lnTo>
                  <a:close/>
                </a:path>
                <a:path w="8191500" h="2682240">
                  <a:moveTo>
                    <a:pt x="2926080" y="1676400"/>
                  </a:moveTo>
                  <a:lnTo>
                    <a:pt x="2772156" y="1676400"/>
                  </a:lnTo>
                  <a:lnTo>
                    <a:pt x="2772156" y="2682240"/>
                  </a:lnTo>
                  <a:lnTo>
                    <a:pt x="2926080" y="2682240"/>
                  </a:lnTo>
                  <a:lnTo>
                    <a:pt x="2926080" y="1676400"/>
                  </a:lnTo>
                  <a:close/>
                </a:path>
                <a:path w="8191500" h="2682240">
                  <a:moveTo>
                    <a:pt x="3201924" y="1565148"/>
                  </a:moveTo>
                  <a:lnTo>
                    <a:pt x="3048000" y="1565148"/>
                  </a:lnTo>
                  <a:lnTo>
                    <a:pt x="3048000" y="2682240"/>
                  </a:lnTo>
                  <a:lnTo>
                    <a:pt x="3201924" y="2682240"/>
                  </a:lnTo>
                  <a:lnTo>
                    <a:pt x="3201924" y="1565148"/>
                  </a:lnTo>
                  <a:close/>
                </a:path>
                <a:path w="8191500" h="2682240">
                  <a:moveTo>
                    <a:pt x="3479292" y="1676400"/>
                  </a:moveTo>
                  <a:lnTo>
                    <a:pt x="3325368" y="1676400"/>
                  </a:lnTo>
                  <a:lnTo>
                    <a:pt x="3325368" y="2682240"/>
                  </a:lnTo>
                  <a:lnTo>
                    <a:pt x="3479292" y="2682240"/>
                  </a:lnTo>
                  <a:lnTo>
                    <a:pt x="3479292" y="1676400"/>
                  </a:lnTo>
                  <a:close/>
                </a:path>
                <a:path w="8191500" h="2682240">
                  <a:moveTo>
                    <a:pt x="3756660" y="1676400"/>
                  </a:moveTo>
                  <a:lnTo>
                    <a:pt x="3602736" y="1676400"/>
                  </a:lnTo>
                  <a:lnTo>
                    <a:pt x="3602736" y="2682240"/>
                  </a:lnTo>
                  <a:lnTo>
                    <a:pt x="3756660" y="2682240"/>
                  </a:lnTo>
                  <a:lnTo>
                    <a:pt x="3756660" y="1676400"/>
                  </a:lnTo>
                  <a:close/>
                </a:path>
                <a:path w="8191500" h="2682240">
                  <a:moveTo>
                    <a:pt x="4034028" y="1676400"/>
                  </a:moveTo>
                  <a:lnTo>
                    <a:pt x="3880104" y="1676400"/>
                  </a:lnTo>
                  <a:lnTo>
                    <a:pt x="3880104" y="2682240"/>
                  </a:lnTo>
                  <a:lnTo>
                    <a:pt x="4034028" y="2682240"/>
                  </a:lnTo>
                  <a:lnTo>
                    <a:pt x="4034028" y="1676400"/>
                  </a:lnTo>
                  <a:close/>
                </a:path>
                <a:path w="8191500" h="2682240">
                  <a:moveTo>
                    <a:pt x="4311396" y="2011680"/>
                  </a:moveTo>
                  <a:lnTo>
                    <a:pt x="4157472" y="2011680"/>
                  </a:lnTo>
                  <a:lnTo>
                    <a:pt x="4157472" y="2682240"/>
                  </a:lnTo>
                  <a:lnTo>
                    <a:pt x="4311396" y="2682240"/>
                  </a:lnTo>
                  <a:lnTo>
                    <a:pt x="4311396" y="2011680"/>
                  </a:lnTo>
                  <a:close/>
                </a:path>
                <a:path w="8191500" h="2682240">
                  <a:moveTo>
                    <a:pt x="4866132" y="112776"/>
                  </a:moveTo>
                  <a:lnTo>
                    <a:pt x="4710684" y="112776"/>
                  </a:lnTo>
                  <a:lnTo>
                    <a:pt x="4710684" y="2682240"/>
                  </a:lnTo>
                  <a:lnTo>
                    <a:pt x="4866132" y="2682240"/>
                  </a:lnTo>
                  <a:lnTo>
                    <a:pt x="4866132" y="112776"/>
                  </a:lnTo>
                  <a:close/>
                </a:path>
                <a:path w="8191500" h="2682240">
                  <a:moveTo>
                    <a:pt x="5141976" y="1341120"/>
                  </a:moveTo>
                  <a:lnTo>
                    <a:pt x="4988052" y="1341120"/>
                  </a:lnTo>
                  <a:lnTo>
                    <a:pt x="4988052" y="2682240"/>
                  </a:lnTo>
                  <a:lnTo>
                    <a:pt x="5141976" y="2682240"/>
                  </a:lnTo>
                  <a:lnTo>
                    <a:pt x="5141976" y="1341120"/>
                  </a:lnTo>
                  <a:close/>
                </a:path>
                <a:path w="8191500" h="2682240">
                  <a:moveTo>
                    <a:pt x="5419344" y="1453896"/>
                  </a:moveTo>
                  <a:lnTo>
                    <a:pt x="5265420" y="1453896"/>
                  </a:lnTo>
                  <a:lnTo>
                    <a:pt x="5265420" y="2682240"/>
                  </a:lnTo>
                  <a:lnTo>
                    <a:pt x="5419344" y="2682240"/>
                  </a:lnTo>
                  <a:lnTo>
                    <a:pt x="5419344" y="1453896"/>
                  </a:lnTo>
                  <a:close/>
                </a:path>
                <a:path w="8191500" h="2682240">
                  <a:moveTo>
                    <a:pt x="5696712" y="1565148"/>
                  </a:moveTo>
                  <a:lnTo>
                    <a:pt x="5542788" y="1565148"/>
                  </a:lnTo>
                  <a:lnTo>
                    <a:pt x="5542788" y="2682240"/>
                  </a:lnTo>
                  <a:lnTo>
                    <a:pt x="5696712" y="2682240"/>
                  </a:lnTo>
                  <a:lnTo>
                    <a:pt x="5696712" y="1565148"/>
                  </a:lnTo>
                  <a:close/>
                </a:path>
                <a:path w="8191500" h="2682240">
                  <a:moveTo>
                    <a:pt x="5974080" y="1565148"/>
                  </a:moveTo>
                  <a:lnTo>
                    <a:pt x="5820156" y="1565148"/>
                  </a:lnTo>
                  <a:lnTo>
                    <a:pt x="5820156" y="2682240"/>
                  </a:lnTo>
                  <a:lnTo>
                    <a:pt x="5974080" y="2682240"/>
                  </a:lnTo>
                  <a:lnTo>
                    <a:pt x="5974080" y="1565148"/>
                  </a:lnTo>
                  <a:close/>
                </a:path>
                <a:path w="8191500" h="2682240">
                  <a:moveTo>
                    <a:pt x="6251448" y="1676400"/>
                  </a:moveTo>
                  <a:lnTo>
                    <a:pt x="6097524" y="1676400"/>
                  </a:lnTo>
                  <a:lnTo>
                    <a:pt x="6097524" y="2682240"/>
                  </a:lnTo>
                  <a:lnTo>
                    <a:pt x="6251448" y="2682240"/>
                  </a:lnTo>
                  <a:lnTo>
                    <a:pt x="6251448" y="1676400"/>
                  </a:lnTo>
                  <a:close/>
                </a:path>
                <a:path w="8191500" h="2682240">
                  <a:moveTo>
                    <a:pt x="6528816" y="1676400"/>
                  </a:moveTo>
                  <a:lnTo>
                    <a:pt x="6374892" y="1676400"/>
                  </a:lnTo>
                  <a:lnTo>
                    <a:pt x="6374892" y="2682240"/>
                  </a:lnTo>
                  <a:lnTo>
                    <a:pt x="6528816" y="2682240"/>
                  </a:lnTo>
                  <a:lnTo>
                    <a:pt x="6528816" y="1676400"/>
                  </a:lnTo>
                  <a:close/>
                </a:path>
                <a:path w="8191500" h="2682240">
                  <a:moveTo>
                    <a:pt x="6804660" y="1789176"/>
                  </a:moveTo>
                  <a:lnTo>
                    <a:pt x="6650736" y="1789176"/>
                  </a:lnTo>
                  <a:lnTo>
                    <a:pt x="6650736" y="2682240"/>
                  </a:lnTo>
                  <a:lnTo>
                    <a:pt x="6804660" y="2682240"/>
                  </a:lnTo>
                  <a:lnTo>
                    <a:pt x="6804660" y="1789176"/>
                  </a:lnTo>
                  <a:close/>
                </a:path>
                <a:path w="8191500" h="2682240">
                  <a:moveTo>
                    <a:pt x="7082028" y="1789176"/>
                  </a:moveTo>
                  <a:lnTo>
                    <a:pt x="6928104" y="1789176"/>
                  </a:lnTo>
                  <a:lnTo>
                    <a:pt x="6928104" y="2682240"/>
                  </a:lnTo>
                  <a:lnTo>
                    <a:pt x="7082028" y="2682240"/>
                  </a:lnTo>
                  <a:lnTo>
                    <a:pt x="7082028" y="1789176"/>
                  </a:lnTo>
                  <a:close/>
                </a:path>
                <a:path w="8191500" h="2682240">
                  <a:moveTo>
                    <a:pt x="7359396" y="1900428"/>
                  </a:moveTo>
                  <a:lnTo>
                    <a:pt x="7205472" y="1900428"/>
                  </a:lnTo>
                  <a:lnTo>
                    <a:pt x="7205472" y="2682240"/>
                  </a:lnTo>
                  <a:lnTo>
                    <a:pt x="7359396" y="2682240"/>
                  </a:lnTo>
                  <a:lnTo>
                    <a:pt x="7359396" y="1900428"/>
                  </a:lnTo>
                  <a:close/>
                </a:path>
                <a:path w="8191500" h="2682240">
                  <a:moveTo>
                    <a:pt x="7636764" y="1900428"/>
                  </a:moveTo>
                  <a:lnTo>
                    <a:pt x="7482840" y="1900428"/>
                  </a:lnTo>
                  <a:lnTo>
                    <a:pt x="7482840" y="2682240"/>
                  </a:lnTo>
                  <a:lnTo>
                    <a:pt x="7636764" y="2682240"/>
                  </a:lnTo>
                  <a:lnTo>
                    <a:pt x="7636764" y="1900428"/>
                  </a:lnTo>
                  <a:close/>
                </a:path>
                <a:path w="8191500" h="2682240">
                  <a:moveTo>
                    <a:pt x="7914132" y="1900428"/>
                  </a:moveTo>
                  <a:lnTo>
                    <a:pt x="7760208" y="1900428"/>
                  </a:lnTo>
                  <a:lnTo>
                    <a:pt x="7760208" y="2682240"/>
                  </a:lnTo>
                  <a:lnTo>
                    <a:pt x="7914132" y="2682240"/>
                  </a:lnTo>
                  <a:lnTo>
                    <a:pt x="7914132" y="1900428"/>
                  </a:lnTo>
                  <a:close/>
                </a:path>
                <a:path w="8191500" h="2682240">
                  <a:moveTo>
                    <a:pt x="8191500" y="2011680"/>
                  </a:moveTo>
                  <a:lnTo>
                    <a:pt x="8037576" y="2011680"/>
                  </a:lnTo>
                  <a:lnTo>
                    <a:pt x="8037576" y="2682240"/>
                  </a:lnTo>
                  <a:lnTo>
                    <a:pt x="8191500" y="2682240"/>
                  </a:lnTo>
                  <a:lnTo>
                    <a:pt x="8191500" y="201168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8263" y="2435351"/>
              <a:ext cx="8365490" cy="2794000"/>
            </a:xfrm>
            <a:custGeom>
              <a:avLst/>
              <a:gdLst/>
              <a:ahLst/>
              <a:cxnLst/>
              <a:rect l="l" t="t" r="r" b="b"/>
              <a:pathLst>
                <a:path w="8365490" h="2794000">
                  <a:moveTo>
                    <a:pt x="51815" y="2793492"/>
                  </a:moveTo>
                  <a:lnTo>
                    <a:pt x="51815" y="0"/>
                  </a:lnTo>
                </a:path>
                <a:path w="8365490" h="2794000">
                  <a:moveTo>
                    <a:pt x="0" y="2793492"/>
                  </a:moveTo>
                  <a:lnTo>
                    <a:pt x="51815" y="2793492"/>
                  </a:lnTo>
                </a:path>
                <a:path w="8365490" h="2794000">
                  <a:moveTo>
                    <a:pt x="0" y="2235708"/>
                  </a:moveTo>
                  <a:lnTo>
                    <a:pt x="51815" y="2235708"/>
                  </a:lnTo>
                </a:path>
                <a:path w="8365490" h="2794000">
                  <a:moveTo>
                    <a:pt x="0" y="1676400"/>
                  </a:moveTo>
                  <a:lnTo>
                    <a:pt x="51815" y="1676400"/>
                  </a:lnTo>
                </a:path>
                <a:path w="8365490" h="2794000">
                  <a:moveTo>
                    <a:pt x="0" y="1117092"/>
                  </a:moveTo>
                  <a:lnTo>
                    <a:pt x="51815" y="1117092"/>
                  </a:lnTo>
                </a:path>
                <a:path w="8365490" h="2794000">
                  <a:moveTo>
                    <a:pt x="0" y="559308"/>
                  </a:moveTo>
                  <a:lnTo>
                    <a:pt x="51815" y="559308"/>
                  </a:lnTo>
                </a:path>
                <a:path w="8365490" h="2794000">
                  <a:moveTo>
                    <a:pt x="0" y="0"/>
                  </a:moveTo>
                  <a:lnTo>
                    <a:pt x="51815" y="0"/>
                  </a:lnTo>
                </a:path>
                <a:path w="8365490" h="2794000">
                  <a:moveTo>
                    <a:pt x="51815" y="2793492"/>
                  </a:moveTo>
                  <a:lnTo>
                    <a:pt x="8365235" y="279349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78001" y="2547365"/>
              <a:ext cx="8037830" cy="2682240"/>
            </a:xfrm>
            <a:custGeom>
              <a:avLst/>
              <a:gdLst/>
              <a:ahLst/>
              <a:cxnLst/>
              <a:rect l="l" t="t" r="r" b="b"/>
              <a:pathLst>
                <a:path w="8037830" h="2682240">
                  <a:moveTo>
                    <a:pt x="0" y="1117092"/>
                  </a:moveTo>
                  <a:lnTo>
                    <a:pt x="277367" y="1341120"/>
                  </a:lnTo>
                  <a:lnTo>
                    <a:pt x="554736" y="557784"/>
                  </a:lnTo>
                  <a:lnTo>
                    <a:pt x="832104" y="222504"/>
                  </a:lnTo>
                  <a:lnTo>
                    <a:pt x="1109472" y="893063"/>
                  </a:lnTo>
                  <a:lnTo>
                    <a:pt x="1385316" y="781812"/>
                  </a:lnTo>
                  <a:lnTo>
                    <a:pt x="1662684" y="1005839"/>
                  </a:lnTo>
                  <a:lnTo>
                    <a:pt x="1940052" y="893063"/>
                  </a:lnTo>
                  <a:lnTo>
                    <a:pt x="2217420" y="1563624"/>
                  </a:lnTo>
                  <a:lnTo>
                    <a:pt x="2494788" y="1676400"/>
                  </a:lnTo>
                  <a:lnTo>
                    <a:pt x="2772156" y="1563624"/>
                  </a:lnTo>
                  <a:lnTo>
                    <a:pt x="3048000" y="1452372"/>
                  </a:lnTo>
                  <a:lnTo>
                    <a:pt x="3325368" y="1676400"/>
                  </a:lnTo>
                  <a:lnTo>
                    <a:pt x="3602736" y="1563624"/>
                  </a:lnTo>
                  <a:lnTo>
                    <a:pt x="3880104" y="1563624"/>
                  </a:lnTo>
                  <a:lnTo>
                    <a:pt x="4157472" y="1898904"/>
                  </a:lnTo>
                  <a:lnTo>
                    <a:pt x="4434840" y="2682240"/>
                  </a:lnTo>
                  <a:lnTo>
                    <a:pt x="4710684" y="0"/>
                  </a:lnTo>
                  <a:lnTo>
                    <a:pt x="4988052" y="1228344"/>
                  </a:lnTo>
                  <a:lnTo>
                    <a:pt x="5265420" y="1341120"/>
                  </a:lnTo>
                  <a:lnTo>
                    <a:pt x="5542788" y="1341120"/>
                  </a:lnTo>
                  <a:lnTo>
                    <a:pt x="5820156" y="1563624"/>
                  </a:lnTo>
                  <a:lnTo>
                    <a:pt x="6097524" y="1452372"/>
                  </a:lnTo>
                  <a:lnTo>
                    <a:pt x="6374892" y="1563624"/>
                  </a:lnTo>
                  <a:lnTo>
                    <a:pt x="6650736" y="1676400"/>
                  </a:lnTo>
                  <a:lnTo>
                    <a:pt x="6928104" y="1563624"/>
                  </a:lnTo>
                  <a:lnTo>
                    <a:pt x="7205472" y="1676400"/>
                  </a:lnTo>
                  <a:lnTo>
                    <a:pt x="7482840" y="1898904"/>
                  </a:lnTo>
                  <a:lnTo>
                    <a:pt x="7760208" y="1787652"/>
                  </a:lnTo>
                  <a:lnTo>
                    <a:pt x="8037576" y="1898904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671559" y="4803647"/>
              <a:ext cx="285115" cy="182880"/>
            </a:xfrm>
            <a:custGeom>
              <a:avLst/>
              <a:gdLst/>
              <a:ahLst/>
              <a:cxnLst/>
              <a:rect l="l" t="t" r="r" b="b"/>
              <a:pathLst>
                <a:path w="285115" h="182879">
                  <a:moveTo>
                    <a:pt x="284988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284988" y="182879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61924" y="2330958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1924" y="2889884"/>
            <a:ext cx="238760" cy="132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endParaRPr sz="105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endParaRPr sz="1400">
              <a:solidFill>
                <a:prstClr val="black"/>
              </a:solidFill>
              <a:latin typeface="Tahoma"/>
              <a:cs typeface="Tahoma"/>
            </a:endParaRPr>
          </a:p>
          <a:p>
            <a:endParaRPr sz="10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1924" y="5125592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1924" y="4566361"/>
            <a:ext cx="2387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3025" y="5267959"/>
            <a:ext cx="8246745" cy="68516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6985" algn="r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Şub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185420" algn="r">
              <a:lnSpc>
                <a:spcPct val="151600"/>
              </a:lnSpc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200" spc="-12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Ağ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u-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Eyl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Eki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Şub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**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200" spc="-12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Ağ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u-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Eyl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Eki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Şub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M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z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81719" y="4790694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0,6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81719" y="4195064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0,7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093976" y="2500883"/>
            <a:ext cx="215265" cy="332740"/>
            <a:chOff x="2093976" y="2500883"/>
            <a:chExt cx="215265" cy="332740"/>
          </a:xfrm>
        </p:grpSpPr>
        <p:sp>
          <p:nvSpPr>
            <p:cNvPr id="19" name="object 19"/>
            <p:cNvSpPr/>
            <p:nvPr/>
          </p:nvSpPr>
          <p:spPr>
            <a:xfrm>
              <a:off x="2093976" y="2500883"/>
              <a:ext cx="215265" cy="160020"/>
            </a:xfrm>
            <a:custGeom>
              <a:avLst/>
              <a:gdLst/>
              <a:ahLst/>
              <a:cxnLst/>
              <a:rect l="l" t="t" r="r" b="b"/>
              <a:pathLst>
                <a:path w="215264" h="160019">
                  <a:moveTo>
                    <a:pt x="214884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14884" y="160020"/>
                  </a:lnTo>
                  <a:lnTo>
                    <a:pt x="21488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113026" y="281406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7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346705" y="2431288"/>
            <a:ext cx="2476500" cy="4927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Karşılıksız çek dönüşüm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(adet)  Karşılıksız çek dönüşüm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r>
              <a:rPr sz="12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(tutar)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09280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Toplam mevduat </a:t>
            </a:r>
            <a:r>
              <a:rPr dirty="0"/>
              <a:t>artmakta, yabancı </a:t>
            </a:r>
            <a:r>
              <a:rPr spc="-5" dirty="0"/>
              <a:t>para </a:t>
            </a:r>
            <a:r>
              <a:rPr dirty="0"/>
              <a:t>mevduatların </a:t>
            </a:r>
            <a:r>
              <a:rPr spc="-5" dirty="0"/>
              <a:t>payı ise düşmektedir.  </a:t>
            </a:r>
            <a:r>
              <a:rPr b="0" dirty="0">
                <a:latin typeface="Tahoma"/>
                <a:cs typeface="Tahoma"/>
              </a:rPr>
              <a:t>Kur </a:t>
            </a:r>
            <a:r>
              <a:rPr b="0" spc="-5" dirty="0">
                <a:latin typeface="Tahoma"/>
                <a:cs typeface="Tahoma"/>
              </a:rPr>
              <a:t>Korumalı Mevduatlar (KKM) </a:t>
            </a:r>
            <a:r>
              <a:rPr b="0" dirty="0">
                <a:latin typeface="Tahoma"/>
                <a:cs typeface="Tahoma"/>
              </a:rPr>
              <a:t>dahil </a:t>
            </a:r>
            <a:r>
              <a:rPr b="0" spc="-5" dirty="0">
                <a:latin typeface="Tahoma"/>
                <a:cs typeface="Tahoma"/>
              </a:rPr>
              <a:t>edildiğinde yabancı </a:t>
            </a:r>
            <a:r>
              <a:rPr b="0" dirty="0">
                <a:latin typeface="Tahoma"/>
                <a:cs typeface="Tahoma"/>
              </a:rPr>
              <a:t>para ve </a:t>
            </a:r>
            <a:r>
              <a:rPr b="0" spc="-5" dirty="0">
                <a:latin typeface="Tahoma"/>
                <a:cs typeface="Tahoma"/>
              </a:rPr>
              <a:t>KKM </a:t>
            </a:r>
            <a:r>
              <a:rPr b="0" dirty="0">
                <a:latin typeface="Tahoma"/>
                <a:cs typeface="Tahoma"/>
              </a:rPr>
              <a:t>dahil </a:t>
            </a:r>
            <a:r>
              <a:rPr b="0" spc="-5" dirty="0">
                <a:latin typeface="Tahoma"/>
                <a:cs typeface="Tahoma"/>
              </a:rPr>
              <a:t>toplam  </a:t>
            </a:r>
            <a:r>
              <a:rPr b="0" dirty="0">
                <a:latin typeface="Tahoma"/>
                <a:cs typeface="Tahoma"/>
              </a:rPr>
              <a:t>mevduat </a:t>
            </a:r>
            <a:r>
              <a:rPr b="0" spc="-5" dirty="0">
                <a:latin typeface="Tahoma"/>
                <a:cs typeface="Tahoma"/>
              </a:rPr>
              <a:t>oranı %70’i</a:t>
            </a:r>
            <a:r>
              <a:rPr b="0" spc="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aşmaktadır.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892807"/>
            <a:ext cx="9139555" cy="585470"/>
          </a:xfrm>
          <a:custGeom>
            <a:avLst/>
            <a:gdLst/>
            <a:ahLst/>
            <a:cxnLst/>
            <a:rect l="l" t="t" r="r" b="b"/>
            <a:pathLst>
              <a:path w="9139555" h="585469">
                <a:moveTo>
                  <a:pt x="9139428" y="0"/>
                </a:moveTo>
                <a:lnTo>
                  <a:pt x="0" y="0"/>
                </a:lnTo>
                <a:lnTo>
                  <a:pt x="0" y="585215"/>
                </a:lnTo>
                <a:lnTo>
                  <a:pt x="9139428" y="585215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7068" y="1926717"/>
            <a:ext cx="83146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73275" marR="5080" indent="-2061210">
              <a:spcBef>
                <a:spcPts val="95"/>
              </a:spcBef>
            </a:pP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Toplam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mevduat tutarı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(milyar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TL)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dövize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endeksli mevduatların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oranı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(4 haftalık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hareketli 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ortalama, %) 3 Ocak 2020 – 15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007" y="6581647"/>
            <a:ext cx="2493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BDDK,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 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03897" y="2733865"/>
            <a:ext cx="7657465" cy="2910205"/>
            <a:chOff x="703897" y="2733865"/>
            <a:chExt cx="7657465" cy="2910205"/>
          </a:xfrm>
        </p:grpSpPr>
        <p:sp>
          <p:nvSpPr>
            <p:cNvPr id="7" name="object 7"/>
            <p:cNvSpPr/>
            <p:nvPr/>
          </p:nvSpPr>
          <p:spPr>
            <a:xfrm>
              <a:off x="708659" y="2738627"/>
              <a:ext cx="7647940" cy="2900680"/>
            </a:xfrm>
            <a:custGeom>
              <a:avLst/>
              <a:gdLst/>
              <a:ahLst/>
              <a:cxnLst/>
              <a:rect l="l" t="t" r="r" b="b"/>
              <a:pathLst>
                <a:path w="7647940" h="2900679">
                  <a:moveTo>
                    <a:pt x="778764" y="2849880"/>
                  </a:moveTo>
                  <a:lnTo>
                    <a:pt x="778764" y="2900680"/>
                  </a:lnTo>
                </a:path>
                <a:path w="7647940" h="2900679">
                  <a:moveTo>
                    <a:pt x="3451860" y="2849880"/>
                  </a:moveTo>
                  <a:lnTo>
                    <a:pt x="3451860" y="2900680"/>
                  </a:lnTo>
                </a:path>
                <a:path w="7647940" h="2900679">
                  <a:moveTo>
                    <a:pt x="1018032" y="2849880"/>
                  </a:moveTo>
                  <a:lnTo>
                    <a:pt x="1018032" y="2900680"/>
                  </a:lnTo>
                </a:path>
                <a:path w="7647940" h="2900679">
                  <a:moveTo>
                    <a:pt x="7597140" y="2849880"/>
                  </a:moveTo>
                  <a:lnTo>
                    <a:pt x="7597140" y="2900680"/>
                  </a:lnTo>
                </a:path>
                <a:path w="7647940" h="2900679">
                  <a:moveTo>
                    <a:pt x="7597140" y="2849880"/>
                  </a:moveTo>
                  <a:lnTo>
                    <a:pt x="7597140" y="0"/>
                  </a:lnTo>
                </a:path>
                <a:path w="7647940" h="2900679">
                  <a:moveTo>
                    <a:pt x="7597140" y="2849880"/>
                  </a:moveTo>
                  <a:lnTo>
                    <a:pt x="7647432" y="2849880"/>
                  </a:lnTo>
                </a:path>
                <a:path w="7647940" h="2900679">
                  <a:moveTo>
                    <a:pt x="7597140" y="2442972"/>
                  </a:moveTo>
                  <a:lnTo>
                    <a:pt x="7647432" y="2442972"/>
                  </a:lnTo>
                </a:path>
                <a:path w="7647940" h="2900679">
                  <a:moveTo>
                    <a:pt x="7597140" y="2034540"/>
                  </a:moveTo>
                  <a:lnTo>
                    <a:pt x="7647432" y="2034540"/>
                  </a:lnTo>
                </a:path>
                <a:path w="7647940" h="2900679">
                  <a:moveTo>
                    <a:pt x="7597140" y="1627632"/>
                  </a:moveTo>
                  <a:lnTo>
                    <a:pt x="7647432" y="1627632"/>
                  </a:lnTo>
                </a:path>
                <a:path w="7647940" h="2900679">
                  <a:moveTo>
                    <a:pt x="7597140" y="1220724"/>
                  </a:moveTo>
                  <a:lnTo>
                    <a:pt x="7647432" y="1220724"/>
                  </a:lnTo>
                </a:path>
                <a:path w="7647940" h="2900679">
                  <a:moveTo>
                    <a:pt x="7597140" y="813816"/>
                  </a:moveTo>
                  <a:lnTo>
                    <a:pt x="7647432" y="813816"/>
                  </a:lnTo>
                </a:path>
                <a:path w="7647940" h="2900679">
                  <a:moveTo>
                    <a:pt x="7597140" y="406908"/>
                  </a:moveTo>
                  <a:lnTo>
                    <a:pt x="7647432" y="406908"/>
                  </a:lnTo>
                </a:path>
                <a:path w="7647940" h="2900679">
                  <a:moveTo>
                    <a:pt x="7597140" y="0"/>
                  </a:moveTo>
                  <a:lnTo>
                    <a:pt x="7647432" y="0"/>
                  </a:lnTo>
                </a:path>
                <a:path w="7647940" h="2900679">
                  <a:moveTo>
                    <a:pt x="2731007" y="2849880"/>
                  </a:moveTo>
                  <a:lnTo>
                    <a:pt x="2731007" y="2900680"/>
                  </a:lnTo>
                </a:path>
                <a:path w="7647940" h="2900679">
                  <a:moveTo>
                    <a:pt x="5413248" y="2849880"/>
                  </a:moveTo>
                  <a:lnTo>
                    <a:pt x="5413248" y="2900680"/>
                  </a:lnTo>
                </a:path>
                <a:path w="7647940" h="2900679">
                  <a:moveTo>
                    <a:pt x="7350252" y="2849880"/>
                  </a:moveTo>
                  <a:lnTo>
                    <a:pt x="7350252" y="2900680"/>
                  </a:lnTo>
                </a:path>
                <a:path w="7647940" h="2900679">
                  <a:moveTo>
                    <a:pt x="50292" y="2849880"/>
                  </a:moveTo>
                  <a:lnTo>
                    <a:pt x="50292" y="2900680"/>
                  </a:lnTo>
                </a:path>
                <a:path w="7647940" h="2900679">
                  <a:moveTo>
                    <a:pt x="50292" y="2849880"/>
                  </a:moveTo>
                  <a:lnTo>
                    <a:pt x="50292" y="0"/>
                  </a:lnTo>
                </a:path>
                <a:path w="7647940" h="2900679">
                  <a:moveTo>
                    <a:pt x="0" y="2849880"/>
                  </a:moveTo>
                  <a:lnTo>
                    <a:pt x="50292" y="2849880"/>
                  </a:lnTo>
                </a:path>
                <a:path w="7647940" h="2900679">
                  <a:moveTo>
                    <a:pt x="0" y="2590800"/>
                  </a:moveTo>
                  <a:lnTo>
                    <a:pt x="50292" y="2590800"/>
                  </a:lnTo>
                </a:path>
                <a:path w="7647940" h="2900679">
                  <a:moveTo>
                    <a:pt x="0" y="2331720"/>
                  </a:moveTo>
                  <a:lnTo>
                    <a:pt x="50292" y="2331720"/>
                  </a:lnTo>
                </a:path>
                <a:path w="7647940" h="2900679">
                  <a:moveTo>
                    <a:pt x="0" y="2072640"/>
                  </a:moveTo>
                  <a:lnTo>
                    <a:pt x="50292" y="2072640"/>
                  </a:lnTo>
                </a:path>
                <a:path w="7647940" h="2900679">
                  <a:moveTo>
                    <a:pt x="0" y="1813560"/>
                  </a:moveTo>
                  <a:lnTo>
                    <a:pt x="50292" y="1813560"/>
                  </a:lnTo>
                </a:path>
                <a:path w="7647940" h="2900679">
                  <a:moveTo>
                    <a:pt x="0" y="1554480"/>
                  </a:moveTo>
                  <a:lnTo>
                    <a:pt x="50292" y="1554480"/>
                  </a:lnTo>
                </a:path>
                <a:path w="7647940" h="2900679">
                  <a:moveTo>
                    <a:pt x="0" y="1295400"/>
                  </a:moveTo>
                  <a:lnTo>
                    <a:pt x="50292" y="1295400"/>
                  </a:lnTo>
                </a:path>
                <a:path w="7647940" h="2900679">
                  <a:moveTo>
                    <a:pt x="0" y="1036320"/>
                  </a:moveTo>
                  <a:lnTo>
                    <a:pt x="50292" y="1036320"/>
                  </a:lnTo>
                </a:path>
                <a:path w="7647940" h="2900679">
                  <a:moveTo>
                    <a:pt x="0" y="777239"/>
                  </a:moveTo>
                  <a:lnTo>
                    <a:pt x="50292" y="777239"/>
                  </a:lnTo>
                </a:path>
                <a:path w="7647940" h="2900679">
                  <a:moveTo>
                    <a:pt x="0" y="518160"/>
                  </a:moveTo>
                  <a:lnTo>
                    <a:pt x="50292" y="518160"/>
                  </a:lnTo>
                </a:path>
                <a:path w="7647940" h="2900679">
                  <a:moveTo>
                    <a:pt x="0" y="259080"/>
                  </a:moveTo>
                  <a:lnTo>
                    <a:pt x="50292" y="259080"/>
                  </a:lnTo>
                </a:path>
                <a:path w="7647940" h="2900679">
                  <a:moveTo>
                    <a:pt x="0" y="0"/>
                  </a:moveTo>
                  <a:lnTo>
                    <a:pt x="50292" y="0"/>
                  </a:lnTo>
                </a:path>
                <a:path w="7647940" h="2900679">
                  <a:moveTo>
                    <a:pt x="2002536" y="2849880"/>
                  </a:moveTo>
                  <a:lnTo>
                    <a:pt x="2002536" y="2900680"/>
                  </a:lnTo>
                </a:path>
                <a:path w="7647940" h="2900679">
                  <a:moveTo>
                    <a:pt x="5899404" y="2849880"/>
                  </a:moveTo>
                  <a:lnTo>
                    <a:pt x="5899404" y="2900680"/>
                  </a:lnTo>
                </a:path>
                <a:path w="7647940" h="2900679">
                  <a:moveTo>
                    <a:pt x="2241804" y="2849880"/>
                  </a:moveTo>
                  <a:lnTo>
                    <a:pt x="2241804" y="2900680"/>
                  </a:lnTo>
                </a:path>
                <a:path w="7647940" h="2900679">
                  <a:moveTo>
                    <a:pt x="1755648" y="2849880"/>
                  </a:moveTo>
                  <a:lnTo>
                    <a:pt x="1755648" y="2900680"/>
                  </a:lnTo>
                </a:path>
                <a:path w="7647940" h="2900679">
                  <a:moveTo>
                    <a:pt x="4428744" y="2849880"/>
                  </a:moveTo>
                  <a:lnTo>
                    <a:pt x="4428744" y="2900680"/>
                  </a:lnTo>
                </a:path>
                <a:path w="7647940" h="2900679">
                  <a:moveTo>
                    <a:pt x="2491740" y="2849880"/>
                  </a:moveTo>
                  <a:lnTo>
                    <a:pt x="2491740" y="2900680"/>
                  </a:lnTo>
                </a:path>
                <a:path w="7647940" h="2900679">
                  <a:moveTo>
                    <a:pt x="1507236" y="2849880"/>
                  </a:moveTo>
                  <a:lnTo>
                    <a:pt x="1507236" y="2900680"/>
                  </a:lnTo>
                </a:path>
                <a:path w="7647940" h="2900679">
                  <a:moveTo>
                    <a:pt x="1266444" y="2849880"/>
                  </a:moveTo>
                  <a:lnTo>
                    <a:pt x="1266444" y="2900680"/>
                  </a:lnTo>
                </a:path>
                <a:path w="7647940" h="2900679">
                  <a:moveTo>
                    <a:pt x="297180" y="2849880"/>
                  </a:moveTo>
                  <a:lnTo>
                    <a:pt x="297180" y="2900680"/>
                  </a:lnTo>
                </a:path>
                <a:path w="7647940" h="2900679">
                  <a:moveTo>
                    <a:pt x="530352" y="2849880"/>
                  </a:moveTo>
                  <a:lnTo>
                    <a:pt x="530352" y="2900680"/>
                  </a:lnTo>
                </a:path>
                <a:path w="7647940" h="2900679">
                  <a:moveTo>
                    <a:pt x="5652516" y="2849880"/>
                  </a:moveTo>
                  <a:lnTo>
                    <a:pt x="5652516" y="2900680"/>
                  </a:lnTo>
                </a:path>
                <a:path w="7647940" h="2900679">
                  <a:moveTo>
                    <a:pt x="2979419" y="2849880"/>
                  </a:moveTo>
                  <a:lnTo>
                    <a:pt x="2979419" y="2900680"/>
                  </a:lnTo>
                </a:path>
                <a:path w="7647940" h="2900679">
                  <a:moveTo>
                    <a:pt x="3226307" y="2849880"/>
                  </a:moveTo>
                  <a:lnTo>
                    <a:pt x="3226307" y="2900680"/>
                  </a:lnTo>
                </a:path>
                <a:path w="7647940" h="2900679">
                  <a:moveTo>
                    <a:pt x="3700272" y="2849880"/>
                  </a:moveTo>
                  <a:lnTo>
                    <a:pt x="3700272" y="2900680"/>
                  </a:lnTo>
                </a:path>
                <a:path w="7647940" h="2900679">
                  <a:moveTo>
                    <a:pt x="6373368" y="2849880"/>
                  </a:moveTo>
                  <a:lnTo>
                    <a:pt x="6373368" y="2900680"/>
                  </a:lnTo>
                </a:path>
                <a:path w="7647940" h="2900679">
                  <a:moveTo>
                    <a:pt x="3939540" y="2849880"/>
                  </a:moveTo>
                  <a:lnTo>
                    <a:pt x="3939540" y="2900680"/>
                  </a:lnTo>
                </a:path>
                <a:path w="7647940" h="2900679">
                  <a:moveTo>
                    <a:pt x="4187952" y="2849880"/>
                  </a:moveTo>
                  <a:lnTo>
                    <a:pt x="4187952" y="2900680"/>
                  </a:lnTo>
                </a:path>
                <a:path w="7647940" h="2900679">
                  <a:moveTo>
                    <a:pt x="7107936" y="2849880"/>
                  </a:moveTo>
                  <a:lnTo>
                    <a:pt x="7107936" y="2900680"/>
                  </a:lnTo>
                </a:path>
                <a:path w="7647940" h="2900679">
                  <a:moveTo>
                    <a:pt x="4924044" y="2849880"/>
                  </a:moveTo>
                  <a:lnTo>
                    <a:pt x="4924044" y="2900680"/>
                  </a:lnTo>
                </a:path>
                <a:path w="7647940" h="2900679">
                  <a:moveTo>
                    <a:pt x="4675632" y="2849880"/>
                  </a:moveTo>
                  <a:lnTo>
                    <a:pt x="4675632" y="2900680"/>
                  </a:lnTo>
                </a:path>
                <a:path w="7647940" h="2900679">
                  <a:moveTo>
                    <a:pt x="5163312" y="2849880"/>
                  </a:moveTo>
                  <a:lnTo>
                    <a:pt x="5163312" y="2900680"/>
                  </a:lnTo>
                </a:path>
                <a:path w="7647940" h="2900679">
                  <a:moveTo>
                    <a:pt x="6149340" y="2849880"/>
                  </a:moveTo>
                  <a:lnTo>
                    <a:pt x="6149340" y="2900680"/>
                  </a:lnTo>
                </a:path>
                <a:path w="7647940" h="2900679">
                  <a:moveTo>
                    <a:pt x="6620256" y="2849880"/>
                  </a:moveTo>
                  <a:lnTo>
                    <a:pt x="6620256" y="2900680"/>
                  </a:lnTo>
                </a:path>
                <a:path w="7647940" h="2900679">
                  <a:moveTo>
                    <a:pt x="6861048" y="2849880"/>
                  </a:moveTo>
                  <a:lnTo>
                    <a:pt x="6861048" y="2900680"/>
                  </a:lnTo>
                </a:path>
                <a:path w="7647940" h="2900679">
                  <a:moveTo>
                    <a:pt x="50292" y="2849880"/>
                  </a:moveTo>
                  <a:lnTo>
                    <a:pt x="7597140" y="284988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74826" y="2981578"/>
              <a:ext cx="7386955" cy="2322830"/>
            </a:xfrm>
            <a:custGeom>
              <a:avLst/>
              <a:gdLst/>
              <a:ahLst/>
              <a:cxnLst/>
              <a:rect l="l" t="t" r="r" b="b"/>
              <a:pathLst>
                <a:path w="7386955" h="2322829">
                  <a:moveTo>
                    <a:pt x="0" y="2322322"/>
                  </a:moveTo>
                  <a:lnTo>
                    <a:pt x="14009" y="2320934"/>
                  </a:lnTo>
                  <a:lnTo>
                    <a:pt x="28014" y="2319512"/>
                  </a:lnTo>
                  <a:lnTo>
                    <a:pt x="42017" y="2318160"/>
                  </a:lnTo>
                  <a:lnTo>
                    <a:pt x="84035" y="2315194"/>
                  </a:lnTo>
                  <a:lnTo>
                    <a:pt x="126054" y="2312983"/>
                  </a:lnTo>
                  <a:lnTo>
                    <a:pt x="154062" y="2311721"/>
                  </a:lnTo>
                  <a:lnTo>
                    <a:pt x="168071" y="2311019"/>
                  </a:lnTo>
                  <a:lnTo>
                    <a:pt x="182075" y="2310417"/>
                  </a:lnTo>
                  <a:lnTo>
                    <a:pt x="196081" y="2309828"/>
                  </a:lnTo>
                  <a:lnTo>
                    <a:pt x="210087" y="2309072"/>
                  </a:lnTo>
                  <a:lnTo>
                    <a:pt x="252106" y="2304780"/>
                  </a:lnTo>
                  <a:lnTo>
                    <a:pt x="294120" y="2298360"/>
                  </a:lnTo>
                  <a:lnTo>
                    <a:pt x="322128" y="2293141"/>
                  </a:lnTo>
                  <a:lnTo>
                    <a:pt x="336130" y="2290699"/>
                  </a:lnTo>
                  <a:lnTo>
                    <a:pt x="350140" y="2288607"/>
                  </a:lnTo>
                  <a:lnTo>
                    <a:pt x="364147" y="2286730"/>
                  </a:lnTo>
                  <a:lnTo>
                    <a:pt x="378154" y="2284805"/>
                  </a:lnTo>
                  <a:lnTo>
                    <a:pt x="392163" y="2282571"/>
                  </a:lnTo>
                  <a:lnTo>
                    <a:pt x="406165" y="2279701"/>
                  </a:lnTo>
                  <a:lnTo>
                    <a:pt x="420168" y="2276475"/>
                  </a:lnTo>
                  <a:lnTo>
                    <a:pt x="434173" y="2273248"/>
                  </a:lnTo>
                  <a:lnTo>
                    <a:pt x="448183" y="2270379"/>
                  </a:lnTo>
                  <a:lnTo>
                    <a:pt x="462186" y="2267936"/>
                  </a:lnTo>
                  <a:lnTo>
                    <a:pt x="476191" y="2265791"/>
                  </a:lnTo>
                  <a:lnTo>
                    <a:pt x="490193" y="2263717"/>
                  </a:lnTo>
                  <a:lnTo>
                    <a:pt x="504189" y="2261489"/>
                  </a:lnTo>
                  <a:lnTo>
                    <a:pt x="546195" y="2254184"/>
                  </a:lnTo>
                  <a:lnTo>
                    <a:pt x="588200" y="2244375"/>
                  </a:lnTo>
                  <a:lnTo>
                    <a:pt x="602202" y="2240649"/>
                  </a:lnTo>
                  <a:lnTo>
                    <a:pt x="616204" y="2237232"/>
                  </a:lnTo>
                  <a:lnTo>
                    <a:pt x="630205" y="2234487"/>
                  </a:lnTo>
                  <a:lnTo>
                    <a:pt x="644207" y="2232136"/>
                  </a:lnTo>
                  <a:lnTo>
                    <a:pt x="658209" y="2229570"/>
                  </a:lnTo>
                  <a:lnTo>
                    <a:pt x="672211" y="2226183"/>
                  </a:lnTo>
                  <a:lnTo>
                    <a:pt x="686232" y="2221573"/>
                  </a:lnTo>
                  <a:lnTo>
                    <a:pt x="700277" y="2216165"/>
                  </a:lnTo>
                  <a:lnTo>
                    <a:pt x="714323" y="2210591"/>
                  </a:lnTo>
                  <a:lnTo>
                    <a:pt x="728345" y="2205482"/>
                  </a:lnTo>
                  <a:lnTo>
                    <a:pt x="742346" y="2201164"/>
                  </a:lnTo>
                  <a:lnTo>
                    <a:pt x="756348" y="2197227"/>
                  </a:lnTo>
                  <a:lnTo>
                    <a:pt x="770350" y="2193194"/>
                  </a:lnTo>
                  <a:lnTo>
                    <a:pt x="812355" y="2177462"/>
                  </a:lnTo>
                  <a:lnTo>
                    <a:pt x="854539" y="2158287"/>
                  </a:lnTo>
                  <a:lnTo>
                    <a:pt x="882900" y="2143861"/>
                  </a:lnTo>
                  <a:lnTo>
                    <a:pt x="896366" y="2137410"/>
                  </a:lnTo>
                  <a:lnTo>
                    <a:pt x="931423" y="2122354"/>
                  </a:lnTo>
                  <a:lnTo>
                    <a:pt x="975899" y="2106866"/>
                  </a:lnTo>
                  <a:lnTo>
                    <a:pt x="1022971" y="2094797"/>
                  </a:lnTo>
                  <a:lnTo>
                    <a:pt x="1064387" y="2090547"/>
                  </a:lnTo>
                  <a:lnTo>
                    <a:pt x="1078388" y="2090227"/>
                  </a:lnTo>
                  <a:lnTo>
                    <a:pt x="1092390" y="2090562"/>
                  </a:lnTo>
                  <a:lnTo>
                    <a:pt x="1106392" y="2091207"/>
                  </a:lnTo>
                  <a:lnTo>
                    <a:pt x="1120394" y="2091817"/>
                  </a:lnTo>
                  <a:lnTo>
                    <a:pt x="1134397" y="2092243"/>
                  </a:lnTo>
                  <a:lnTo>
                    <a:pt x="1148413" y="2092658"/>
                  </a:lnTo>
                  <a:lnTo>
                    <a:pt x="1162452" y="2093192"/>
                  </a:lnTo>
                  <a:lnTo>
                    <a:pt x="1176528" y="2093976"/>
                  </a:lnTo>
                  <a:lnTo>
                    <a:pt x="1190529" y="2095351"/>
                  </a:lnTo>
                  <a:lnTo>
                    <a:pt x="1204531" y="2097166"/>
                  </a:lnTo>
                  <a:lnTo>
                    <a:pt x="1218533" y="2098815"/>
                  </a:lnTo>
                  <a:lnTo>
                    <a:pt x="1232535" y="2099691"/>
                  </a:lnTo>
                  <a:lnTo>
                    <a:pt x="1246536" y="2099577"/>
                  </a:lnTo>
                  <a:lnTo>
                    <a:pt x="1260538" y="2098786"/>
                  </a:lnTo>
                  <a:lnTo>
                    <a:pt x="1302543" y="2093999"/>
                  </a:lnTo>
                  <a:lnTo>
                    <a:pt x="1344549" y="2086356"/>
                  </a:lnTo>
                  <a:lnTo>
                    <a:pt x="1386554" y="2076604"/>
                  </a:lnTo>
                  <a:lnTo>
                    <a:pt x="1400556" y="2073275"/>
                  </a:lnTo>
                  <a:lnTo>
                    <a:pt x="1414557" y="2070024"/>
                  </a:lnTo>
                  <a:lnTo>
                    <a:pt x="1428559" y="2066702"/>
                  </a:lnTo>
                  <a:lnTo>
                    <a:pt x="1442561" y="2063523"/>
                  </a:lnTo>
                  <a:lnTo>
                    <a:pt x="1456563" y="2060702"/>
                  </a:lnTo>
                  <a:lnTo>
                    <a:pt x="1470564" y="2058475"/>
                  </a:lnTo>
                  <a:lnTo>
                    <a:pt x="1484566" y="2056701"/>
                  </a:lnTo>
                  <a:lnTo>
                    <a:pt x="1498568" y="2055022"/>
                  </a:lnTo>
                  <a:lnTo>
                    <a:pt x="1512570" y="2053082"/>
                  </a:lnTo>
                  <a:lnTo>
                    <a:pt x="1526571" y="2050780"/>
                  </a:lnTo>
                  <a:lnTo>
                    <a:pt x="1540573" y="2048287"/>
                  </a:lnTo>
                  <a:lnTo>
                    <a:pt x="1554575" y="2045652"/>
                  </a:lnTo>
                  <a:lnTo>
                    <a:pt x="1568577" y="2042922"/>
                  </a:lnTo>
                  <a:lnTo>
                    <a:pt x="1582775" y="2040256"/>
                  </a:lnTo>
                  <a:lnTo>
                    <a:pt x="1624584" y="2031238"/>
                  </a:lnTo>
                  <a:lnTo>
                    <a:pt x="1659766" y="2018218"/>
                  </a:lnTo>
                  <a:lnTo>
                    <a:pt x="1672717" y="2012950"/>
                  </a:lnTo>
                  <a:lnTo>
                    <a:pt x="1720883" y="1993626"/>
                  </a:lnTo>
                  <a:lnTo>
                    <a:pt x="1765204" y="1971532"/>
                  </a:lnTo>
                  <a:lnTo>
                    <a:pt x="1778908" y="1964033"/>
                  </a:lnTo>
                  <a:lnTo>
                    <a:pt x="1820735" y="1947545"/>
                  </a:lnTo>
                  <a:lnTo>
                    <a:pt x="1862740" y="1935628"/>
                  </a:lnTo>
                  <a:lnTo>
                    <a:pt x="1904746" y="1925574"/>
                  </a:lnTo>
                  <a:lnTo>
                    <a:pt x="1946751" y="1920823"/>
                  </a:lnTo>
                  <a:lnTo>
                    <a:pt x="1988756" y="1918620"/>
                  </a:lnTo>
                  <a:lnTo>
                    <a:pt x="2002758" y="1917910"/>
                  </a:lnTo>
                  <a:lnTo>
                    <a:pt x="2016760" y="1916176"/>
                  </a:lnTo>
                  <a:lnTo>
                    <a:pt x="2030761" y="1912937"/>
                  </a:lnTo>
                  <a:lnTo>
                    <a:pt x="2044763" y="1908651"/>
                  </a:lnTo>
                  <a:lnTo>
                    <a:pt x="2058765" y="1904031"/>
                  </a:lnTo>
                  <a:lnTo>
                    <a:pt x="2072767" y="1899793"/>
                  </a:lnTo>
                  <a:lnTo>
                    <a:pt x="2114825" y="1888827"/>
                  </a:lnTo>
                  <a:lnTo>
                    <a:pt x="2156904" y="1878393"/>
                  </a:lnTo>
                  <a:lnTo>
                    <a:pt x="2170906" y="1874956"/>
                  </a:lnTo>
                  <a:lnTo>
                    <a:pt x="2184908" y="1871472"/>
                  </a:lnTo>
                  <a:lnTo>
                    <a:pt x="2198909" y="1867820"/>
                  </a:lnTo>
                  <a:lnTo>
                    <a:pt x="2212911" y="1864074"/>
                  </a:lnTo>
                  <a:lnTo>
                    <a:pt x="2226913" y="1860470"/>
                  </a:lnTo>
                  <a:lnTo>
                    <a:pt x="2240915" y="1857248"/>
                  </a:lnTo>
                  <a:lnTo>
                    <a:pt x="2254916" y="1854636"/>
                  </a:lnTo>
                  <a:lnTo>
                    <a:pt x="2268918" y="1852453"/>
                  </a:lnTo>
                  <a:lnTo>
                    <a:pt x="2282920" y="1850318"/>
                  </a:lnTo>
                  <a:lnTo>
                    <a:pt x="2296922" y="1847850"/>
                  </a:lnTo>
                  <a:lnTo>
                    <a:pt x="2338927" y="1838920"/>
                  </a:lnTo>
                  <a:lnTo>
                    <a:pt x="2380932" y="1826244"/>
                  </a:lnTo>
                  <a:lnTo>
                    <a:pt x="2422937" y="1809867"/>
                  </a:lnTo>
                  <a:lnTo>
                    <a:pt x="2436939" y="1803130"/>
                  </a:lnTo>
                  <a:lnTo>
                    <a:pt x="2450941" y="1797131"/>
                  </a:lnTo>
                  <a:lnTo>
                    <a:pt x="2464943" y="1793240"/>
                  </a:lnTo>
                  <a:lnTo>
                    <a:pt x="2478944" y="1791981"/>
                  </a:lnTo>
                  <a:lnTo>
                    <a:pt x="2492946" y="1792605"/>
                  </a:lnTo>
                  <a:lnTo>
                    <a:pt x="2534951" y="1798194"/>
                  </a:lnTo>
                  <a:lnTo>
                    <a:pt x="2562955" y="1803644"/>
                  </a:lnTo>
                  <a:lnTo>
                    <a:pt x="2576957" y="1806321"/>
                  </a:lnTo>
                  <a:lnTo>
                    <a:pt x="2591032" y="1808503"/>
                  </a:lnTo>
                  <a:lnTo>
                    <a:pt x="2605071" y="1810448"/>
                  </a:lnTo>
                  <a:lnTo>
                    <a:pt x="2619087" y="1812678"/>
                  </a:lnTo>
                  <a:lnTo>
                    <a:pt x="2633091" y="1815719"/>
                  </a:lnTo>
                  <a:lnTo>
                    <a:pt x="2647092" y="1820636"/>
                  </a:lnTo>
                  <a:lnTo>
                    <a:pt x="2661094" y="1826863"/>
                  </a:lnTo>
                  <a:lnTo>
                    <a:pt x="2675096" y="1832471"/>
                  </a:lnTo>
                  <a:lnTo>
                    <a:pt x="2689098" y="1835531"/>
                  </a:lnTo>
                  <a:lnTo>
                    <a:pt x="2703099" y="1835007"/>
                  </a:lnTo>
                  <a:lnTo>
                    <a:pt x="2717101" y="1832102"/>
                  </a:lnTo>
                  <a:lnTo>
                    <a:pt x="2731103" y="1828244"/>
                  </a:lnTo>
                  <a:lnTo>
                    <a:pt x="2745105" y="1824863"/>
                  </a:lnTo>
                  <a:lnTo>
                    <a:pt x="2759106" y="1821930"/>
                  </a:lnTo>
                  <a:lnTo>
                    <a:pt x="2773108" y="1818735"/>
                  </a:lnTo>
                  <a:lnTo>
                    <a:pt x="2787110" y="1815969"/>
                  </a:lnTo>
                  <a:lnTo>
                    <a:pt x="2801112" y="1814322"/>
                  </a:lnTo>
                  <a:lnTo>
                    <a:pt x="2815310" y="1814147"/>
                  </a:lnTo>
                  <a:lnTo>
                    <a:pt x="2829639" y="1815020"/>
                  </a:lnTo>
                  <a:lnTo>
                    <a:pt x="2843706" y="1816465"/>
                  </a:lnTo>
                  <a:lnTo>
                    <a:pt x="2857119" y="1818005"/>
                  </a:lnTo>
                  <a:lnTo>
                    <a:pt x="2869334" y="1819352"/>
                  </a:lnTo>
                  <a:lnTo>
                    <a:pt x="2920198" y="1829002"/>
                  </a:lnTo>
                  <a:lnTo>
                    <a:pt x="2936652" y="1833467"/>
                  </a:lnTo>
                  <a:lnTo>
                    <a:pt x="2953345" y="1837979"/>
                  </a:lnTo>
                  <a:lnTo>
                    <a:pt x="2997660" y="1846834"/>
                  </a:lnTo>
                  <a:lnTo>
                    <a:pt x="3039161" y="1851896"/>
                  </a:lnTo>
                  <a:lnTo>
                    <a:pt x="3067252" y="1854194"/>
                  </a:lnTo>
                  <a:lnTo>
                    <a:pt x="3081274" y="1855343"/>
                  </a:lnTo>
                  <a:lnTo>
                    <a:pt x="3095275" y="1856440"/>
                  </a:lnTo>
                  <a:lnTo>
                    <a:pt x="3109277" y="1857454"/>
                  </a:lnTo>
                  <a:lnTo>
                    <a:pt x="3123279" y="1858682"/>
                  </a:lnTo>
                  <a:lnTo>
                    <a:pt x="3137281" y="1860423"/>
                  </a:lnTo>
                  <a:lnTo>
                    <a:pt x="3151282" y="1863008"/>
                  </a:lnTo>
                  <a:lnTo>
                    <a:pt x="3165284" y="1866153"/>
                  </a:lnTo>
                  <a:lnTo>
                    <a:pt x="3179286" y="1869513"/>
                  </a:lnTo>
                  <a:lnTo>
                    <a:pt x="3193288" y="1872742"/>
                  </a:lnTo>
                  <a:lnTo>
                    <a:pt x="3207289" y="1875768"/>
                  </a:lnTo>
                  <a:lnTo>
                    <a:pt x="3221291" y="1878758"/>
                  </a:lnTo>
                  <a:lnTo>
                    <a:pt x="3235293" y="1881725"/>
                  </a:lnTo>
                  <a:lnTo>
                    <a:pt x="3249295" y="1884680"/>
                  </a:lnTo>
                  <a:lnTo>
                    <a:pt x="3263296" y="1888103"/>
                  </a:lnTo>
                  <a:lnTo>
                    <a:pt x="3277298" y="1891776"/>
                  </a:lnTo>
                  <a:lnTo>
                    <a:pt x="3291300" y="1894949"/>
                  </a:lnTo>
                  <a:lnTo>
                    <a:pt x="3305302" y="1896872"/>
                  </a:lnTo>
                  <a:lnTo>
                    <a:pt x="3319303" y="1897258"/>
                  </a:lnTo>
                  <a:lnTo>
                    <a:pt x="3333305" y="1896538"/>
                  </a:lnTo>
                  <a:lnTo>
                    <a:pt x="3375310" y="1890518"/>
                  </a:lnTo>
                  <a:lnTo>
                    <a:pt x="3417316" y="1879981"/>
                  </a:lnTo>
                  <a:lnTo>
                    <a:pt x="3445319" y="1871821"/>
                  </a:lnTo>
                  <a:lnTo>
                    <a:pt x="3459321" y="1867729"/>
                  </a:lnTo>
                  <a:lnTo>
                    <a:pt x="3473323" y="1864233"/>
                  </a:lnTo>
                  <a:lnTo>
                    <a:pt x="3487326" y="1861907"/>
                  </a:lnTo>
                  <a:lnTo>
                    <a:pt x="3501342" y="1860391"/>
                  </a:lnTo>
                  <a:lnTo>
                    <a:pt x="3515381" y="1858732"/>
                  </a:lnTo>
                  <a:lnTo>
                    <a:pt x="3529457" y="1855978"/>
                  </a:lnTo>
                  <a:lnTo>
                    <a:pt x="3543458" y="1851636"/>
                  </a:lnTo>
                  <a:lnTo>
                    <a:pt x="3557460" y="1846389"/>
                  </a:lnTo>
                  <a:lnTo>
                    <a:pt x="3571462" y="1840761"/>
                  </a:lnTo>
                  <a:lnTo>
                    <a:pt x="3585464" y="1835277"/>
                  </a:lnTo>
                  <a:lnTo>
                    <a:pt x="3599465" y="1829869"/>
                  </a:lnTo>
                  <a:lnTo>
                    <a:pt x="3613467" y="1824402"/>
                  </a:lnTo>
                  <a:lnTo>
                    <a:pt x="3627469" y="1819007"/>
                  </a:lnTo>
                  <a:lnTo>
                    <a:pt x="3641471" y="1813814"/>
                  </a:lnTo>
                  <a:lnTo>
                    <a:pt x="3655472" y="1809144"/>
                  </a:lnTo>
                  <a:lnTo>
                    <a:pt x="3669474" y="1804844"/>
                  </a:lnTo>
                  <a:lnTo>
                    <a:pt x="3683476" y="1800330"/>
                  </a:lnTo>
                  <a:lnTo>
                    <a:pt x="3697478" y="1795018"/>
                  </a:lnTo>
                  <a:lnTo>
                    <a:pt x="3711658" y="1788197"/>
                  </a:lnTo>
                  <a:lnTo>
                    <a:pt x="3725957" y="1780365"/>
                  </a:lnTo>
                  <a:lnTo>
                    <a:pt x="3740019" y="1772747"/>
                  </a:lnTo>
                  <a:lnTo>
                    <a:pt x="3777011" y="1759553"/>
                  </a:lnTo>
                  <a:lnTo>
                    <a:pt x="3816564" y="1751699"/>
                  </a:lnTo>
                  <a:lnTo>
                    <a:pt x="3849711" y="1745880"/>
                  </a:lnTo>
                  <a:lnTo>
                    <a:pt x="3865499" y="1742948"/>
                  </a:lnTo>
                  <a:lnTo>
                    <a:pt x="3908825" y="1733536"/>
                  </a:lnTo>
                  <a:lnTo>
                    <a:pt x="3940508" y="1724056"/>
                  </a:lnTo>
                  <a:lnTo>
                    <a:pt x="3949634" y="1720909"/>
                  </a:lnTo>
                  <a:lnTo>
                    <a:pt x="3961511" y="1717929"/>
                  </a:lnTo>
                  <a:lnTo>
                    <a:pt x="3977657" y="1715506"/>
                  </a:lnTo>
                  <a:lnTo>
                    <a:pt x="3996578" y="1713404"/>
                  </a:lnTo>
                  <a:lnTo>
                    <a:pt x="4015999" y="1711088"/>
                  </a:lnTo>
                  <a:lnTo>
                    <a:pt x="4033647" y="1708023"/>
                  </a:lnTo>
                  <a:lnTo>
                    <a:pt x="4048773" y="1703703"/>
                  </a:lnTo>
                  <a:lnTo>
                    <a:pt x="4062650" y="1698609"/>
                  </a:lnTo>
                  <a:lnTo>
                    <a:pt x="4076027" y="1693396"/>
                  </a:lnTo>
                  <a:lnTo>
                    <a:pt x="4089654" y="1688719"/>
                  </a:lnTo>
                  <a:lnTo>
                    <a:pt x="4131659" y="1677539"/>
                  </a:lnTo>
                  <a:lnTo>
                    <a:pt x="4173664" y="1669256"/>
                  </a:lnTo>
                  <a:lnTo>
                    <a:pt x="4187666" y="1666938"/>
                  </a:lnTo>
                  <a:lnTo>
                    <a:pt x="4201668" y="1664335"/>
                  </a:lnTo>
                  <a:lnTo>
                    <a:pt x="4215669" y="1661281"/>
                  </a:lnTo>
                  <a:lnTo>
                    <a:pt x="4229671" y="1657905"/>
                  </a:lnTo>
                  <a:lnTo>
                    <a:pt x="4243673" y="1654601"/>
                  </a:lnTo>
                  <a:lnTo>
                    <a:pt x="4285678" y="1647856"/>
                  </a:lnTo>
                  <a:lnTo>
                    <a:pt x="4327683" y="1643852"/>
                  </a:lnTo>
                  <a:lnTo>
                    <a:pt x="4341685" y="1643062"/>
                  </a:lnTo>
                  <a:lnTo>
                    <a:pt x="4355687" y="1642082"/>
                  </a:lnTo>
                  <a:lnTo>
                    <a:pt x="4369689" y="1640459"/>
                  </a:lnTo>
                  <a:lnTo>
                    <a:pt x="4383690" y="1637917"/>
                  </a:lnTo>
                  <a:lnTo>
                    <a:pt x="4397692" y="1634696"/>
                  </a:lnTo>
                  <a:lnTo>
                    <a:pt x="4411694" y="1631404"/>
                  </a:lnTo>
                  <a:lnTo>
                    <a:pt x="4425696" y="1628648"/>
                  </a:lnTo>
                  <a:lnTo>
                    <a:pt x="4440467" y="1626487"/>
                  </a:lnTo>
                  <a:lnTo>
                    <a:pt x="4455763" y="1624695"/>
                  </a:lnTo>
                  <a:lnTo>
                    <a:pt x="4470058" y="1623165"/>
                  </a:lnTo>
                  <a:lnTo>
                    <a:pt x="4481830" y="1621790"/>
                  </a:lnTo>
                  <a:lnTo>
                    <a:pt x="4490466" y="1620774"/>
                  </a:lnTo>
                  <a:lnTo>
                    <a:pt x="4493641" y="1619250"/>
                  </a:lnTo>
                  <a:lnTo>
                    <a:pt x="4505833" y="1618361"/>
                  </a:lnTo>
                  <a:lnTo>
                    <a:pt x="4524085" y="1617229"/>
                  </a:lnTo>
                  <a:lnTo>
                    <a:pt x="4547838" y="1615979"/>
                  </a:lnTo>
                  <a:lnTo>
                    <a:pt x="4572591" y="1614681"/>
                  </a:lnTo>
                  <a:lnTo>
                    <a:pt x="4593844" y="1613408"/>
                  </a:lnTo>
                  <a:lnTo>
                    <a:pt x="4636599" y="1609800"/>
                  </a:lnTo>
                  <a:lnTo>
                    <a:pt x="4677854" y="1604359"/>
                  </a:lnTo>
                  <a:lnTo>
                    <a:pt x="4691856" y="1602362"/>
                  </a:lnTo>
                  <a:lnTo>
                    <a:pt x="4705858" y="1600962"/>
                  </a:lnTo>
                  <a:lnTo>
                    <a:pt x="4719859" y="1600438"/>
                  </a:lnTo>
                  <a:lnTo>
                    <a:pt x="4733861" y="1600485"/>
                  </a:lnTo>
                  <a:lnTo>
                    <a:pt x="4747863" y="1600676"/>
                  </a:lnTo>
                  <a:lnTo>
                    <a:pt x="4761865" y="1600581"/>
                  </a:lnTo>
                  <a:lnTo>
                    <a:pt x="4775866" y="1599910"/>
                  </a:lnTo>
                  <a:lnTo>
                    <a:pt x="4789868" y="1598930"/>
                  </a:lnTo>
                  <a:lnTo>
                    <a:pt x="4803870" y="1598044"/>
                  </a:lnTo>
                  <a:lnTo>
                    <a:pt x="4817872" y="1597660"/>
                  </a:lnTo>
                  <a:lnTo>
                    <a:pt x="4831873" y="1598029"/>
                  </a:lnTo>
                  <a:lnTo>
                    <a:pt x="4845875" y="1598898"/>
                  </a:lnTo>
                  <a:lnTo>
                    <a:pt x="4859877" y="1599910"/>
                  </a:lnTo>
                  <a:lnTo>
                    <a:pt x="4873879" y="1600708"/>
                  </a:lnTo>
                  <a:lnTo>
                    <a:pt x="4887880" y="1601452"/>
                  </a:lnTo>
                  <a:lnTo>
                    <a:pt x="4901882" y="1602279"/>
                  </a:lnTo>
                  <a:lnTo>
                    <a:pt x="4915884" y="1602511"/>
                  </a:lnTo>
                  <a:lnTo>
                    <a:pt x="4958000" y="1595056"/>
                  </a:lnTo>
                  <a:lnTo>
                    <a:pt x="5000021" y="1580457"/>
                  </a:lnTo>
                  <a:lnTo>
                    <a:pt x="5028025" y="1568896"/>
                  </a:lnTo>
                  <a:lnTo>
                    <a:pt x="5042027" y="1563116"/>
                  </a:lnTo>
                  <a:lnTo>
                    <a:pt x="5056028" y="1557535"/>
                  </a:lnTo>
                  <a:lnTo>
                    <a:pt x="5070030" y="1551908"/>
                  </a:lnTo>
                  <a:lnTo>
                    <a:pt x="5084032" y="1546328"/>
                  </a:lnTo>
                  <a:lnTo>
                    <a:pt x="5098034" y="1540891"/>
                  </a:lnTo>
                  <a:lnTo>
                    <a:pt x="5112035" y="1535878"/>
                  </a:lnTo>
                  <a:lnTo>
                    <a:pt x="5126037" y="1531080"/>
                  </a:lnTo>
                  <a:lnTo>
                    <a:pt x="5140039" y="1526139"/>
                  </a:lnTo>
                  <a:lnTo>
                    <a:pt x="5182044" y="1508506"/>
                  </a:lnTo>
                  <a:lnTo>
                    <a:pt x="5224246" y="1487314"/>
                  </a:lnTo>
                  <a:lnTo>
                    <a:pt x="5266055" y="1463294"/>
                  </a:lnTo>
                  <a:lnTo>
                    <a:pt x="5289581" y="1447863"/>
                  </a:lnTo>
                  <a:lnTo>
                    <a:pt x="5301130" y="1440183"/>
                  </a:lnTo>
                  <a:lnTo>
                    <a:pt x="5314061" y="1432433"/>
                  </a:lnTo>
                  <a:lnTo>
                    <a:pt x="5329134" y="1424525"/>
                  </a:lnTo>
                  <a:lnTo>
                    <a:pt x="5345588" y="1416605"/>
                  </a:lnTo>
                  <a:lnTo>
                    <a:pt x="5362281" y="1408662"/>
                  </a:lnTo>
                  <a:lnTo>
                    <a:pt x="5378069" y="1400683"/>
                  </a:lnTo>
                  <a:lnTo>
                    <a:pt x="5420377" y="1378073"/>
                  </a:lnTo>
                  <a:lnTo>
                    <a:pt x="5462206" y="1345263"/>
                  </a:lnTo>
                  <a:lnTo>
                    <a:pt x="5490210" y="1314196"/>
                  </a:lnTo>
                  <a:lnTo>
                    <a:pt x="5518213" y="1271222"/>
                  </a:lnTo>
                  <a:lnTo>
                    <a:pt x="5546217" y="1218819"/>
                  </a:lnTo>
                  <a:lnTo>
                    <a:pt x="5574220" y="1155160"/>
                  </a:lnTo>
                  <a:lnTo>
                    <a:pt x="5588222" y="1121092"/>
                  </a:lnTo>
                  <a:lnTo>
                    <a:pt x="5602224" y="1088263"/>
                  </a:lnTo>
                  <a:lnTo>
                    <a:pt x="5616225" y="1058376"/>
                  </a:lnTo>
                  <a:lnTo>
                    <a:pt x="5630227" y="1029954"/>
                  </a:lnTo>
                  <a:lnTo>
                    <a:pt x="5644229" y="1000269"/>
                  </a:lnTo>
                  <a:lnTo>
                    <a:pt x="5658231" y="966597"/>
                  </a:lnTo>
                  <a:lnTo>
                    <a:pt x="5672232" y="922706"/>
                  </a:lnTo>
                  <a:lnTo>
                    <a:pt x="5686234" y="871886"/>
                  </a:lnTo>
                  <a:lnTo>
                    <a:pt x="5700236" y="825686"/>
                  </a:lnTo>
                  <a:lnTo>
                    <a:pt x="5714238" y="795655"/>
                  </a:lnTo>
                  <a:lnTo>
                    <a:pt x="5728239" y="788703"/>
                  </a:lnTo>
                  <a:lnTo>
                    <a:pt x="5742241" y="797385"/>
                  </a:lnTo>
                  <a:lnTo>
                    <a:pt x="5756243" y="811710"/>
                  </a:lnTo>
                  <a:lnTo>
                    <a:pt x="5770245" y="821690"/>
                  </a:lnTo>
                  <a:lnTo>
                    <a:pt x="5784246" y="825583"/>
                  </a:lnTo>
                  <a:lnTo>
                    <a:pt x="5798248" y="828357"/>
                  </a:lnTo>
                  <a:lnTo>
                    <a:pt x="5812250" y="830369"/>
                  </a:lnTo>
                  <a:lnTo>
                    <a:pt x="5826252" y="831977"/>
                  </a:lnTo>
                  <a:lnTo>
                    <a:pt x="5840255" y="831002"/>
                  </a:lnTo>
                  <a:lnTo>
                    <a:pt x="5854271" y="828087"/>
                  </a:lnTo>
                  <a:lnTo>
                    <a:pt x="5868310" y="827530"/>
                  </a:lnTo>
                  <a:lnTo>
                    <a:pt x="5882386" y="833628"/>
                  </a:lnTo>
                  <a:lnTo>
                    <a:pt x="5896387" y="852556"/>
                  </a:lnTo>
                  <a:lnTo>
                    <a:pt x="5910389" y="880379"/>
                  </a:lnTo>
                  <a:lnTo>
                    <a:pt x="5924391" y="905940"/>
                  </a:lnTo>
                  <a:lnTo>
                    <a:pt x="5938393" y="918083"/>
                  </a:lnTo>
                  <a:lnTo>
                    <a:pt x="5952394" y="910030"/>
                  </a:lnTo>
                  <a:lnTo>
                    <a:pt x="5966396" y="889000"/>
                  </a:lnTo>
                  <a:lnTo>
                    <a:pt x="5980398" y="864826"/>
                  </a:lnTo>
                  <a:lnTo>
                    <a:pt x="5994400" y="847344"/>
                  </a:lnTo>
                  <a:lnTo>
                    <a:pt x="6036405" y="832538"/>
                  </a:lnTo>
                  <a:lnTo>
                    <a:pt x="6064408" y="830232"/>
                  </a:lnTo>
                  <a:lnTo>
                    <a:pt x="6078410" y="830945"/>
                  </a:lnTo>
                  <a:lnTo>
                    <a:pt x="6092412" y="832014"/>
                  </a:lnTo>
                  <a:lnTo>
                    <a:pt x="6106414" y="832358"/>
                  </a:lnTo>
                  <a:lnTo>
                    <a:pt x="6148419" y="829429"/>
                  </a:lnTo>
                  <a:lnTo>
                    <a:pt x="6190424" y="822531"/>
                  </a:lnTo>
                  <a:lnTo>
                    <a:pt x="6232429" y="808716"/>
                  </a:lnTo>
                  <a:lnTo>
                    <a:pt x="6274434" y="785749"/>
                  </a:lnTo>
                  <a:lnTo>
                    <a:pt x="6288436" y="777712"/>
                  </a:lnTo>
                  <a:lnTo>
                    <a:pt x="6330442" y="749173"/>
                  </a:lnTo>
                  <a:lnTo>
                    <a:pt x="6358509" y="720344"/>
                  </a:lnTo>
                  <a:lnTo>
                    <a:pt x="6372554" y="704238"/>
                  </a:lnTo>
                  <a:lnTo>
                    <a:pt x="6386576" y="688467"/>
                  </a:lnTo>
                  <a:lnTo>
                    <a:pt x="6400577" y="672937"/>
                  </a:lnTo>
                  <a:lnTo>
                    <a:pt x="6414579" y="657193"/>
                  </a:lnTo>
                  <a:lnTo>
                    <a:pt x="6428581" y="641782"/>
                  </a:lnTo>
                  <a:lnTo>
                    <a:pt x="6456584" y="613572"/>
                  </a:lnTo>
                  <a:lnTo>
                    <a:pt x="6498590" y="576961"/>
                  </a:lnTo>
                  <a:lnTo>
                    <a:pt x="6540595" y="548368"/>
                  </a:lnTo>
                  <a:lnTo>
                    <a:pt x="6582600" y="535638"/>
                  </a:lnTo>
                  <a:lnTo>
                    <a:pt x="6596602" y="534370"/>
                  </a:lnTo>
                  <a:lnTo>
                    <a:pt x="6610604" y="532638"/>
                  </a:lnTo>
                  <a:lnTo>
                    <a:pt x="6624605" y="530062"/>
                  </a:lnTo>
                  <a:lnTo>
                    <a:pt x="6638607" y="527367"/>
                  </a:lnTo>
                  <a:lnTo>
                    <a:pt x="6652609" y="524672"/>
                  </a:lnTo>
                  <a:lnTo>
                    <a:pt x="6666611" y="522097"/>
                  </a:lnTo>
                  <a:lnTo>
                    <a:pt x="6680612" y="519967"/>
                  </a:lnTo>
                  <a:lnTo>
                    <a:pt x="6694614" y="518112"/>
                  </a:lnTo>
                  <a:lnTo>
                    <a:pt x="6708616" y="515899"/>
                  </a:lnTo>
                  <a:lnTo>
                    <a:pt x="6722618" y="512699"/>
                  </a:lnTo>
                  <a:lnTo>
                    <a:pt x="6736619" y="508184"/>
                  </a:lnTo>
                  <a:lnTo>
                    <a:pt x="6750621" y="502681"/>
                  </a:lnTo>
                  <a:lnTo>
                    <a:pt x="6764623" y="496822"/>
                  </a:lnTo>
                  <a:lnTo>
                    <a:pt x="6778625" y="491236"/>
                  </a:lnTo>
                  <a:lnTo>
                    <a:pt x="6792628" y="486491"/>
                  </a:lnTo>
                  <a:lnTo>
                    <a:pt x="6806644" y="482044"/>
                  </a:lnTo>
                  <a:lnTo>
                    <a:pt x="6820683" y="477144"/>
                  </a:lnTo>
                  <a:lnTo>
                    <a:pt x="6862762" y="455771"/>
                  </a:lnTo>
                  <a:lnTo>
                    <a:pt x="6904767" y="422896"/>
                  </a:lnTo>
                  <a:lnTo>
                    <a:pt x="6932771" y="392785"/>
                  </a:lnTo>
                  <a:lnTo>
                    <a:pt x="6946773" y="377444"/>
                  </a:lnTo>
                  <a:lnTo>
                    <a:pt x="6974776" y="347154"/>
                  </a:lnTo>
                  <a:lnTo>
                    <a:pt x="7002780" y="316103"/>
                  </a:lnTo>
                  <a:lnTo>
                    <a:pt x="7030783" y="283765"/>
                  </a:lnTo>
                  <a:lnTo>
                    <a:pt x="7044785" y="267400"/>
                  </a:lnTo>
                  <a:lnTo>
                    <a:pt x="7058787" y="251333"/>
                  </a:lnTo>
                  <a:lnTo>
                    <a:pt x="7086790" y="219789"/>
                  </a:lnTo>
                  <a:lnTo>
                    <a:pt x="7114794" y="189484"/>
                  </a:lnTo>
                  <a:lnTo>
                    <a:pt x="7142797" y="161861"/>
                  </a:lnTo>
                  <a:lnTo>
                    <a:pt x="7170801" y="135382"/>
                  </a:lnTo>
                  <a:lnTo>
                    <a:pt x="7184802" y="121656"/>
                  </a:lnTo>
                  <a:lnTo>
                    <a:pt x="7212806" y="94537"/>
                  </a:lnTo>
                  <a:lnTo>
                    <a:pt x="7254811" y="68453"/>
                  </a:lnTo>
                  <a:lnTo>
                    <a:pt x="7268813" y="62630"/>
                  </a:lnTo>
                  <a:lnTo>
                    <a:pt x="7282815" y="55880"/>
                  </a:lnTo>
                  <a:lnTo>
                    <a:pt x="7297068" y="47486"/>
                  </a:lnTo>
                  <a:lnTo>
                    <a:pt x="7311405" y="38354"/>
                  </a:lnTo>
                  <a:lnTo>
                    <a:pt x="7325481" y="29412"/>
                  </a:lnTo>
                  <a:lnTo>
                    <a:pt x="7338949" y="21590"/>
                  </a:lnTo>
                  <a:lnTo>
                    <a:pt x="7351486" y="15251"/>
                  </a:lnTo>
                  <a:lnTo>
                    <a:pt x="7363428" y="9937"/>
                  </a:lnTo>
                  <a:lnTo>
                    <a:pt x="7375132" y="5052"/>
                  </a:lnTo>
                  <a:lnTo>
                    <a:pt x="738695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74953" y="3525773"/>
              <a:ext cx="7386955" cy="1245235"/>
            </a:xfrm>
            <a:custGeom>
              <a:avLst/>
              <a:gdLst/>
              <a:ahLst/>
              <a:cxnLst/>
              <a:rect l="l" t="t" r="r" b="b"/>
              <a:pathLst>
                <a:path w="7386955" h="1245235">
                  <a:moveTo>
                    <a:pt x="0" y="1168908"/>
                  </a:moveTo>
                  <a:lnTo>
                    <a:pt x="56387" y="1159764"/>
                  </a:lnTo>
                  <a:lnTo>
                    <a:pt x="111251" y="1159764"/>
                  </a:lnTo>
                  <a:lnTo>
                    <a:pt x="167639" y="1159764"/>
                  </a:lnTo>
                  <a:lnTo>
                    <a:pt x="224027" y="1167383"/>
                  </a:lnTo>
                  <a:lnTo>
                    <a:pt x="280415" y="1170432"/>
                  </a:lnTo>
                  <a:lnTo>
                    <a:pt x="335280" y="1182624"/>
                  </a:lnTo>
                  <a:lnTo>
                    <a:pt x="391667" y="1171956"/>
                  </a:lnTo>
                  <a:lnTo>
                    <a:pt x="448055" y="1144524"/>
                  </a:lnTo>
                  <a:lnTo>
                    <a:pt x="504443" y="1129283"/>
                  </a:lnTo>
                  <a:lnTo>
                    <a:pt x="560832" y="1098803"/>
                  </a:lnTo>
                  <a:lnTo>
                    <a:pt x="615696" y="1072895"/>
                  </a:lnTo>
                  <a:lnTo>
                    <a:pt x="672083" y="1080515"/>
                  </a:lnTo>
                  <a:lnTo>
                    <a:pt x="728471" y="1088136"/>
                  </a:lnTo>
                  <a:lnTo>
                    <a:pt x="784859" y="1100327"/>
                  </a:lnTo>
                  <a:lnTo>
                    <a:pt x="839724" y="1120139"/>
                  </a:lnTo>
                  <a:lnTo>
                    <a:pt x="896112" y="1132332"/>
                  </a:lnTo>
                  <a:lnTo>
                    <a:pt x="944879" y="1143000"/>
                  </a:lnTo>
                  <a:lnTo>
                    <a:pt x="1008888" y="1138427"/>
                  </a:lnTo>
                  <a:lnTo>
                    <a:pt x="1063752" y="1159764"/>
                  </a:lnTo>
                  <a:lnTo>
                    <a:pt x="1120139" y="1164336"/>
                  </a:lnTo>
                  <a:lnTo>
                    <a:pt x="1176527" y="1156715"/>
                  </a:lnTo>
                  <a:lnTo>
                    <a:pt x="1232915" y="1159764"/>
                  </a:lnTo>
                  <a:lnTo>
                    <a:pt x="1287779" y="1152144"/>
                  </a:lnTo>
                  <a:lnTo>
                    <a:pt x="1344168" y="1161288"/>
                  </a:lnTo>
                  <a:lnTo>
                    <a:pt x="1400556" y="1185671"/>
                  </a:lnTo>
                  <a:lnTo>
                    <a:pt x="1456944" y="1213103"/>
                  </a:lnTo>
                  <a:lnTo>
                    <a:pt x="1511808" y="1229868"/>
                  </a:lnTo>
                  <a:lnTo>
                    <a:pt x="1568195" y="1245108"/>
                  </a:lnTo>
                  <a:lnTo>
                    <a:pt x="1624583" y="1245108"/>
                  </a:lnTo>
                  <a:lnTo>
                    <a:pt x="1671827" y="1219200"/>
                  </a:lnTo>
                  <a:lnTo>
                    <a:pt x="1735835" y="1153668"/>
                  </a:lnTo>
                  <a:lnTo>
                    <a:pt x="1792223" y="1086612"/>
                  </a:lnTo>
                  <a:lnTo>
                    <a:pt x="1848612" y="1024127"/>
                  </a:lnTo>
                  <a:lnTo>
                    <a:pt x="1905000" y="982980"/>
                  </a:lnTo>
                  <a:lnTo>
                    <a:pt x="1961388" y="972312"/>
                  </a:lnTo>
                  <a:lnTo>
                    <a:pt x="2016252" y="960119"/>
                  </a:lnTo>
                  <a:lnTo>
                    <a:pt x="2072639" y="960119"/>
                  </a:lnTo>
                  <a:lnTo>
                    <a:pt x="2129028" y="950976"/>
                  </a:lnTo>
                  <a:lnTo>
                    <a:pt x="2185416" y="941832"/>
                  </a:lnTo>
                  <a:lnTo>
                    <a:pt x="2240279" y="917448"/>
                  </a:lnTo>
                  <a:lnTo>
                    <a:pt x="2296668" y="891539"/>
                  </a:lnTo>
                  <a:lnTo>
                    <a:pt x="2353056" y="871727"/>
                  </a:lnTo>
                  <a:lnTo>
                    <a:pt x="2409444" y="827532"/>
                  </a:lnTo>
                  <a:lnTo>
                    <a:pt x="2464308" y="771144"/>
                  </a:lnTo>
                  <a:lnTo>
                    <a:pt x="2520696" y="758951"/>
                  </a:lnTo>
                  <a:lnTo>
                    <a:pt x="2577084" y="743712"/>
                  </a:lnTo>
                  <a:lnTo>
                    <a:pt x="2633472" y="752856"/>
                  </a:lnTo>
                  <a:lnTo>
                    <a:pt x="2688335" y="777239"/>
                  </a:lnTo>
                  <a:lnTo>
                    <a:pt x="2744723" y="758951"/>
                  </a:lnTo>
                  <a:lnTo>
                    <a:pt x="2801111" y="754380"/>
                  </a:lnTo>
                  <a:lnTo>
                    <a:pt x="2857499" y="755903"/>
                  </a:lnTo>
                  <a:lnTo>
                    <a:pt x="2904744" y="780288"/>
                  </a:lnTo>
                  <a:lnTo>
                    <a:pt x="2968751" y="800100"/>
                  </a:lnTo>
                  <a:lnTo>
                    <a:pt x="3025140" y="812292"/>
                  </a:lnTo>
                  <a:lnTo>
                    <a:pt x="3081528" y="822959"/>
                  </a:lnTo>
                  <a:lnTo>
                    <a:pt x="3136392" y="826007"/>
                  </a:lnTo>
                  <a:lnTo>
                    <a:pt x="3192780" y="847344"/>
                  </a:lnTo>
                  <a:lnTo>
                    <a:pt x="3249168" y="879348"/>
                  </a:lnTo>
                  <a:lnTo>
                    <a:pt x="3305556" y="922019"/>
                  </a:lnTo>
                  <a:lnTo>
                    <a:pt x="3361944" y="934212"/>
                  </a:lnTo>
                  <a:lnTo>
                    <a:pt x="3416808" y="912876"/>
                  </a:lnTo>
                  <a:lnTo>
                    <a:pt x="3473196" y="896112"/>
                  </a:lnTo>
                  <a:lnTo>
                    <a:pt x="3529584" y="876300"/>
                  </a:lnTo>
                  <a:lnTo>
                    <a:pt x="3585972" y="874776"/>
                  </a:lnTo>
                  <a:lnTo>
                    <a:pt x="3640836" y="883919"/>
                  </a:lnTo>
                  <a:lnTo>
                    <a:pt x="3697224" y="876300"/>
                  </a:lnTo>
                  <a:lnTo>
                    <a:pt x="3753612" y="867156"/>
                  </a:lnTo>
                  <a:lnTo>
                    <a:pt x="3800856" y="851915"/>
                  </a:lnTo>
                  <a:lnTo>
                    <a:pt x="3864864" y="836676"/>
                  </a:lnTo>
                  <a:lnTo>
                    <a:pt x="3921252" y="835151"/>
                  </a:lnTo>
                  <a:lnTo>
                    <a:pt x="3960876" y="816863"/>
                  </a:lnTo>
                  <a:lnTo>
                    <a:pt x="4034028" y="810768"/>
                  </a:lnTo>
                  <a:lnTo>
                    <a:pt x="4088892" y="801624"/>
                  </a:lnTo>
                  <a:lnTo>
                    <a:pt x="4145280" y="774192"/>
                  </a:lnTo>
                  <a:lnTo>
                    <a:pt x="4201668" y="781812"/>
                  </a:lnTo>
                  <a:lnTo>
                    <a:pt x="4258056" y="778763"/>
                  </a:lnTo>
                  <a:lnTo>
                    <a:pt x="4312920" y="778763"/>
                  </a:lnTo>
                  <a:lnTo>
                    <a:pt x="4369308" y="794003"/>
                  </a:lnTo>
                  <a:lnTo>
                    <a:pt x="4425696" y="784859"/>
                  </a:lnTo>
                  <a:lnTo>
                    <a:pt x="4482084" y="803148"/>
                  </a:lnTo>
                  <a:lnTo>
                    <a:pt x="4504944" y="815339"/>
                  </a:lnTo>
                  <a:lnTo>
                    <a:pt x="4593336" y="833627"/>
                  </a:lnTo>
                  <a:lnTo>
                    <a:pt x="4649724" y="833627"/>
                  </a:lnTo>
                  <a:lnTo>
                    <a:pt x="4706112" y="833627"/>
                  </a:lnTo>
                  <a:lnTo>
                    <a:pt x="4762500" y="832103"/>
                  </a:lnTo>
                  <a:lnTo>
                    <a:pt x="4817364" y="829056"/>
                  </a:lnTo>
                  <a:lnTo>
                    <a:pt x="4873752" y="839724"/>
                  </a:lnTo>
                  <a:lnTo>
                    <a:pt x="4930140" y="835151"/>
                  </a:lnTo>
                  <a:lnTo>
                    <a:pt x="4986528" y="836676"/>
                  </a:lnTo>
                  <a:lnTo>
                    <a:pt x="5041392" y="832103"/>
                  </a:lnTo>
                  <a:lnTo>
                    <a:pt x="5097780" y="830580"/>
                  </a:lnTo>
                  <a:lnTo>
                    <a:pt x="5154168" y="830580"/>
                  </a:lnTo>
                  <a:lnTo>
                    <a:pt x="5210556" y="821436"/>
                  </a:lnTo>
                  <a:lnTo>
                    <a:pt x="5265420" y="800100"/>
                  </a:lnTo>
                  <a:lnTo>
                    <a:pt x="5314188" y="778763"/>
                  </a:lnTo>
                  <a:lnTo>
                    <a:pt x="5378196" y="752856"/>
                  </a:lnTo>
                  <a:lnTo>
                    <a:pt x="5434584" y="726948"/>
                  </a:lnTo>
                  <a:lnTo>
                    <a:pt x="5489448" y="661415"/>
                  </a:lnTo>
                  <a:lnTo>
                    <a:pt x="5545836" y="547115"/>
                  </a:lnTo>
                  <a:lnTo>
                    <a:pt x="5602224" y="391668"/>
                  </a:lnTo>
                  <a:lnTo>
                    <a:pt x="5658612" y="246887"/>
                  </a:lnTo>
                  <a:lnTo>
                    <a:pt x="5713476" y="39624"/>
                  </a:lnTo>
                  <a:lnTo>
                    <a:pt x="5769864" y="25908"/>
                  </a:lnTo>
                  <a:lnTo>
                    <a:pt x="5826252" y="12191"/>
                  </a:lnTo>
                  <a:lnTo>
                    <a:pt x="5882640" y="0"/>
                  </a:lnTo>
                  <a:lnTo>
                    <a:pt x="5937504" y="128015"/>
                  </a:lnTo>
                  <a:lnTo>
                    <a:pt x="5993892" y="117348"/>
                  </a:lnTo>
                  <a:lnTo>
                    <a:pt x="6050280" y="163068"/>
                  </a:lnTo>
                  <a:lnTo>
                    <a:pt x="6106668" y="228600"/>
                  </a:lnTo>
                  <a:lnTo>
                    <a:pt x="6163056" y="297180"/>
                  </a:lnTo>
                  <a:lnTo>
                    <a:pt x="6217920" y="384048"/>
                  </a:lnTo>
                  <a:lnTo>
                    <a:pt x="6274308" y="463295"/>
                  </a:lnTo>
                  <a:lnTo>
                    <a:pt x="6330696" y="525780"/>
                  </a:lnTo>
                  <a:lnTo>
                    <a:pt x="6387084" y="554736"/>
                  </a:lnTo>
                  <a:lnTo>
                    <a:pt x="6441948" y="559307"/>
                  </a:lnTo>
                  <a:lnTo>
                    <a:pt x="6498336" y="557783"/>
                  </a:lnTo>
                  <a:lnTo>
                    <a:pt x="6554724" y="565403"/>
                  </a:lnTo>
                  <a:lnTo>
                    <a:pt x="6611112" y="580644"/>
                  </a:lnTo>
                  <a:lnTo>
                    <a:pt x="6665976" y="603503"/>
                  </a:lnTo>
                  <a:lnTo>
                    <a:pt x="6722364" y="633983"/>
                  </a:lnTo>
                  <a:lnTo>
                    <a:pt x="6778752" y="664463"/>
                  </a:lnTo>
                  <a:lnTo>
                    <a:pt x="6835140" y="679703"/>
                  </a:lnTo>
                  <a:lnTo>
                    <a:pt x="6890004" y="681227"/>
                  </a:lnTo>
                  <a:lnTo>
                    <a:pt x="6946392" y="682751"/>
                  </a:lnTo>
                  <a:lnTo>
                    <a:pt x="7002780" y="652271"/>
                  </a:lnTo>
                  <a:lnTo>
                    <a:pt x="7059168" y="620268"/>
                  </a:lnTo>
                  <a:lnTo>
                    <a:pt x="7114032" y="588263"/>
                  </a:lnTo>
                  <a:lnTo>
                    <a:pt x="7170420" y="566927"/>
                  </a:lnTo>
                  <a:lnTo>
                    <a:pt x="7226808" y="573024"/>
                  </a:lnTo>
                  <a:lnTo>
                    <a:pt x="7283196" y="620268"/>
                  </a:lnTo>
                  <a:lnTo>
                    <a:pt x="7338060" y="670559"/>
                  </a:lnTo>
                  <a:lnTo>
                    <a:pt x="7386828" y="704088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74953" y="2942081"/>
              <a:ext cx="7386955" cy="1828800"/>
            </a:xfrm>
            <a:custGeom>
              <a:avLst/>
              <a:gdLst/>
              <a:ahLst/>
              <a:cxnLst/>
              <a:rect l="l" t="t" r="r" b="b"/>
              <a:pathLst>
                <a:path w="7386955" h="1828800">
                  <a:moveTo>
                    <a:pt x="0" y="1752599"/>
                  </a:moveTo>
                  <a:lnTo>
                    <a:pt x="56387" y="1743455"/>
                  </a:lnTo>
                  <a:lnTo>
                    <a:pt x="111251" y="1743455"/>
                  </a:lnTo>
                  <a:lnTo>
                    <a:pt x="167639" y="1743455"/>
                  </a:lnTo>
                  <a:lnTo>
                    <a:pt x="224027" y="1751075"/>
                  </a:lnTo>
                  <a:lnTo>
                    <a:pt x="280415" y="1754123"/>
                  </a:lnTo>
                  <a:lnTo>
                    <a:pt x="335280" y="1766315"/>
                  </a:lnTo>
                  <a:lnTo>
                    <a:pt x="391667" y="1755647"/>
                  </a:lnTo>
                  <a:lnTo>
                    <a:pt x="448055" y="1728215"/>
                  </a:lnTo>
                  <a:lnTo>
                    <a:pt x="504443" y="1712975"/>
                  </a:lnTo>
                  <a:lnTo>
                    <a:pt x="560832" y="1682495"/>
                  </a:lnTo>
                  <a:lnTo>
                    <a:pt x="615696" y="1656587"/>
                  </a:lnTo>
                  <a:lnTo>
                    <a:pt x="672083" y="1664207"/>
                  </a:lnTo>
                  <a:lnTo>
                    <a:pt x="728471" y="1671827"/>
                  </a:lnTo>
                  <a:lnTo>
                    <a:pt x="784859" y="1684019"/>
                  </a:lnTo>
                  <a:lnTo>
                    <a:pt x="839724" y="1703831"/>
                  </a:lnTo>
                  <a:lnTo>
                    <a:pt x="896112" y="1716023"/>
                  </a:lnTo>
                  <a:lnTo>
                    <a:pt x="944879" y="1726691"/>
                  </a:lnTo>
                  <a:lnTo>
                    <a:pt x="1008888" y="1722119"/>
                  </a:lnTo>
                  <a:lnTo>
                    <a:pt x="1063752" y="1743455"/>
                  </a:lnTo>
                  <a:lnTo>
                    <a:pt x="1120139" y="1748027"/>
                  </a:lnTo>
                  <a:lnTo>
                    <a:pt x="1176527" y="1740407"/>
                  </a:lnTo>
                  <a:lnTo>
                    <a:pt x="1232915" y="1743455"/>
                  </a:lnTo>
                  <a:lnTo>
                    <a:pt x="1287779" y="1735835"/>
                  </a:lnTo>
                  <a:lnTo>
                    <a:pt x="1344168" y="1744979"/>
                  </a:lnTo>
                  <a:lnTo>
                    <a:pt x="1400556" y="1769363"/>
                  </a:lnTo>
                  <a:lnTo>
                    <a:pt x="1456944" y="1796795"/>
                  </a:lnTo>
                  <a:lnTo>
                    <a:pt x="1511808" y="1813559"/>
                  </a:lnTo>
                  <a:lnTo>
                    <a:pt x="1568195" y="1828799"/>
                  </a:lnTo>
                  <a:lnTo>
                    <a:pt x="1624583" y="1828799"/>
                  </a:lnTo>
                  <a:lnTo>
                    <a:pt x="1671827" y="1802891"/>
                  </a:lnTo>
                  <a:lnTo>
                    <a:pt x="1735835" y="1737359"/>
                  </a:lnTo>
                  <a:lnTo>
                    <a:pt x="1792223" y="1670303"/>
                  </a:lnTo>
                  <a:lnTo>
                    <a:pt x="1848612" y="1607819"/>
                  </a:lnTo>
                  <a:lnTo>
                    <a:pt x="1905000" y="1566671"/>
                  </a:lnTo>
                  <a:lnTo>
                    <a:pt x="1961388" y="1556003"/>
                  </a:lnTo>
                  <a:lnTo>
                    <a:pt x="2016252" y="1543811"/>
                  </a:lnTo>
                  <a:lnTo>
                    <a:pt x="2072639" y="1543811"/>
                  </a:lnTo>
                  <a:lnTo>
                    <a:pt x="2129028" y="1534667"/>
                  </a:lnTo>
                  <a:lnTo>
                    <a:pt x="2185416" y="1525523"/>
                  </a:lnTo>
                  <a:lnTo>
                    <a:pt x="2240279" y="1501139"/>
                  </a:lnTo>
                  <a:lnTo>
                    <a:pt x="2296668" y="1475231"/>
                  </a:lnTo>
                  <a:lnTo>
                    <a:pt x="2353056" y="1455419"/>
                  </a:lnTo>
                  <a:lnTo>
                    <a:pt x="2409444" y="1411223"/>
                  </a:lnTo>
                  <a:lnTo>
                    <a:pt x="2464308" y="1354835"/>
                  </a:lnTo>
                  <a:lnTo>
                    <a:pt x="2520696" y="1342643"/>
                  </a:lnTo>
                  <a:lnTo>
                    <a:pt x="2577084" y="1327403"/>
                  </a:lnTo>
                  <a:lnTo>
                    <a:pt x="2633472" y="1336547"/>
                  </a:lnTo>
                  <a:lnTo>
                    <a:pt x="2688335" y="1360931"/>
                  </a:lnTo>
                  <a:lnTo>
                    <a:pt x="2744723" y="1342643"/>
                  </a:lnTo>
                  <a:lnTo>
                    <a:pt x="2801111" y="1338071"/>
                  </a:lnTo>
                  <a:lnTo>
                    <a:pt x="2857499" y="1339595"/>
                  </a:lnTo>
                  <a:lnTo>
                    <a:pt x="2904744" y="1363979"/>
                  </a:lnTo>
                  <a:lnTo>
                    <a:pt x="2968751" y="1383791"/>
                  </a:lnTo>
                  <a:lnTo>
                    <a:pt x="3025140" y="1395983"/>
                  </a:lnTo>
                  <a:lnTo>
                    <a:pt x="3081528" y="1406651"/>
                  </a:lnTo>
                  <a:lnTo>
                    <a:pt x="3136392" y="1409699"/>
                  </a:lnTo>
                  <a:lnTo>
                    <a:pt x="3192780" y="1431035"/>
                  </a:lnTo>
                  <a:lnTo>
                    <a:pt x="3249168" y="1463039"/>
                  </a:lnTo>
                  <a:lnTo>
                    <a:pt x="3305556" y="1505711"/>
                  </a:lnTo>
                  <a:lnTo>
                    <a:pt x="3361944" y="1517903"/>
                  </a:lnTo>
                  <a:lnTo>
                    <a:pt x="3416808" y="1496567"/>
                  </a:lnTo>
                  <a:lnTo>
                    <a:pt x="3473196" y="1479803"/>
                  </a:lnTo>
                  <a:lnTo>
                    <a:pt x="3529584" y="1459991"/>
                  </a:lnTo>
                  <a:lnTo>
                    <a:pt x="3585972" y="1458467"/>
                  </a:lnTo>
                  <a:lnTo>
                    <a:pt x="3640836" y="1467611"/>
                  </a:lnTo>
                  <a:lnTo>
                    <a:pt x="3697224" y="1459991"/>
                  </a:lnTo>
                  <a:lnTo>
                    <a:pt x="3753612" y="1450847"/>
                  </a:lnTo>
                  <a:lnTo>
                    <a:pt x="3800856" y="1435607"/>
                  </a:lnTo>
                  <a:lnTo>
                    <a:pt x="3864864" y="1420367"/>
                  </a:lnTo>
                  <a:lnTo>
                    <a:pt x="3921252" y="1418843"/>
                  </a:lnTo>
                  <a:lnTo>
                    <a:pt x="3960876" y="1400555"/>
                  </a:lnTo>
                  <a:lnTo>
                    <a:pt x="4034028" y="1394459"/>
                  </a:lnTo>
                  <a:lnTo>
                    <a:pt x="4088892" y="1385315"/>
                  </a:lnTo>
                  <a:lnTo>
                    <a:pt x="4145280" y="1357883"/>
                  </a:lnTo>
                  <a:lnTo>
                    <a:pt x="4201668" y="1365503"/>
                  </a:lnTo>
                  <a:lnTo>
                    <a:pt x="4258056" y="1362455"/>
                  </a:lnTo>
                  <a:lnTo>
                    <a:pt x="4312920" y="1362455"/>
                  </a:lnTo>
                  <a:lnTo>
                    <a:pt x="4369308" y="1377695"/>
                  </a:lnTo>
                  <a:lnTo>
                    <a:pt x="4425696" y="1368551"/>
                  </a:lnTo>
                  <a:lnTo>
                    <a:pt x="4482084" y="1386839"/>
                  </a:lnTo>
                  <a:lnTo>
                    <a:pt x="4504944" y="1399031"/>
                  </a:lnTo>
                  <a:lnTo>
                    <a:pt x="4593336" y="1417319"/>
                  </a:lnTo>
                  <a:lnTo>
                    <a:pt x="4649724" y="1417319"/>
                  </a:lnTo>
                  <a:lnTo>
                    <a:pt x="4706112" y="1417319"/>
                  </a:lnTo>
                  <a:lnTo>
                    <a:pt x="4762500" y="1415795"/>
                  </a:lnTo>
                  <a:lnTo>
                    <a:pt x="4817364" y="1412747"/>
                  </a:lnTo>
                  <a:lnTo>
                    <a:pt x="4873752" y="1423415"/>
                  </a:lnTo>
                  <a:lnTo>
                    <a:pt x="4930140" y="1418843"/>
                  </a:lnTo>
                  <a:lnTo>
                    <a:pt x="4986528" y="1420367"/>
                  </a:lnTo>
                  <a:lnTo>
                    <a:pt x="5041392" y="1415795"/>
                  </a:lnTo>
                  <a:lnTo>
                    <a:pt x="5097780" y="1414271"/>
                  </a:lnTo>
                  <a:lnTo>
                    <a:pt x="5154168" y="1414271"/>
                  </a:lnTo>
                  <a:lnTo>
                    <a:pt x="5210556" y="1405127"/>
                  </a:lnTo>
                  <a:lnTo>
                    <a:pt x="5265420" y="1383791"/>
                  </a:lnTo>
                  <a:lnTo>
                    <a:pt x="5314188" y="1362455"/>
                  </a:lnTo>
                  <a:lnTo>
                    <a:pt x="5378196" y="1336547"/>
                  </a:lnTo>
                  <a:lnTo>
                    <a:pt x="5434584" y="1310639"/>
                  </a:lnTo>
                  <a:lnTo>
                    <a:pt x="5489448" y="1245107"/>
                  </a:lnTo>
                  <a:lnTo>
                    <a:pt x="5545836" y="1130807"/>
                  </a:lnTo>
                  <a:lnTo>
                    <a:pt x="5602224" y="975359"/>
                  </a:lnTo>
                  <a:lnTo>
                    <a:pt x="5658612" y="830579"/>
                  </a:lnTo>
                  <a:lnTo>
                    <a:pt x="5713476" y="623315"/>
                  </a:lnTo>
                  <a:lnTo>
                    <a:pt x="5769864" y="609600"/>
                  </a:lnTo>
                  <a:lnTo>
                    <a:pt x="5826252" y="595883"/>
                  </a:lnTo>
                  <a:lnTo>
                    <a:pt x="5882640" y="583691"/>
                  </a:lnTo>
                  <a:lnTo>
                    <a:pt x="5937504" y="711707"/>
                  </a:lnTo>
                  <a:lnTo>
                    <a:pt x="5993892" y="701039"/>
                  </a:lnTo>
                  <a:lnTo>
                    <a:pt x="6050280" y="746759"/>
                  </a:lnTo>
                  <a:lnTo>
                    <a:pt x="6106668" y="812291"/>
                  </a:lnTo>
                  <a:lnTo>
                    <a:pt x="6163056" y="880871"/>
                  </a:lnTo>
                  <a:lnTo>
                    <a:pt x="6217920" y="792479"/>
                  </a:lnTo>
                  <a:lnTo>
                    <a:pt x="6274308" y="681227"/>
                  </a:lnTo>
                  <a:lnTo>
                    <a:pt x="6330696" y="551688"/>
                  </a:lnTo>
                  <a:lnTo>
                    <a:pt x="6387084" y="393191"/>
                  </a:lnTo>
                  <a:lnTo>
                    <a:pt x="6441948" y="373379"/>
                  </a:lnTo>
                  <a:lnTo>
                    <a:pt x="6498336" y="353567"/>
                  </a:lnTo>
                  <a:lnTo>
                    <a:pt x="6554724" y="315467"/>
                  </a:lnTo>
                  <a:lnTo>
                    <a:pt x="6611112" y="277367"/>
                  </a:lnTo>
                  <a:lnTo>
                    <a:pt x="6665976" y="243839"/>
                  </a:lnTo>
                  <a:lnTo>
                    <a:pt x="6722364" y="219455"/>
                  </a:lnTo>
                  <a:lnTo>
                    <a:pt x="6778752" y="217931"/>
                  </a:lnTo>
                  <a:lnTo>
                    <a:pt x="6835140" y="210312"/>
                  </a:lnTo>
                  <a:lnTo>
                    <a:pt x="6890004" y="193547"/>
                  </a:lnTo>
                  <a:lnTo>
                    <a:pt x="6946392" y="182879"/>
                  </a:lnTo>
                  <a:lnTo>
                    <a:pt x="7002780" y="143255"/>
                  </a:lnTo>
                  <a:lnTo>
                    <a:pt x="7059168" y="97535"/>
                  </a:lnTo>
                  <a:lnTo>
                    <a:pt x="7114032" y="50291"/>
                  </a:lnTo>
                  <a:lnTo>
                    <a:pt x="7170420" y="10667"/>
                  </a:lnTo>
                  <a:lnTo>
                    <a:pt x="7226808" y="0"/>
                  </a:lnTo>
                  <a:lnTo>
                    <a:pt x="7283196" y="24383"/>
                  </a:lnTo>
                  <a:lnTo>
                    <a:pt x="7338060" y="56387"/>
                  </a:lnTo>
                  <a:lnTo>
                    <a:pt x="7386828" y="73151"/>
                  </a:lnTo>
                </a:path>
              </a:pathLst>
            </a:custGeom>
            <a:ln w="38100">
              <a:solidFill>
                <a:srgbClr val="A3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37244" y="547674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7244" y="5069585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37244" y="4661992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37244" y="4255389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37244" y="384822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37244" y="3440938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437244" y="3033776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437244" y="2626614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4127" y="5678252"/>
            <a:ext cx="7757795" cy="7258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9525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3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4/1/2020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5/1/2020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6/1/2020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7/1/2020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8/1/2020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9/1/2020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10/1/2020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11/1/2020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12/1/2020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4/1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/2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5/1/2021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6/1/2021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5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7/1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/2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8/1/2021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9/1/2021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10/1/2021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11/1/2021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12/1/2021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3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4/1/2022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5/1/2022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6/1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/2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5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7/1/2022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1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8/1/2022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2852" y="2558870"/>
            <a:ext cx="405765" cy="313436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2700">
              <a:spcBef>
                <a:spcPts val="6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7.000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4.500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1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895970" y="4273042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56,7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885176" y="3073907"/>
            <a:ext cx="382905" cy="181610"/>
          </a:xfrm>
          <a:custGeom>
            <a:avLst/>
            <a:gdLst/>
            <a:ahLst/>
            <a:cxnLst/>
            <a:rect l="l" t="t" r="r" b="b"/>
            <a:pathLst>
              <a:path w="382904" h="181610">
                <a:moveTo>
                  <a:pt x="382524" y="0"/>
                </a:moveTo>
                <a:lnTo>
                  <a:pt x="0" y="0"/>
                </a:lnTo>
                <a:lnTo>
                  <a:pt x="0" y="181355"/>
                </a:lnTo>
                <a:lnTo>
                  <a:pt x="382524" y="181355"/>
                </a:lnTo>
                <a:lnTo>
                  <a:pt x="382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895970" y="3059938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71,6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38961" y="2865120"/>
            <a:ext cx="176530" cy="504825"/>
            <a:chOff x="838961" y="2865120"/>
            <a:chExt cx="176530" cy="504825"/>
          </a:xfrm>
        </p:grpSpPr>
        <p:sp>
          <p:nvSpPr>
            <p:cNvPr id="25" name="object 25"/>
            <p:cNvSpPr/>
            <p:nvPr/>
          </p:nvSpPr>
          <p:spPr>
            <a:xfrm>
              <a:off x="838961" y="288417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838961" y="311734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849629" y="3350514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8100">
              <a:solidFill>
                <a:srgbClr val="A30000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071778" y="2734563"/>
            <a:ext cx="2453640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9575">
              <a:lnSpc>
                <a:spcPct val="1276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Toplam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(milyar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TL)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YP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(sağ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YP+KKM 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oranı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(sağ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67694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886714"/>
            <a:ext cx="80073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Yabancı </a:t>
            </a:r>
            <a:r>
              <a:rPr spc="-5" dirty="0"/>
              <a:t>para mevduatlardaki kısmi gerileme Euro/dolar paritesindeki  artıştan</a:t>
            </a:r>
            <a:r>
              <a:rPr spc="-25" dirty="0"/>
              <a:t> </a:t>
            </a:r>
            <a:r>
              <a:rPr spc="-5" dirty="0"/>
              <a:t>kaynaklanmaktadır.</a:t>
            </a:r>
          </a:p>
          <a:p>
            <a:pPr marL="12700">
              <a:lnSpc>
                <a:spcPct val="100000"/>
              </a:lnSpc>
            </a:pPr>
            <a:r>
              <a:rPr b="0" dirty="0">
                <a:latin typeface="Tahoma"/>
                <a:cs typeface="Tahoma"/>
              </a:rPr>
              <a:t>Son </a:t>
            </a:r>
            <a:r>
              <a:rPr b="0" spc="-5" dirty="0">
                <a:latin typeface="Tahoma"/>
                <a:cs typeface="Tahoma"/>
              </a:rPr>
              <a:t>haftalarda yabancı </a:t>
            </a:r>
            <a:r>
              <a:rPr b="0" dirty="0">
                <a:latin typeface="Tahoma"/>
                <a:cs typeface="Tahoma"/>
              </a:rPr>
              <a:t>para </a:t>
            </a:r>
            <a:r>
              <a:rPr b="0" spc="-5" dirty="0">
                <a:latin typeface="Tahoma"/>
                <a:cs typeface="Tahoma"/>
              </a:rPr>
              <a:t>mevduatlar yaklaşık 2,5 milyar dolar</a:t>
            </a:r>
            <a:r>
              <a:rPr b="0" spc="18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gerilemiştir.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982723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7127" y="2016632"/>
            <a:ext cx="735393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TL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YP mevduat (4 haftalık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hareketli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ortalama) 3 Ocak 2020 – 15 </a:t>
            </a: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2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00" y="6391452"/>
            <a:ext cx="2491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33044" y="2534411"/>
            <a:ext cx="7739380" cy="2957195"/>
            <a:chOff x="733044" y="2534411"/>
            <a:chExt cx="7739380" cy="2957195"/>
          </a:xfrm>
        </p:grpSpPr>
        <p:sp>
          <p:nvSpPr>
            <p:cNvPr id="7" name="object 7"/>
            <p:cNvSpPr/>
            <p:nvPr/>
          </p:nvSpPr>
          <p:spPr>
            <a:xfrm>
              <a:off x="733044" y="2538983"/>
              <a:ext cx="7739380" cy="2952750"/>
            </a:xfrm>
            <a:custGeom>
              <a:avLst/>
              <a:gdLst/>
              <a:ahLst/>
              <a:cxnLst/>
              <a:rect l="l" t="t" r="r" b="b"/>
              <a:pathLst>
                <a:path w="7739380" h="2952750">
                  <a:moveTo>
                    <a:pt x="3493007" y="2901696"/>
                  </a:moveTo>
                  <a:lnTo>
                    <a:pt x="3493007" y="2952496"/>
                  </a:lnTo>
                </a:path>
                <a:path w="7739380" h="2952750">
                  <a:moveTo>
                    <a:pt x="6449567" y="2901696"/>
                  </a:moveTo>
                  <a:lnTo>
                    <a:pt x="6449567" y="2952496"/>
                  </a:lnTo>
                </a:path>
                <a:path w="7739380" h="2952750">
                  <a:moveTo>
                    <a:pt x="1030224" y="2901696"/>
                  </a:moveTo>
                  <a:lnTo>
                    <a:pt x="1030224" y="2952496"/>
                  </a:lnTo>
                </a:path>
                <a:path w="7739380" h="2952750">
                  <a:moveTo>
                    <a:pt x="7194804" y="2901696"/>
                  </a:moveTo>
                  <a:lnTo>
                    <a:pt x="7194804" y="2952496"/>
                  </a:lnTo>
                </a:path>
                <a:path w="7739380" h="2952750">
                  <a:moveTo>
                    <a:pt x="5225796" y="2901696"/>
                  </a:moveTo>
                  <a:lnTo>
                    <a:pt x="5225796" y="2952496"/>
                  </a:lnTo>
                </a:path>
                <a:path w="7739380" h="2952750">
                  <a:moveTo>
                    <a:pt x="301752" y="2901696"/>
                  </a:moveTo>
                  <a:lnTo>
                    <a:pt x="301752" y="2952496"/>
                  </a:lnTo>
                </a:path>
                <a:path w="7739380" h="2952750">
                  <a:moveTo>
                    <a:pt x="2026920" y="2901696"/>
                  </a:moveTo>
                  <a:lnTo>
                    <a:pt x="2026920" y="2952496"/>
                  </a:lnTo>
                </a:path>
                <a:path w="7739380" h="2952750">
                  <a:moveTo>
                    <a:pt x="1525524" y="2901696"/>
                  </a:moveTo>
                  <a:lnTo>
                    <a:pt x="1525524" y="2952496"/>
                  </a:lnTo>
                </a:path>
                <a:path w="7739380" h="2952750">
                  <a:moveTo>
                    <a:pt x="4732020" y="2901696"/>
                  </a:moveTo>
                  <a:lnTo>
                    <a:pt x="4732020" y="2952496"/>
                  </a:lnTo>
                </a:path>
                <a:path w="7739380" h="2952750">
                  <a:moveTo>
                    <a:pt x="7437120" y="2901696"/>
                  </a:moveTo>
                  <a:lnTo>
                    <a:pt x="7437120" y="2952496"/>
                  </a:lnTo>
                </a:path>
                <a:path w="7739380" h="2952750">
                  <a:moveTo>
                    <a:pt x="787908" y="2901696"/>
                  </a:moveTo>
                  <a:lnTo>
                    <a:pt x="787908" y="2952496"/>
                  </a:lnTo>
                </a:path>
                <a:path w="7739380" h="2952750">
                  <a:moveTo>
                    <a:pt x="536447" y="2901696"/>
                  </a:moveTo>
                  <a:lnTo>
                    <a:pt x="536447" y="2952496"/>
                  </a:lnTo>
                </a:path>
                <a:path w="7739380" h="2952750">
                  <a:moveTo>
                    <a:pt x="51815" y="2901696"/>
                  </a:moveTo>
                  <a:lnTo>
                    <a:pt x="51815" y="2952496"/>
                  </a:lnTo>
                </a:path>
                <a:path w="7739380" h="2952750">
                  <a:moveTo>
                    <a:pt x="51815" y="2901696"/>
                  </a:moveTo>
                  <a:lnTo>
                    <a:pt x="51815" y="0"/>
                  </a:lnTo>
                </a:path>
                <a:path w="7739380" h="2952750">
                  <a:moveTo>
                    <a:pt x="0" y="2901696"/>
                  </a:moveTo>
                  <a:lnTo>
                    <a:pt x="51815" y="2901696"/>
                  </a:lnTo>
                </a:path>
                <a:path w="7739380" h="2952750">
                  <a:moveTo>
                    <a:pt x="0" y="2487167"/>
                  </a:moveTo>
                  <a:lnTo>
                    <a:pt x="51815" y="2487167"/>
                  </a:lnTo>
                </a:path>
                <a:path w="7739380" h="2952750">
                  <a:moveTo>
                    <a:pt x="0" y="2072639"/>
                  </a:moveTo>
                  <a:lnTo>
                    <a:pt x="51815" y="2072639"/>
                  </a:lnTo>
                </a:path>
                <a:path w="7739380" h="2952750">
                  <a:moveTo>
                    <a:pt x="0" y="1658111"/>
                  </a:moveTo>
                  <a:lnTo>
                    <a:pt x="51815" y="1658111"/>
                  </a:lnTo>
                </a:path>
                <a:path w="7739380" h="2952750">
                  <a:moveTo>
                    <a:pt x="0" y="1243583"/>
                  </a:moveTo>
                  <a:lnTo>
                    <a:pt x="51815" y="1243583"/>
                  </a:lnTo>
                </a:path>
                <a:path w="7739380" h="2952750">
                  <a:moveTo>
                    <a:pt x="0" y="829055"/>
                  </a:moveTo>
                  <a:lnTo>
                    <a:pt x="51815" y="829055"/>
                  </a:lnTo>
                </a:path>
                <a:path w="7739380" h="2952750">
                  <a:moveTo>
                    <a:pt x="0" y="414527"/>
                  </a:moveTo>
                  <a:lnTo>
                    <a:pt x="51815" y="414527"/>
                  </a:lnTo>
                </a:path>
                <a:path w="7739380" h="2952750">
                  <a:moveTo>
                    <a:pt x="0" y="0"/>
                  </a:moveTo>
                  <a:lnTo>
                    <a:pt x="51815" y="0"/>
                  </a:lnTo>
                </a:path>
                <a:path w="7739380" h="2952750">
                  <a:moveTo>
                    <a:pt x="4983480" y="2901696"/>
                  </a:moveTo>
                  <a:lnTo>
                    <a:pt x="4983480" y="2952496"/>
                  </a:lnTo>
                </a:path>
                <a:path w="7739380" h="2952750">
                  <a:moveTo>
                    <a:pt x="2270760" y="2901696"/>
                  </a:moveTo>
                  <a:lnTo>
                    <a:pt x="2270760" y="2952496"/>
                  </a:lnTo>
                </a:path>
                <a:path w="7739380" h="2952750">
                  <a:moveTo>
                    <a:pt x="2520696" y="2901696"/>
                  </a:moveTo>
                  <a:lnTo>
                    <a:pt x="2520696" y="2952496"/>
                  </a:lnTo>
                </a:path>
                <a:path w="7739380" h="2952750">
                  <a:moveTo>
                    <a:pt x="3744468" y="2901696"/>
                  </a:moveTo>
                  <a:lnTo>
                    <a:pt x="3744468" y="2952496"/>
                  </a:lnTo>
                </a:path>
                <a:path w="7739380" h="2952750">
                  <a:moveTo>
                    <a:pt x="2764535" y="2901696"/>
                  </a:moveTo>
                  <a:lnTo>
                    <a:pt x="2764535" y="2952496"/>
                  </a:lnTo>
                </a:path>
                <a:path w="7739380" h="2952750">
                  <a:moveTo>
                    <a:pt x="1281683" y="2901696"/>
                  </a:moveTo>
                  <a:lnTo>
                    <a:pt x="1281683" y="2952496"/>
                  </a:lnTo>
                </a:path>
                <a:path w="7739380" h="2952750">
                  <a:moveTo>
                    <a:pt x="1776983" y="2901696"/>
                  </a:moveTo>
                  <a:lnTo>
                    <a:pt x="1776983" y="2952496"/>
                  </a:lnTo>
                </a:path>
                <a:path w="7739380" h="2952750">
                  <a:moveTo>
                    <a:pt x="5719572" y="2901696"/>
                  </a:moveTo>
                  <a:lnTo>
                    <a:pt x="5719572" y="2952496"/>
                  </a:lnTo>
                </a:path>
                <a:path w="7739380" h="2952750">
                  <a:moveTo>
                    <a:pt x="3265931" y="2901696"/>
                  </a:moveTo>
                  <a:lnTo>
                    <a:pt x="3265931" y="2952496"/>
                  </a:lnTo>
                </a:path>
                <a:path w="7739380" h="2952750">
                  <a:moveTo>
                    <a:pt x="3014472" y="2901696"/>
                  </a:moveTo>
                  <a:lnTo>
                    <a:pt x="3014472" y="2952496"/>
                  </a:lnTo>
                </a:path>
                <a:path w="7739380" h="2952750">
                  <a:moveTo>
                    <a:pt x="3986783" y="2901696"/>
                  </a:moveTo>
                  <a:lnTo>
                    <a:pt x="3986783" y="2952496"/>
                  </a:lnTo>
                </a:path>
                <a:path w="7739380" h="2952750">
                  <a:moveTo>
                    <a:pt x="4239768" y="2901696"/>
                  </a:moveTo>
                  <a:lnTo>
                    <a:pt x="4239768" y="2952496"/>
                  </a:lnTo>
                </a:path>
                <a:path w="7739380" h="2952750">
                  <a:moveTo>
                    <a:pt x="4482083" y="2901696"/>
                  </a:moveTo>
                  <a:lnTo>
                    <a:pt x="4482083" y="2952496"/>
                  </a:lnTo>
                </a:path>
                <a:path w="7739380" h="2952750">
                  <a:moveTo>
                    <a:pt x="5477256" y="2901696"/>
                  </a:moveTo>
                  <a:lnTo>
                    <a:pt x="5477256" y="2952496"/>
                  </a:lnTo>
                </a:path>
                <a:path w="7739380" h="2952750">
                  <a:moveTo>
                    <a:pt x="6701028" y="2901696"/>
                  </a:moveTo>
                  <a:lnTo>
                    <a:pt x="6701028" y="2952496"/>
                  </a:lnTo>
                </a:path>
                <a:path w="7739380" h="2952750">
                  <a:moveTo>
                    <a:pt x="5971032" y="2901696"/>
                  </a:moveTo>
                  <a:lnTo>
                    <a:pt x="5971032" y="2952496"/>
                  </a:lnTo>
                </a:path>
                <a:path w="7739380" h="2952750">
                  <a:moveTo>
                    <a:pt x="6224015" y="2901696"/>
                  </a:moveTo>
                  <a:lnTo>
                    <a:pt x="6224015" y="2952496"/>
                  </a:lnTo>
                </a:path>
                <a:path w="7739380" h="2952750">
                  <a:moveTo>
                    <a:pt x="6944867" y="2901696"/>
                  </a:moveTo>
                  <a:lnTo>
                    <a:pt x="6944867" y="2952496"/>
                  </a:lnTo>
                </a:path>
                <a:path w="7739380" h="2952750">
                  <a:moveTo>
                    <a:pt x="7688580" y="2901696"/>
                  </a:moveTo>
                  <a:lnTo>
                    <a:pt x="7688580" y="2952496"/>
                  </a:lnTo>
                </a:path>
                <a:path w="7739380" h="2952750">
                  <a:moveTo>
                    <a:pt x="7688580" y="2901696"/>
                  </a:moveTo>
                  <a:lnTo>
                    <a:pt x="7688580" y="0"/>
                  </a:lnTo>
                </a:path>
                <a:path w="7739380" h="2952750">
                  <a:moveTo>
                    <a:pt x="7688580" y="2901696"/>
                  </a:moveTo>
                  <a:lnTo>
                    <a:pt x="7738872" y="2901696"/>
                  </a:lnTo>
                </a:path>
                <a:path w="7739380" h="2952750">
                  <a:moveTo>
                    <a:pt x="7688580" y="2610611"/>
                  </a:moveTo>
                  <a:lnTo>
                    <a:pt x="7738872" y="2610611"/>
                  </a:lnTo>
                </a:path>
                <a:path w="7739380" h="2952750">
                  <a:moveTo>
                    <a:pt x="7688580" y="2321052"/>
                  </a:moveTo>
                  <a:lnTo>
                    <a:pt x="7738872" y="2321052"/>
                  </a:lnTo>
                </a:path>
                <a:path w="7739380" h="2952750">
                  <a:moveTo>
                    <a:pt x="7688580" y="2031491"/>
                  </a:moveTo>
                  <a:lnTo>
                    <a:pt x="7738872" y="2031491"/>
                  </a:lnTo>
                </a:path>
                <a:path w="7739380" h="2952750">
                  <a:moveTo>
                    <a:pt x="7688580" y="1740408"/>
                  </a:moveTo>
                  <a:lnTo>
                    <a:pt x="7738872" y="1740408"/>
                  </a:lnTo>
                </a:path>
                <a:path w="7739380" h="2952750">
                  <a:moveTo>
                    <a:pt x="7688580" y="1450847"/>
                  </a:moveTo>
                  <a:lnTo>
                    <a:pt x="7738872" y="1450847"/>
                  </a:lnTo>
                </a:path>
                <a:path w="7739380" h="2952750">
                  <a:moveTo>
                    <a:pt x="7688580" y="1159764"/>
                  </a:moveTo>
                  <a:lnTo>
                    <a:pt x="7738872" y="1159764"/>
                  </a:lnTo>
                </a:path>
                <a:path w="7739380" h="2952750">
                  <a:moveTo>
                    <a:pt x="7688580" y="870203"/>
                  </a:moveTo>
                  <a:lnTo>
                    <a:pt x="7738872" y="870203"/>
                  </a:lnTo>
                </a:path>
                <a:path w="7739380" h="2952750">
                  <a:moveTo>
                    <a:pt x="7688580" y="579119"/>
                  </a:moveTo>
                  <a:lnTo>
                    <a:pt x="7738872" y="579119"/>
                  </a:lnTo>
                </a:path>
                <a:path w="7739380" h="2952750">
                  <a:moveTo>
                    <a:pt x="7688580" y="289560"/>
                  </a:moveTo>
                  <a:lnTo>
                    <a:pt x="7738872" y="289560"/>
                  </a:lnTo>
                </a:path>
                <a:path w="7739380" h="2952750">
                  <a:moveTo>
                    <a:pt x="7688580" y="0"/>
                  </a:moveTo>
                  <a:lnTo>
                    <a:pt x="7738872" y="0"/>
                  </a:lnTo>
                </a:path>
                <a:path w="7739380" h="2952750">
                  <a:moveTo>
                    <a:pt x="51815" y="2901696"/>
                  </a:moveTo>
                  <a:lnTo>
                    <a:pt x="7688580" y="290169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00862" y="3545586"/>
              <a:ext cx="7482840" cy="1858010"/>
            </a:xfrm>
            <a:custGeom>
              <a:avLst/>
              <a:gdLst/>
              <a:ahLst/>
              <a:cxnLst/>
              <a:rect l="l" t="t" r="r" b="b"/>
              <a:pathLst>
                <a:path w="7482840" h="1858010">
                  <a:moveTo>
                    <a:pt x="0" y="1857755"/>
                  </a:moveTo>
                  <a:lnTo>
                    <a:pt x="56387" y="1856232"/>
                  </a:lnTo>
                  <a:lnTo>
                    <a:pt x="112775" y="1853183"/>
                  </a:lnTo>
                  <a:lnTo>
                    <a:pt x="169163" y="1850136"/>
                  </a:lnTo>
                  <a:lnTo>
                    <a:pt x="227075" y="1844039"/>
                  </a:lnTo>
                  <a:lnTo>
                    <a:pt x="283463" y="1836420"/>
                  </a:lnTo>
                  <a:lnTo>
                    <a:pt x="339851" y="1822703"/>
                  </a:lnTo>
                  <a:lnTo>
                    <a:pt x="396240" y="1818132"/>
                  </a:lnTo>
                  <a:lnTo>
                    <a:pt x="452628" y="1815083"/>
                  </a:lnTo>
                  <a:lnTo>
                    <a:pt x="510540" y="1812036"/>
                  </a:lnTo>
                  <a:lnTo>
                    <a:pt x="566928" y="1812036"/>
                  </a:lnTo>
                  <a:lnTo>
                    <a:pt x="623316" y="1805939"/>
                  </a:lnTo>
                  <a:lnTo>
                    <a:pt x="679704" y="1792224"/>
                  </a:lnTo>
                  <a:lnTo>
                    <a:pt x="736091" y="1769364"/>
                  </a:lnTo>
                  <a:lnTo>
                    <a:pt x="794004" y="1748027"/>
                  </a:lnTo>
                  <a:lnTo>
                    <a:pt x="850392" y="1717548"/>
                  </a:lnTo>
                  <a:lnTo>
                    <a:pt x="906780" y="1684020"/>
                  </a:lnTo>
                  <a:lnTo>
                    <a:pt x="963168" y="1659636"/>
                  </a:lnTo>
                  <a:lnTo>
                    <a:pt x="1019556" y="1641347"/>
                  </a:lnTo>
                  <a:lnTo>
                    <a:pt x="1077468" y="1626108"/>
                  </a:lnTo>
                  <a:lnTo>
                    <a:pt x="1133856" y="1626108"/>
                  </a:lnTo>
                  <a:lnTo>
                    <a:pt x="1190244" y="1630680"/>
                  </a:lnTo>
                  <a:lnTo>
                    <a:pt x="1246632" y="1635252"/>
                  </a:lnTo>
                  <a:lnTo>
                    <a:pt x="1303020" y="1633727"/>
                  </a:lnTo>
                  <a:lnTo>
                    <a:pt x="1360932" y="1621536"/>
                  </a:lnTo>
                  <a:lnTo>
                    <a:pt x="1417320" y="1600200"/>
                  </a:lnTo>
                  <a:lnTo>
                    <a:pt x="1473708" y="1575815"/>
                  </a:lnTo>
                  <a:lnTo>
                    <a:pt x="1530095" y="1562100"/>
                  </a:lnTo>
                  <a:lnTo>
                    <a:pt x="1586483" y="1546859"/>
                  </a:lnTo>
                  <a:lnTo>
                    <a:pt x="1644395" y="1534668"/>
                  </a:lnTo>
                  <a:lnTo>
                    <a:pt x="1700783" y="1527047"/>
                  </a:lnTo>
                  <a:lnTo>
                    <a:pt x="1757171" y="1527047"/>
                  </a:lnTo>
                  <a:lnTo>
                    <a:pt x="1813560" y="1527047"/>
                  </a:lnTo>
                  <a:lnTo>
                    <a:pt x="1869948" y="1536191"/>
                  </a:lnTo>
                  <a:lnTo>
                    <a:pt x="1927860" y="1540764"/>
                  </a:lnTo>
                  <a:lnTo>
                    <a:pt x="1984248" y="1539239"/>
                  </a:lnTo>
                  <a:lnTo>
                    <a:pt x="2040636" y="1540764"/>
                  </a:lnTo>
                  <a:lnTo>
                    <a:pt x="2097024" y="1525524"/>
                  </a:lnTo>
                  <a:lnTo>
                    <a:pt x="2153412" y="1516380"/>
                  </a:lnTo>
                  <a:lnTo>
                    <a:pt x="2211324" y="1507236"/>
                  </a:lnTo>
                  <a:lnTo>
                    <a:pt x="2267712" y="1504188"/>
                  </a:lnTo>
                  <a:lnTo>
                    <a:pt x="2324100" y="1507236"/>
                  </a:lnTo>
                  <a:lnTo>
                    <a:pt x="2380488" y="1504188"/>
                  </a:lnTo>
                  <a:lnTo>
                    <a:pt x="2436876" y="1507236"/>
                  </a:lnTo>
                  <a:lnTo>
                    <a:pt x="2494788" y="1511808"/>
                  </a:lnTo>
                  <a:lnTo>
                    <a:pt x="2551176" y="1519427"/>
                  </a:lnTo>
                  <a:lnTo>
                    <a:pt x="2607564" y="1536191"/>
                  </a:lnTo>
                  <a:lnTo>
                    <a:pt x="2663952" y="1539239"/>
                  </a:lnTo>
                  <a:lnTo>
                    <a:pt x="2720340" y="1546859"/>
                  </a:lnTo>
                  <a:lnTo>
                    <a:pt x="2778252" y="1545336"/>
                  </a:lnTo>
                  <a:lnTo>
                    <a:pt x="2834640" y="1537715"/>
                  </a:lnTo>
                  <a:lnTo>
                    <a:pt x="2891028" y="1540764"/>
                  </a:lnTo>
                  <a:lnTo>
                    <a:pt x="2947416" y="1536191"/>
                  </a:lnTo>
                  <a:lnTo>
                    <a:pt x="3003804" y="1542288"/>
                  </a:lnTo>
                  <a:lnTo>
                    <a:pt x="3061716" y="1545336"/>
                  </a:lnTo>
                  <a:lnTo>
                    <a:pt x="3118104" y="1545336"/>
                  </a:lnTo>
                  <a:lnTo>
                    <a:pt x="3174491" y="1548383"/>
                  </a:lnTo>
                  <a:lnTo>
                    <a:pt x="3230879" y="1549908"/>
                  </a:lnTo>
                  <a:lnTo>
                    <a:pt x="3287267" y="1548383"/>
                  </a:lnTo>
                  <a:lnTo>
                    <a:pt x="3345179" y="1540764"/>
                  </a:lnTo>
                  <a:lnTo>
                    <a:pt x="3401567" y="1531620"/>
                  </a:lnTo>
                  <a:lnTo>
                    <a:pt x="3457955" y="1530095"/>
                  </a:lnTo>
                  <a:lnTo>
                    <a:pt x="3514343" y="1522476"/>
                  </a:lnTo>
                  <a:lnTo>
                    <a:pt x="3570732" y="1524000"/>
                  </a:lnTo>
                  <a:lnTo>
                    <a:pt x="3628643" y="1507236"/>
                  </a:lnTo>
                  <a:lnTo>
                    <a:pt x="3685032" y="1484376"/>
                  </a:lnTo>
                  <a:lnTo>
                    <a:pt x="3741420" y="1470659"/>
                  </a:lnTo>
                  <a:lnTo>
                    <a:pt x="3797808" y="1447800"/>
                  </a:lnTo>
                  <a:lnTo>
                    <a:pt x="3854196" y="1443227"/>
                  </a:lnTo>
                  <a:lnTo>
                    <a:pt x="3912108" y="1438656"/>
                  </a:lnTo>
                  <a:lnTo>
                    <a:pt x="3968496" y="1427988"/>
                  </a:lnTo>
                  <a:lnTo>
                    <a:pt x="4024884" y="1426464"/>
                  </a:lnTo>
                  <a:lnTo>
                    <a:pt x="4081272" y="1420368"/>
                  </a:lnTo>
                  <a:lnTo>
                    <a:pt x="4137660" y="1406652"/>
                  </a:lnTo>
                  <a:lnTo>
                    <a:pt x="4195572" y="1408176"/>
                  </a:lnTo>
                  <a:lnTo>
                    <a:pt x="4251960" y="1394459"/>
                  </a:lnTo>
                  <a:lnTo>
                    <a:pt x="4308348" y="1385315"/>
                  </a:lnTo>
                  <a:lnTo>
                    <a:pt x="4364736" y="1379220"/>
                  </a:lnTo>
                  <a:lnTo>
                    <a:pt x="4421124" y="1367027"/>
                  </a:lnTo>
                  <a:lnTo>
                    <a:pt x="4479036" y="1360932"/>
                  </a:lnTo>
                  <a:lnTo>
                    <a:pt x="4535424" y="1347215"/>
                  </a:lnTo>
                  <a:lnTo>
                    <a:pt x="4591812" y="1338071"/>
                  </a:lnTo>
                  <a:lnTo>
                    <a:pt x="4648200" y="1324356"/>
                  </a:lnTo>
                  <a:lnTo>
                    <a:pt x="4704588" y="1319783"/>
                  </a:lnTo>
                  <a:lnTo>
                    <a:pt x="4762500" y="1312164"/>
                  </a:lnTo>
                  <a:lnTo>
                    <a:pt x="4818888" y="1313688"/>
                  </a:lnTo>
                  <a:lnTo>
                    <a:pt x="4875276" y="1312164"/>
                  </a:lnTo>
                  <a:lnTo>
                    <a:pt x="4931664" y="1309115"/>
                  </a:lnTo>
                  <a:lnTo>
                    <a:pt x="4988052" y="1313688"/>
                  </a:lnTo>
                  <a:lnTo>
                    <a:pt x="5045964" y="1298447"/>
                  </a:lnTo>
                  <a:lnTo>
                    <a:pt x="5102352" y="1280159"/>
                  </a:lnTo>
                  <a:lnTo>
                    <a:pt x="5158740" y="1260347"/>
                  </a:lnTo>
                  <a:lnTo>
                    <a:pt x="5215128" y="1243583"/>
                  </a:lnTo>
                  <a:lnTo>
                    <a:pt x="5271516" y="1225295"/>
                  </a:lnTo>
                  <a:lnTo>
                    <a:pt x="5329428" y="1208532"/>
                  </a:lnTo>
                  <a:lnTo>
                    <a:pt x="5385816" y="1193291"/>
                  </a:lnTo>
                  <a:lnTo>
                    <a:pt x="5442204" y="1179576"/>
                  </a:lnTo>
                  <a:lnTo>
                    <a:pt x="5498592" y="1165859"/>
                  </a:lnTo>
                  <a:lnTo>
                    <a:pt x="5554980" y="1156715"/>
                  </a:lnTo>
                  <a:lnTo>
                    <a:pt x="5612892" y="1147571"/>
                  </a:lnTo>
                  <a:lnTo>
                    <a:pt x="5669280" y="1139952"/>
                  </a:lnTo>
                  <a:lnTo>
                    <a:pt x="5725668" y="1139952"/>
                  </a:lnTo>
                  <a:lnTo>
                    <a:pt x="5782056" y="1155191"/>
                  </a:lnTo>
                  <a:lnTo>
                    <a:pt x="5838444" y="1181100"/>
                  </a:lnTo>
                  <a:lnTo>
                    <a:pt x="5896356" y="1194815"/>
                  </a:lnTo>
                  <a:lnTo>
                    <a:pt x="5952744" y="1203959"/>
                  </a:lnTo>
                  <a:lnTo>
                    <a:pt x="6009132" y="1178052"/>
                  </a:lnTo>
                  <a:lnTo>
                    <a:pt x="6065520" y="1135380"/>
                  </a:lnTo>
                  <a:lnTo>
                    <a:pt x="6121908" y="1094232"/>
                  </a:lnTo>
                  <a:lnTo>
                    <a:pt x="6179820" y="1051559"/>
                  </a:lnTo>
                  <a:lnTo>
                    <a:pt x="6236208" y="1001268"/>
                  </a:lnTo>
                  <a:lnTo>
                    <a:pt x="6292595" y="931163"/>
                  </a:lnTo>
                  <a:lnTo>
                    <a:pt x="6348984" y="853439"/>
                  </a:lnTo>
                  <a:lnTo>
                    <a:pt x="6405371" y="780288"/>
                  </a:lnTo>
                  <a:lnTo>
                    <a:pt x="6463284" y="707136"/>
                  </a:lnTo>
                  <a:lnTo>
                    <a:pt x="6519671" y="652271"/>
                  </a:lnTo>
                  <a:lnTo>
                    <a:pt x="6576059" y="611124"/>
                  </a:lnTo>
                  <a:lnTo>
                    <a:pt x="6632448" y="576071"/>
                  </a:lnTo>
                  <a:lnTo>
                    <a:pt x="6688836" y="556259"/>
                  </a:lnTo>
                  <a:lnTo>
                    <a:pt x="6746748" y="528827"/>
                  </a:lnTo>
                  <a:lnTo>
                    <a:pt x="6803136" y="498347"/>
                  </a:lnTo>
                  <a:lnTo>
                    <a:pt x="6859523" y="457200"/>
                  </a:lnTo>
                  <a:lnTo>
                    <a:pt x="6915911" y="426719"/>
                  </a:lnTo>
                  <a:lnTo>
                    <a:pt x="6972300" y="396239"/>
                  </a:lnTo>
                  <a:lnTo>
                    <a:pt x="7030211" y="345947"/>
                  </a:lnTo>
                  <a:lnTo>
                    <a:pt x="7086600" y="316991"/>
                  </a:lnTo>
                  <a:lnTo>
                    <a:pt x="7142988" y="288036"/>
                  </a:lnTo>
                  <a:lnTo>
                    <a:pt x="7199376" y="262127"/>
                  </a:lnTo>
                  <a:lnTo>
                    <a:pt x="7255763" y="234695"/>
                  </a:lnTo>
                  <a:lnTo>
                    <a:pt x="7313676" y="185927"/>
                  </a:lnTo>
                  <a:lnTo>
                    <a:pt x="7370063" y="121919"/>
                  </a:lnTo>
                  <a:lnTo>
                    <a:pt x="7426452" y="47243"/>
                  </a:lnTo>
                  <a:lnTo>
                    <a:pt x="7482840" y="0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800862" y="2573273"/>
              <a:ext cx="7482840" cy="2798445"/>
            </a:xfrm>
            <a:custGeom>
              <a:avLst/>
              <a:gdLst/>
              <a:ahLst/>
              <a:cxnLst/>
              <a:rect l="l" t="t" r="r" b="b"/>
              <a:pathLst>
                <a:path w="7482840" h="2798445">
                  <a:moveTo>
                    <a:pt x="0" y="2798064"/>
                  </a:moveTo>
                  <a:lnTo>
                    <a:pt x="56387" y="2790444"/>
                  </a:lnTo>
                  <a:lnTo>
                    <a:pt x="112775" y="2787396"/>
                  </a:lnTo>
                  <a:lnTo>
                    <a:pt x="169163" y="2784348"/>
                  </a:lnTo>
                  <a:lnTo>
                    <a:pt x="227075" y="2782824"/>
                  </a:lnTo>
                  <a:lnTo>
                    <a:pt x="283463" y="2776728"/>
                  </a:lnTo>
                  <a:lnTo>
                    <a:pt x="339851" y="2769108"/>
                  </a:lnTo>
                  <a:lnTo>
                    <a:pt x="396240" y="2758440"/>
                  </a:lnTo>
                  <a:lnTo>
                    <a:pt x="452628" y="2738628"/>
                  </a:lnTo>
                  <a:lnTo>
                    <a:pt x="510540" y="2723388"/>
                  </a:lnTo>
                  <a:lnTo>
                    <a:pt x="566928" y="2705100"/>
                  </a:lnTo>
                  <a:lnTo>
                    <a:pt x="623316" y="2679191"/>
                  </a:lnTo>
                  <a:lnTo>
                    <a:pt x="679704" y="2667000"/>
                  </a:lnTo>
                  <a:lnTo>
                    <a:pt x="736091" y="2647188"/>
                  </a:lnTo>
                  <a:lnTo>
                    <a:pt x="794004" y="2628900"/>
                  </a:lnTo>
                  <a:lnTo>
                    <a:pt x="850392" y="2610612"/>
                  </a:lnTo>
                  <a:lnTo>
                    <a:pt x="906780" y="2586228"/>
                  </a:lnTo>
                  <a:lnTo>
                    <a:pt x="963168" y="2567940"/>
                  </a:lnTo>
                  <a:lnTo>
                    <a:pt x="1019556" y="2543556"/>
                  </a:lnTo>
                  <a:lnTo>
                    <a:pt x="1077468" y="2540508"/>
                  </a:lnTo>
                  <a:lnTo>
                    <a:pt x="1133856" y="2543556"/>
                  </a:lnTo>
                  <a:lnTo>
                    <a:pt x="1190244" y="2543556"/>
                  </a:lnTo>
                  <a:lnTo>
                    <a:pt x="1246632" y="2555748"/>
                  </a:lnTo>
                  <a:lnTo>
                    <a:pt x="1303020" y="2552700"/>
                  </a:lnTo>
                  <a:lnTo>
                    <a:pt x="1360932" y="2545080"/>
                  </a:lnTo>
                  <a:lnTo>
                    <a:pt x="1417320" y="2540508"/>
                  </a:lnTo>
                  <a:lnTo>
                    <a:pt x="1473708" y="2537460"/>
                  </a:lnTo>
                  <a:lnTo>
                    <a:pt x="1530095" y="2532888"/>
                  </a:lnTo>
                  <a:lnTo>
                    <a:pt x="1586483" y="2528316"/>
                  </a:lnTo>
                  <a:lnTo>
                    <a:pt x="1644395" y="2517648"/>
                  </a:lnTo>
                  <a:lnTo>
                    <a:pt x="1700783" y="2488692"/>
                  </a:lnTo>
                  <a:lnTo>
                    <a:pt x="1757171" y="2438400"/>
                  </a:lnTo>
                  <a:lnTo>
                    <a:pt x="1813560" y="2383536"/>
                  </a:lnTo>
                  <a:lnTo>
                    <a:pt x="1869948" y="2339340"/>
                  </a:lnTo>
                  <a:lnTo>
                    <a:pt x="1927860" y="2305812"/>
                  </a:lnTo>
                  <a:lnTo>
                    <a:pt x="1984248" y="2295144"/>
                  </a:lnTo>
                  <a:lnTo>
                    <a:pt x="2040636" y="2284476"/>
                  </a:lnTo>
                  <a:lnTo>
                    <a:pt x="2097024" y="2269236"/>
                  </a:lnTo>
                  <a:lnTo>
                    <a:pt x="2153412" y="2247900"/>
                  </a:lnTo>
                  <a:lnTo>
                    <a:pt x="2211324" y="2229612"/>
                  </a:lnTo>
                  <a:lnTo>
                    <a:pt x="2267712" y="2203704"/>
                  </a:lnTo>
                  <a:lnTo>
                    <a:pt x="2324100" y="2179320"/>
                  </a:lnTo>
                  <a:lnTo>
                    <a:pt x="2380488" y="2165604"/>
                  </a:lnTo>
                  <a:lnTo>
                    <a:pt x="2436876" y="2133600"/>
                  </a:lnTo>
                  <a:lnTo>
                    <a:pt x="2494788" y="2086356"/>
                  </a:lnTo>
                  <a:lnTo>
                    <a:pt x="2551176" y="2080259"/>
                  </a:lnTo>
                  <a:lnTo>
                    <a:pt x="2607564" y="2075688"/>
                  </a:lnTo>
                  <a:lnTo>
                    <a:pt x="2663952" y="2077212"/>
                  </a:lnTo>
                  <a:lnTo>
                    <a:pt x="2720340" y="2101596"/>
                  </a:lnTo>
                  <a:lnTo>
                    <a:pt x="2778252" y="2086356"/>
                  </a:lnTo>
                  <a:lnTo>
                    <a:pt x="2834640" y="2069592"/>
                  </a:lnTo>
                  <a:lnTo>
                    <a:pt x="2891028" y="2075688"/>
                  </a:lnTo>
                  <a:lnTo>
                    <a:pt x="2947416" y="2100072"/>
                  </a:lnTo>
                  <a:lnTo>
                    <a:pt x="3003804" y="2130552"/>
                  </a:lnTo>
                  <a:lnTo>
                    <a:pt x="3061716" y="2151888"/>
                  </a:lnTo>
                  <a:lnTo>
                    <a:pt x="3118104" y="2165604"/>
                  </a:lnTo>
                  <a:lnTo>
                    <a:pt x="3174491" y="2165604"/>
                  </a:lnTo>
                  <a:lnTo>
                    <a:pt x="3230879" y="2180844"/>
                  </a:lnTo>
                  <a:lnTo>
                    <a:pt x="3287267" y="2203704"/>
                  </a:lnTo>
                  <a:lnTo>
                    <a:pt x="3345179" y="2234184"/>
                  </a:lnTo>
                  <a:lnTo>
                    <a:pt x="3401567" y="2249424"/>
                  </a:lnTo>
                  <a:lnTo>
                    <a:pt x="3457955" y="2234184"/>
                  </a:lnTo>
                  <a:lnTo>
                    <a:pt x="3514343" y="2217420"/>
                  </a:lnTo>
                  <a:lnTo>
                    <a:pt x="3570732" y="2188464"/>
                  </a:lnTo>
                  <a:lnTo>
                    <a:pt x="3628643" y="2157984"/>
                  </a:lnTo>
                  <a:lnTo>
                    <a:pt x="3685032" y="2132076"/>
                  </a:lnTo>
                  <a:lnTo>
                    <a:pt x="3741420" y="2101596"/>
                  </a:lnTo>
                  <a:lnTo>
                    <a:pt x="3797808" y="2077212"/>
                  </a:lnTo>
                  <a:lnTo>
                    <a:pt x="3854196" y="2061971"/>
                  </a:lnTo>
                  <a:lnTo>
                    <a:pt x="3912108" y="2052827"/>
                  </a:lnTo>
                  <a:lnTo>
                    <a:pt x="3968496" y="2034539"/>
                  </a:lnTo>
                  <a:lnTo>
                    <a:pt x="4024884" y="2016252"/>
                  </a:lnTo>
                  <a:lnTo>
                    <a:pt x="4081272" y="1994915"/>
                  </a:lnTo>
                  <a:lnTo>
                    <a:pt x="4137660" y="1970532"/>
                  </a:lnTo>
                  <a:lnTo>
                    <a:pt x="4195572" y="1947671"/>
                  </a:lnTo>
                  <a:lnTo>
                    <a:pt x="4251960" y="1929383"/>
                  </a:lnTo>
                  <a:lnTo>
                    <a:pt x="4308348" y="1918715"/>
                  </a:lnTo>
                  <a:lnTo>
                    <a:pt x="4364736" y="1908048"/>
                  </a:lnTo>
                  <a:lnTo>
                    <a:pt x="4421124" y="1908048"/>
                  </a:lnTo>
                  <a:lnTo>
                    <a:pt x="4479036" y="1898903"/>
                  </a:lnTo>
                  <a:lnTo>
                    <a:pt x="4535424" y="1889759"/>
                  </a:lnTo>
                  <a:lnTo>
                    <a:pt x="4591812" y="1891283"/>
                  </a:lnTo>
                  <a:lnTo>
                    <a:pt x="4648200" y="1889759"/>
                  </a:lnTo>
                  <a:lnTo>
                    <a:pt x="4704588" y="1891283"/>
                  </a:lnTo>
                  <a:lnTo>
                    <a:pt x="4762500" y="1885188"/>
                  </a:lnTo>
                  <a:lnTo>
                    <a:pt x="4818888" y="1882139"/>
                  </a:lnTo>
                  <a:lnTo>
                    <a:pt x="4875276" y="1882139"/>
                  </a:lnTo>
                  <a:lnTo>
                    <a:pt x="4931664" y="1886712"/>
                  </a:lnTo>
                  <a:lnTo>
                    <a:pt x="4988052" y="1883664"/>
                  </a:lnTo>
                  <a:lnTo>
                    <a:pt x="5045964" y="1877568"/>
                  </a:lnTo>
                  <a:lnTo>
                    <a:pt x="5102352" y="1859280"/>
                  </a:lnTo>
                  <a:lnTo>
                    <a:pt x="5158740" y="1831848"/>
                  </a:lnTo>
                  <a:lnTo>
                    <a:pt x="5215128" y="1815083"/>
                  </a:lnTo>
                  <a:lnTo>
                    <a:pt x="5271516" y="1775459"/>
                  </a:lnTo>
                  <a:lnTo>
                    <a:pt x="5329428" y="1735836"/>
                  </a:lnTo>
                  <a:lnTo>
                    <a:pt x="5385816" y="1697736"/>
                  </a:lnTo>
                  <a:lnTo>
                    <a:pt x="5442204" y="1645920"/>
                  </a:lnTo>
                  <a:lnTo>
                    <a:pt x="5498592" y="1594103"/>
                  </a:lnTo>
                  <a:lnTo>
                    <a:pt x="5554980" y="1501139"/>
                  </a:lnTo>
                  <a:lnTo>
                    <a:pt x="5612892" y="1339595"/>
                  </a:lnTo>
                  <a:lnTo>
                    <a:pt x="5669280" y="1104900"/>
                  </a:lnTo>
                  <a:lnTo>
                    <a:pt x="5725668" y="867155"/>
                  </a:lnTo>
                  <a:lnTo>
                    <a:pt x="5782056" y="559308"/>
                  </a:lnTo>
                  <a:lnTo>
                    <a:pt x="5838444" y="574548"/>
                  </a:lnTo>
                  <a:lnTo>
                    <a:pt x="5896356" y="580643"/>
                  </a:lnTo>
                  <a:lnTo>
                    <a:pt x="5952744" y="579120"/>
                  </a:lnTo>
                  <a:lnTo>
                    <a:pt x="6009132" y="702563"/>
                  </a:lnTo>
                  <a:lnTo>
                    <a:pt x="6065520" y="592836"/>
                  </a:lnTo>
                  <a:lnTo>
                    <a:pt x="6121908" y="583691"/>
                  </a:lnTo>
                  <a:lnTo>
                    <a:pt x="6179820" y="621791"/>
                  </a:lnTo>
                  <a:lnTo>
                    <a:pt x="6236208" y="661415"/>
                  </a:lnTo>
                  <a:lnTo>
                    <a:pt x="6292595" y="708660"/>
                  </a:lnTo>
                  <a:lnTo>
                    <a:pt x="6348984" y="713231"/>
                  </a:lnTo>
                  <a:lnTo>
                    <a:pt x="6405371" y="720851"/>
                  </a:lnTo>
                  <a:lnTo>
                    <a:pt x="6463284" y="672084"/>
                  </a:lnTo>
                  <a:lnTo>
                    <a:pt x="6519671" y="608076"/>
                  </a:lnTo>
                  <a:lnTo>
                    <a:pt x="6576059" y="565403"/>
                  </a:lnTo>
                  <a:lnTo>
                    <a:pt x="6632448" y="525779"/>
                  </a:lnTo>
                  <a:lnTo>
                    <a:pt x="6688836" y="527303"/>
                  </a:lnTo>
                  <a:lnTo>
                    <a:pt x="6746748" y="530351"/>
                  </a:lnTo>
                  <a:lnTo>
                    <a:pt x="6803136" y="545591"/>
                  </a:lnTo>
                  <a:lnTo>
                    <a:pt x="6859523" y="547115"/>
                  </a:lnTo>
                  <a:lnTo>
                    <a:pt x="6915911" y="542543"/>
                  </a:lnTo>
                  <a:lnTo>
                    <a:pt x="6972300" y="507491"/>
                  </a:lnTo>
                  <a:lnTo>
                    <a:pt x="7030211" y="437388"/>
                  </a:lnTo>
                  <a:lnTo>
                    <a:pt x="7086600" y="335279"/>
                  </a:lnTo>
                  <a:lnTo>
                    <a:pt x="7142988" y="239267"/>
                  </a:lnTo>
                  <a:lnTo>
                    <a:pt x="7199376" y="131063"/>
                  </a:lnTo>
                  <a:lnTo>
                    <a:pt x="7255763" y="56387"/>
                  </a:lnTo>
                  <a:lnTo>
                    <a:pt x="7313676" y="0"/>
                  </a:lnTo>
                  <a:lnTo>
                    <a:pt x="7370063" y="6096"/>
                  </a:lnTo>
                  <a:lnTo>
                    <a:pt x="7426452" y="21336"/>
                  </a:lnTo>
                  <a:lnTo>
                    <a:pt x="7482840" y="28955"/>
                  </a:lnTo>
                </a:path>
              </a:pathLst>
            </a:custGeom>
            <a:ln w="38099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00862" y="2792729"/>
              <a:ext cx="7482840" cy="2429510"/>
            </a:xfrm>
            <a:custGeom>
              <a:avLst/>
              <a:gdLst/>
              <a:ahLst/>
              <a:cxnLst/>
              <a:rect l="l" t="t" r="r" b="b"/>
              <a:pathLst>
                <a:path w="7482840" h="2429510">
                  <a:moveTo>
                    <a:pt x="0" y="2407920"/>
                  </a:moveTo>
                  <a:lnTo>
                    <a:pt x="56387" y="2375916"/>
                  </a:lnTo>
                  <a:lnTo>
                    <a:pt x="112775" y="2324100"/>
                  </a:lnTo>
                  <a:lnTo>
                    <a:pt x="169163" y="2290572"/>
                  </a:lnTo>
                  <a:lnTo>
                    <a:pt x="227075" y="2290572"/>
                  </a:lnTo>
                  <a:lnTo>
                    <a:pt x="283463" y="2289048"/>
                  </a:lnTo>
                  <a:lnTo>
                    <a:pt x="339851" y="2307336"/>
                  </a:lnTo>
                  <a:lnTo>
                    <a:pt x="396240" y="2278380"/>
                  </a:lnTo>
                  <a:lnTo>
                    <a:pt x="452628" y="2194560"/>
                  </a:lnTo>
                  <a:lnTo>
                    <a:pt x="510540" y="2098548"/>
                  </a:lnTo>
                  <a:lnTo>
                    <a:pt x="566928" y="2023872"/>
                  </a:lnTo>
                  <a:lnTo>
                    <a:pt x="623316" y="2026920"/>
                  </a:lnTo>
                  <a:lnTo>
                    <a:pt x="679704" y="2069592"/>
                  </a:lnTo>
                  <a:lnTo>
                    <a:pt x="736091" y="2199132"/>
                  </a:lnTo>
                  <a:lnTo>
                    <a:pt x="794004" y="2290572"/>
                  </a:lnTo>
                  <a:lnTo>
                    <a:pt x="850392" y="2337816"/>
                  </a:lnTo>
                  <a:lnTo>
                    <a:pt x="906780" y="2395728"/>
                  </a:lnTo>
                  <a:lnTo>
                    <a:pt x="963168" y="2407920"/>
                  </a:lnTo>
                  <a:lnTo>
                    <a:pt x="1019556" y="2429256"/>
                  </a:lnTo>
                  <a:lnTo>
                    <a:pt x="1077468" y="2429256"/>
                  </a:lnTo>
                  <a:lnTo>
                    <a:pt x="1133856" y="2351532"/>
                  </a:lnTo>
                  <a:lnTo>
                    <a:pt x="1190244" y="2258568"/>
                  </a:lnTo>
                  <a:lnTo>
                    <a:pt x="1246632" y="2142744"/>
                  </a:lnTo>
                  <a:lnTo>
                    <a:pt x="1303020" y="2048256"/>
                  </a:lnTo>
                  <a:lnTo>
                    <a:pt x="1360932" y="2033016"/>
                  </a:lnTo>
                  <a:lnTo>
                    <a:pt x="1417320" y="2016252"/>
                  </a:lnTo>
                  <a:lnTo>
                    <a:pt x="1473708" y="2040636"/>
                  </a:lnTo>
                  <a:lnTo>
                    <a:pt x="1530095" y="2046732"/>
                  </a:lnTo>
                  <a:lnTo>
                    <a:pt x="1586483" y="2010156"/>
                  </a:lnTo>
                  <a:lnTo>
                    <a:pt x="1644395" y="1908048"/>
                  </a:lnTo>
                  <a:lnTo>
                    <a:pt x="1700783" y="1725168"/>
                  </a:lnTo>
                  <a:lnTo>
                    <a:pt x="1757171" y="1469136"/>
                  </a:lnTo>
                  <a:lnTo>
                    <a:pt x="1813560" y="1264920"/>
                  </a:lnTo>
                  <a:lnTo>
                    <a:pt x="1869948" y="1141476"/>
                  </a:lnTo>
                  <a:lnTo>
                    <a:pt x="1927860" y="1071372"/>
                  </a:lnTo>
                  <a:lnTo>
                    <a:pt x="1984248" y="1095756"/>
                  </a:lnTo>
                  <a:lnTo>
                    <a:pt x="2040636" y="1072896"/>
                  </a:lnTo>
                  <a:lnTo>
                    <a:pt x="2097024" y="1053084"/>
                  </a:lnTo>
                  <a:lnTo>
                    <a:pt x="2153412" y="1065276"/>
                  </a:lnTo>
                  <a:lnTo>
                    <a:pt x="2211324" y="1072896"/>
                  </a:lnTo>
                  <a:lnTo>
                    <a:pt x="2267712" y="1085088"/>
                  </a:lnTo>
                  <a:lnTo>
                    <a:pt x="2324100" y="1092708"/>
                  </a:lnTo>
                  <a:lnTo>
                    <a:pt x="2380488" y="1053084"/>
                  </a:lnTo>
                  <a:lnTo>
                    <a:pt x="2436876" y="1013460"/>
                  </a:lnTo>
                  <a:lnTo>
                    <a:pt x="2494788" y="937260"/>
                  </a:lnTo>
                  <a:lnTo>
                    <a:pt x="2551176" y="833628"/>
                  </a:lnTo>
                  <a:lnTo>
                    <a:pt x="2607564" y="734568"/>
                  </a:lnTo>
                  <a:lnTo>
                    <a:pt x="2663952" y="637032"/>
                  </a:lnTo>
                  <a:lnTo>
                    <a:pt x="2720340" y="544068"/>
                  </a:lnTo>
                  <a:lnTo>
                    <a:pt x="2778252" y="470916"/>
                  </a:lnTo>
                  <a:lnTo>
                    <a:pt x="2834640" y="388620"/>
                  </a:lnTo>
                  <a:lnTo>
                    <a:pt x="2891028" y="298704"/>
                  </a:lnTo>
                  <a:lnTo>
                    <a:pt x="2947416" y="228600"/>
                  </a:lnTo>
                  <a:lnTo>
                    <a:pt x="3003804" y="149352"/>
                  </a:lnTo>
                  <a:lnTo>
                    <a:pt x="3061716" y="128016"/>
                  </a:lnTo>
                  <a:lnTo>
                    <a:pt x="3118104" y="80772"/>
                  </a:lnTo>
                  <a:lnTo>
                    <a:pt x="3174491" y="71628"/>
                  </a:lnTo>
                  <a:lnTo>
                    <a:pt x="3230879" y="105156"/>
                  </a:lnTo>
                  <a:lnTo>
                    <a:pt x="3287267" y="79248"/>
                  </a:lnTo>
                  <a:lnTo>
                    <a:pt x="3345179" y="94487"/>
                  </a:lnTo>
                  <a:lnTo>
                    <a:pt x="3401567" y="124968"/>
                  </a:lnTo>
                  <a:lnTo>
                    <a:pt x="3457955" y="163068"/>
                  </a:lnTo>
                  <a:lnTo>
                    <a:pt x="3514343" y="243840"/>
                  </a:lnTo>
                  <a:lnTo>
                    <a:pt x="3570732" y="283464"/>
                  </a:lnTo>
                  <a:lnTo>
                    <a:pt x="3628643" y="425196"/>
                  </a:lnTo>
                  <a:lnTo>
                    <a:pt x="3685032" y="569976"/>
                  </a:lnTo>
                  <a:lnTo>
                    <a:pt x="3741420" y="684276"/>
                  </a:lnTo>
                  <a:lnTo>
                    <a:pt x="3797808" y="792480"/>
                  </a:lnTo>
                  <a:lnTo>
                    <a:pt x="3854196" y="784860"/>
                  </a:lnTo>
                  <a:lnTo>
                    <a:pt x="3912108" y="737616"/>
                  </a:lnTo>
                  <a:lnTo>
                    <a:pt x="3968496" y="696468"/>
                  </a:lnTo>
                  <a:lnTo>
                    <a:pt x="4024884" y="682752"/>
                  </a:lnTo>
                  <a:lnTo>
                    <a:pt x="4081272" y="643128"/>
                  </a:lnTo>
                  <a:lnTo>
                    <a:pt x="4137660" y="591312"/>
                  </a:lnTo>
                  <a:lnTo>
                    <a:pt x="4195572" y="579120"/>
                  </a:lnTo>
                  <a:lnTo>
                    <a:pt x="4251960" y="562356"/>
                  </a:lnTo>
                  <a:lnTo>
                    <a:pt x="4308348" y="594360"/>
                  </a:lnTo>
                  <a:lnTo>
                    <a:pt x="4364736" y="626364"/>
                  </a:lnTo>
                  <a:lnTo>
                    <a:pt x="4421124" y="650748"/>
                  </a:lnTo>
                  <a:lnTo>
                    <a:pt x="4479036" y="655320"/>
                  </a:lnTo>
                  <a:lnTo>
                    <a:pt x="4535424" y="600456"/>
                  </a:lnTo>
                  <a:lnTo>
                    <a:pt x="4591812" y="550164"/>
                  </a:lnTo>
                  <a:lnTo>
                    <a:pt x="4648200" y="454152"/>
                  </a:lnTo>
                  <a:lnTo>
                    <a:pt x="4704588" y="387096"/>
                  </a:lnTo>
                  <a:lnTo>
                    <a:pt x="4762500" y="326136"/>
                  </a:lnTo>
                  <a:lnTo>
                    <a:pt x="4818888" y="295656"/>
                  </a:lnTo>
                  <a:lnTo>
                    <a:pt x="4875276" y="225552"/>
                  </a:lnTo>
                  <a:lnTo>
                    <a:pt x="4931664" y="140208"/>
                  </a:lnTo>
                  <a:lnTo>
                    <a:pt x="4988052" y="74675"/>
                  </a:lnTo>
                  <a:lnTo>
                    <a:pt x="5045964" y="0"/>
                  </a:lnTo>
                  <a:lnTo>
                    <a:pt x="5102352" y="22860"/>
                  </a:lnTo>
                  <a:lnTo>
                    <a:pt x="5158740" y="111252"/>
                  </a:lnTo>
                  <a:lnTo>
                    <a:pt x="5215128" y="173736"/>
                  </a:lnTo>
                  <a:lnTo>
                    <a:pt x="5271516" y="216408"/>
                  </a:lnTo>
                  <a:lnTo>
                    <a:pt x="5329428" y="228600"/>
                  </a:lnTo>
                  <a:lnTo>
                    <a:pt x="5385816" y="228600"/>
                  </a:lnTo>
                  <a:lnTo>
                    <a:pt x="5442204" y="243840"/>
                  </a:lnTo>
                  <a:lnTo>
                    <a:pt x="5498592" y="240792"/>
                  </a:lnTo>
                  <a:lnTo>
                    <a:pt x="5554980" y="243840"/>
                  </a:lnTo>
                  <a:lnTo>
                    <a:pt x="5612892" y="257556"/>
                  </a:lnTo>
                  <a:lnTo>
                    <a:pt x="5669280" y="301752"/>
                  </a:lnTo>
                  <a:lnTo>
                    <a:pt x="5725668" y="364236"/>
                  </a:lnTo>
                  <a:lnTo>
                    <a:pt x="5782056" y="330708"/>
                  </a:lnTo>
                  <a:lnTo>
                    <a:pt x="5838444" y="242316"/>
                  </a:lnTo>
                  <a:lnTo>
                    <a:pt x="5896356" y="150875"/>
                  </a:lnTo>
                  <a:lnTo>
                    <a:pt x="5952744" y="114300"/>
                  </a:lnTo>
                  <a:lnTo>
                    <a:pt x="6009132" y="158496"/>
                  </a:lnTo>
                  <a:lnTo>
                    <a:pt x="6065520" y="246887"/>
                  </a:lnTo>
                  <a:lnTo>
                    <a:pt x="6121908" y="370332"/>
                  </a:lnTo>
                  <a:lnTo>
                    <a:pt x="6179820" y="486156"/>
                  </a:lnTo>
                  <a:lnTo>
                    <a:pt x="6236208" y="640080"/>
                  </a:lnTo>
                  <a:lnTo>
                    <a:pt x="6292595" y="874776"/>
                  </a:lnTo>
                  <a:lnTo>
                    <a:pt x="6348984" y="1051560"/>
                  </a:lnTo>
                  <a:lnTo>
                    <a:pt x="6405371" y="1226820"/>
                  </a:lnTo>
                  <a:lnTo>
                    <a:pt x="6463284" y="1344168"/>
                  </a:lnTo>
                  <a:lnTo>
                    <a:pt x="6519671" y="1348740"/>
                  </a:lnTo>
                  <a:lnTo>
                    <a:pt x="6576059" y="1322832"/>
                  </a:lnTo>
                  <a:lnTo>
                    <a:pt x="6632448" y="1286256"/>
                  </a:lnTo>
                  <a:lnTo>
                    <a:pt x="6688836" y="1281684"/>
                  </a:lnTo>
                  <a:lnTo>
                    <a:pt x="6746748" y="1260348"/>
                  </a:lnTo>
                  <a:lnTo>
                    <a:pt x="6803136" y="1274064"/>
                  </a:lnTo>
                  <a:lnTo>
                    <a:pt x="6859523" y="1298448"/>
                  </a:lnTo>
                  <a:lnTo>
                    <a:pt x="6915911" y="1298448"/>
                  </a:lnTo>
                  <a:lnTo>
                    <a:pt x="6972300" y="1339596"/>
                  </a:lnTo>
                  <a:lnTo>
                    <a:pt x="7030211" y="1363980"/>
                  </a:lnTo>
                  <a:lnTo>
                    <a:pt x="7086600" y="1341120"/>
                  </a:lnTo>
                  <a:lnTo>
                    <a:pt x="7142988" y="1338072"/>
                  </a:lnTo>
                  <a:lnTo>
                    <a:pt x="7199376" y="1333500"/>
                  </a:lnTo>
                  <a:lnTo>
                    <a:pt x="7255763" y="1350264"/>
                  </a:lnTo>
                  <a:lnTo>
                    <a:pt x="7313676" y="1344168"/>
                  </a:lnTo>
                  <a:lnTo>
                    <a:pt x="7370063" y="1395984"/>
                  </a:lnTo>
                  <a:lnTo>
                    <a:pt x="7426452" y="1458468"/>
                  </a:lnTo>
                  <a:lnTo>
                    <a:pt x="7482840" y="149352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64870" y="305942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64870" y="2593085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64870" y="282625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553068" y="2319273"/>
            <a:ext cx="274955" cy="321818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2700">
              <a:spcBef>
                <a:spcPts val="9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4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8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9426" y="5530749"/>
            <a:ext cx="7847965" cy="72580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9525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4/1/2020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5/1/2020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6/1/2020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7/1/2020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8/1/2020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9/1/2020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10/1/2020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11/1/2020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12/1/2020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1/1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/2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2/1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/2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4/1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/2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5/1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/2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6/1/2021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7/1/2021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8/1/2021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9/1/2021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10/1/2021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11/1/2021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12/1/2021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1/1/2022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34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4/1/2022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5/1/2022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6/1/2022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4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7/1/2022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8/1/2022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8455" y="4508119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38455" y="5336794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8455" y="4922266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8455" y="4093591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8455" y="3677539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.8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8455" y="3263010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8455" y="2848736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.6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8455" y="2434209"/>
            <a:ext cx="405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97076" y="2443861"/>
            <a:ext cx="2517775" cy="725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20115">
              <a:lnSpc>
                <a:spcPct val="127699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TL 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(milyar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TL)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YP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Mevduat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(milyar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TL)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YP Mevduat (milyar </a:t>
            </a: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dolar,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sağ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eksen)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07508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637" y="832230"/>
            <a:ext cx="86594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Kredi </a:t>
            </a:r>
            <a:r>
              <a:rPr spc="5" dirty="0"/>
              <a:t>faiz </a:t>
            </a:r>
            <a:r>
              <a:rPr dirty="0"/>
              <a:t>oranları son 3 </a:t>
            </a:r>
            <a:r>
              <a:rPr spc="-5" dirty="0"/>
              <a:t>yılın </a:t>
            </a:r>
            <a:r>
              <a:rPr dirty="0"/>
              <a:t>en </a:t>
            </a:r>
            <a:r>
              <a:rPr spc="-5" dirty="0"/>
              <a:t>yüksek</a:t>
            </a:r>
            <a:r>
              <a:rPr spc="-50" dirty="0"/>
              <a:t> </a:t>
            </a:r>
            <a:r>
              <a:rPr dirty="0"/>
              <a:t>seviyesindedir.</a:t>
            </a:r>
          </a:p>
          <a:p>
            <a:pPr marL="12700" marR="508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Nisan </a:t>
            </a:r>
            <a:r>
              <a:rPr b="0" dirty="0">
                <a:latin typeface="Tahoma"/>
                <a:cs typeface="Tahoma"/>
              </a:rPr>
              <a:t>ayı </a:t>
            </a:r>
            <a:r>
              <a:rPr b="0" spc="-5" dirty="0">
                <a:latin typeface="Tahoma"/>
                <a:cs typeface="Tahoma"/>
              </a:rPr>
              <a:t>sonrasında </a:t>
            </a:r>
            <a:r>
              <a:rPr b="0" dirty="0">
                <a:latin typeface="Tahoma"/>
                <a:cs typeface="Tahoma"/>
              </a:rPr>
              <a:t>mevduat </a:t>
            </a:r>
            <a:r>
              <a:rPr b="0" spc="-5" dirty="0">
                <a:latin typeface="Tahoma"/>
                <a:cs typeface="Tahoma"/>
              </a:rPr>
              <a:t>faiz oranı 1,5 </a:t>
            </a:r>
            <a:r>
              <a:rPr b="0" dirty="0">
                <a:latin typeface="Tahoma"/>
                <a:cs typeface="Tahoma"/>
              </a:rPr>
              <a:t>puan artarken, </a:t>
            </a:r>
            <a:r>
              <a:rPr b="0" spc="-5" dirty="0">
                <a:latin typeface="Tahoma"/>
                <a:cs typeface="Tahoma"/>
              </a:rPr>
              <a:t>ticari kredi </a:t>
            </a:r>
            <a:r>
              <a:rPr b="0" dirty="0">
                <a:latin typeface="Tahoma"/>
                <a:cs typeface="Tahoma"/>
              </a:rPr>
              <a:t>faiz oranındaki  </a:t>
            </a:r>
            <a:r>
              <a:rPr b="0" spc="-5" dirty="0">
                <a:latin typeface="Tahoma"/>
                <a:cs typeface="Tahoma"/>
              </a:rPr>
              <a:t>değişim 9,5 </a:t>
            </a:r>
            <a:r>
              <a:rPr b="0" dirty="0">
                <a:latin typeface="Tahoma"/>
                <a:cs typeface="Tahoma"/>
              </a:rPr>
              <a:t>puan</a:t>
            </a:r>
            <a:r>
              <a:rPr b="0" spc="3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olmuştur.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84708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2288" y="1880361"/>
            <a:ext cx="8605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Ticari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kredi* ve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mevduat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faizi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(TL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üzerinden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açılan, akım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veri,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 Ocak 2020 –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2022**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637" y="6232347"/>
            <a:ext cx="46081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hesaplamaları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*Tüzel kişi Kredili Mevduat Hesabı ve kurumsal kredi kartları</a:t>
            </a:r>
            <a:r>
              <a:rPr sz="1200" spc="114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hariçtir.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** 15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Temmuz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tarihi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itibarıyladır.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99516" y="2665476"/>
            <a:ext cx="7626350" cy="2872105"/>
            <a:chOff x="699516" y="2665476"/>
            <a:chExt cx="7626350" cy="2872105"/>
          </a:xfrm>
        </p:grpSpPr>
        <p:sp>
          <p:nvSpPr>
            <p:cNvPr id="7" name="object 7"/>
            <p:cNvSpPr/>
            <p:nvPr/>
          </p:nvSpPr>
          <p:spPr>
            <a:xfrm>
              <a:off x="699516" y="2670048"/>
              <a:ext cx="7606665" cy="2867660"/>
            </a:xfrm>
            <a:custGeom>
              <a:avLst/>
              <a:gdLst/>
              <a:ahLst/>
              <a:cxnLst/>
              <a:rect l="l" t="t" r="r" b="b"/>
              <a:pathLst>
                <a:path w="7606665" h="2867660">
                  <a:moveTo>
                    <a:pt x="3829812" y="2816352"/>
                  </a:moveTo>
                  <a:lnTo>
                    <a:pt x="3829812" y="2867152"/>
                  </a:lnTo>
                </a:path>
                <a:path w="7606665" h="2867660">
                  <a:moveTo>
                    <a:pt x="5344668" y="2816352"/>
                  </a:moveTo>
                  <a:lnTo>
                    <a:pt x="5344668" y="2867152"/>
                  </a:lnTo>
                </a:path>
                <a:path w="7606665" h="2867660">
                  <a:moveTo>
                    <a:pt x="1053084" y="2816352"/>
                  </a:moveTo>
                  <a:lnTo>
                    <a:pt x="1053084" y="2867152"/>
                  </a:lnTo>
                </a:path>
                <a:path w="7606665" h="2867660">
                  <a:moveTo>
                    <a:pt x="548640" y="2816352"/>
                  </a:moveTo>
                  <a:lnTo>
                    <a:pt x="548640" y="2867152"/>
                  </a:lnTo>
                </a:path>
                <a:path w="7606665" h="2867660">
                  <a:moveTo>
                    <a:pt x="6851904" y="2816352"/>
                  </a:moveTo>
                  <a:lnTo>
                    <a:pt x="6851904" y="2867152"/>
                  </a:lnTo>
                </a:path>
                <a:path w="7606665" h="2867660">
                  <a:moveTo>
                    <a:pt x="1559052" y="2816352"/>
                  </a:moveTo>
                  <a:lnTo>
                    <a:pt x="1559052" y="2867152"/>
                  </a:lnTo>
                </a:path>
                <a:path w="7606665" h="2867660">
                  <a:moveTo>
                    <a:pt x="3572256" y="2816352"/>
                  </a:moveTo>
                  <a:lnTo>
                    <a:pt x="3572256" y="2867152"/>
                  </a:lnTo>
                </a:path>
                <a:path w="7606665" h="2867660">
                  <a:moveTo>
                    <a:pt x="1310640" y="2816352"/>
                  </a:moveTo>
                  <a:lnTo>
                    <a:pt x="1310640" y="2867152"/>
                  </a:lnTo>
                </a:path>
                <a:path w="7606665" h="2867660">
                  <a:moveTo>
                    <a:pt x="4334256" y="2816352"/>
                  </a:moveTo>
                  <a:lnTo>
                    <a:pt x="4334256" y="2867152"/>
                  </a:lnTo>
                </a:path>
                <a:path w="7606665" h="2867660">
                  <a:moveTo>
                    <a:pt x="2321052" y="2816352"/>
                  </a:moveTo>
                  <a:lnTo>
                    <a:pt x="2321052" y="2867152"/>
                  </a:lnTo>
                </a:path>
                <a:path w="7606665" h="2867660">
                  <a:moveTo>
                    <a:pt x="51815" y="2816352"/>
                  </a:moveTo>
                  <a:lnTo>
                    <a:pt x="51815" y="2867152"/>
                  </a:lnTo>
                </a:path>
                <a:path w="7606665" h="2867660">
                  <a:moveTo>
                    <a:pt x="51815" y="2816352"/>
                  </a:moveTo>
                  <a:lnTo>
                    <a:pt x="51815" y="0"/>
                  </a:lnTo>
                </a:path>
                <a:path w="7606665" h="2867660">
                  <a:moveTo>
                    <a:pt x="0" y="2816352"/>
                  </a:moveTo>
                  <a:lnTo>
                    <a:pt x="51815" y="2816352"/>
                  </a:lnTo>
                </a:path>
                <a:path w="7606665" h="2867660">
                  <a:moveTo>
                    <a:pt x="0" y="2346960"/>
                  </a:moveTo>
                  <a:lnTo>
                    <a:pt x="51815" y="2346960"/>
                  </a:lnTo>
                </a:path>
                <a:path w="7606665" h="2867660">
                  <a:moveTo>
                    <a:pt x="0" y="1877568"/>
                  </a:moveTo>
                  <a:lnTo>
                    <a:pt x="51815" y="1877568"/>
                  </a:lnTo>
                </a:path>
                <a:path w="7606665" h="2867660">
                  <a:moveTo>
                    <a:pt x="0" y="1408176"/>
                  </a:moveTo>
                  <a:lnTo>
                    <a:pt x="51815" y="1408176"/>
                  </a:lnTo>
                </a:path>
                <a:path w="7606665" h="2867660">
                  <a:moveTo>
                    <a:pt x="0" y="938783"/>
                  </a:moveTo>
                  <a:lnTo>
                    <a:pt x="51815" y="938783"/>
                  </a:lnTo>
                </a:path>
                <a:path w="7606665" h="2867660">
                  <a:moveTo>
                    <a:pt x="0" y="469391"/>
                  </a:moveTo>
                  <a:lnTo>
                    <a:pt x="51815" y="469391"/>
                  </a:lnTo>
                </a:path>
                <a:path w="7606665" h="2867660">
                  <a:moveTo>
                    <a:pt x="0" y="0"/>
                  </a:moveTo>
                  <a:lnTo>
                    <a:pt x="51815" y="0"/>
                  </a:lnTo>
                </a:path>
                <a:path w="7606665" h="2867660">
                  <a:moveTo>
                    <a:pt x="307847" y="2816352"/>
                  </a:moveTo>
                  <a:lnTo>
                    <a:pt x="307847" y="2867152"/>
                  </a:lnTo>
                </a:path>
                <a:path w="7606665" h="2867660">
                  <a:moveTo>
                    <a:pt x="1815084" y="2816352"/>
                  </a:moveTo>
                  <a:lnTo>
                    <a:pt x="1815084" y="2867152"/>
                  </a:lnTo>
                </a:path>
                <a:path w="7606665" h="2867660">
                  <a:moveTo>
                    <a:pt x="806196" y="2816352"/>
                  </a:moveTo>
                  <a:lnTo>
                    <a:pt x="806196" y="2867152"/>
                  </a:lnTo>
                </a:path>
                <a:path w="7606665" h="2867660">
                  <a:moveTo>
                    <a:pt x="2072639" y="2816352"/>
                  </a:moveTo>
                  <a:lnTo>
                    <a:pt x="2072639" y="2867152"/>
                  </a:lnTo>
                </a:path>
                <a:path w="7606665" h="2867660">
                  <a:moveTo>
                    <a:pt x="2578608" y="2816352"/>
                  </a:moveTo>
                  <a:lnTo>
                    <a:pt x="2578608" y="2867152"/>
                  </a:lnTo>
                </a:path>
                <a:path w="7606665" h="2867660">
                  <a:moveTo>
                    <a:pt x="3340608" y="2816352"/>
                  </a:moveTo>
                  <a:lnTo>
                    <a:pt x="3340608" y="2867152"/>
                  </a:lnTo>
                </a:path>
                <a:path w="7606665" h="2867660">
                  <a:moveTo>
                    <a:pt x="2827020" y="2816352"/>
                  </a:moveTo>
                  <a:lnTo>
                    <a:pt x="2827020" y="2867152"/>
                  </a:lnTo>
                </a:path>
                <a:path w="7606665" h="2867660">
                  <a:moveTo>
                    <a:pt x="4838700" y="2816352"/>
                  </a:moveTo>
                  <a:lnTo>
                    <a:pt x="4838700" y="2867152"/>
                  </a:lnTo>
                </a:path>
                <a:path w="7606665" h="2867660">
                  <a:moveTo>
                    <a:pt x="3083052" y="2816352"/>
                  </a:moveTo>
                  <a:lnTo>
                    <a:pt x="3083052" y="2867152"/>
                  </a:lnTo>
                </a:path>
                <a:path w="7606665" h="2867660">
                  <a:moveTo>
                    <a:pt x="7606283" y="2816352"/>
                  </a:moveTo>
                  <a:lnTo>
                    <a:pt x="7606283" y="2867152"/>
                  </a:lnTo>
                </a:path>
                <a:path w="7606665" h="2867660">
                  <a:moveTo>
                    <a:pt x="6594348" y="2816352"/>
                  </a:moveTo>
                  <a:lnTo>
                    <a:pt x="6594348" y="2867152"/>
                  </a:lnTo>
                </a:path>
                <a:path w="7606665" h="2867660">
                  <a:moveTo>
                    <a:pt x="4076700" y="2816352"/>
                  </a:moveTo>
                  <a:lnTo>
                    <a:pt x="4076700" y="2867152"/>
                  </a:lnTo>
                </a:path>
                <a:path w="7606665" h="2867660">
                  <a:moveTo>
                    <a:pt x="7101839" y="2816352"/>
                  </a:moveTo>
                  <a:lnTo>
                    <a:pt x="7101839" y="2867152"/>
                  </a:lnTo>
                </a:path>
                <a:path w="7606665" h="2867660">
                  <a:moveTo>
                    <a:pt x="4582668" y="2816352"/>
                  </a:moveTo>
                  <a:lnTo>
                    <a:pt x="4582668" y="2867152"/>
                  </a:lnTo>
                </a:path>
                <a:path w="7606665" h="2867660">
                  <a:moveTo>
                    <a:pt x="7356348" y="2816352"/>
                  </a:moveTo>
                  <a:lnTo>
                    <a:pt x="7356348" y="2867152"/>
                  </a:lnTo>
                </a:path>
                <a:path w="7606665" h="2867660">
                  <a:moveTo>
                    <a:pt x="5096256" y="2816352"/>
                  </a:moveTo>
                  <a:lnTo>
                    <a:pt x="5096256" y="2867152"/>
                  </a:lnTo>
                </a:path>
                <a:path w="7606665" h="2867660">
                  <a:moveTo>
                    <a:pt x="6362700" y="2816352"/>
                  </a:moveTo>
                  <a:lnTo>
                    <a:pt x="6362700" y="2867152"/>
                  </a:lnTo>
                </a:path>
                <a:path w="7606665" h="2867660">
                  <a:moveTo>
                    <a:pt x="5600700" y="2816352"/>
                  </a:moveTo>
                  <a:lnTo>
                    <a:pt x="5600700" y="2867152"/>
                  </a:lnTo>
                </a:path>
                <a:path w="7606665" h="2867660">
                  <a:moveTo>
                    <a:pt x="5850636" y="2816352"/>
                  </a:moveTo>
                  <a:lnTo>
                    <a:pt x="5850636" y="2867152"/>
                  </a:lnTo>
                </a:path>
                <a:path w="7606665" h="2867660">
                  <a:moveTo>
                    <a:pt x="6108192" y="2816352"/>
                  </a:moveTo>
                  <a:lnTo>
                    <a:pt x="6108192" y="2867152"/>
                  </a:lnTo>
                </a:path>
                <a:path w="7606665" h="2867660">
                  <a:moveTo>
                    <a:pt x="51815" y="2816352"/>
                  </a:moveTo>
                  <a:lnTo>
                    <a:pt x="7606283" y="281635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50570" y="4261866"/>
              <a:ext cx="7556500" cy="1004569"/>
            </a:xfrm>
            <a:custGeom>
              <a:avLst/>
              <a:gdLst/>
              <a:ahLst/>
              <a:cxnLst/>
              <a:rect l="l" t="t" r="r" b="b"/>
              <a:pathLst>
                <a:path w="7556500" h="1004570">
                  <a:moveTo>
                    <a:pt x="0" y="789431"/>
                  </a:moveTo>
                  <a:lnTo>
                    <a:pt x="257555" y="821435"/>
                  </a:lnTo>
                  <a:lnTo>
                    <a:pt x="496823" y="815339"/>
                  </a:lnTo>
                  <a:lnTo>
                    <a:pt x="754380" y="830579"/>
                  </a:lnTo>
                  <a:lnTo>
                    <a:pt x="1002792" y="975359"/>
                  </a:lnTo>
                  <a:lnTo>
                    <a:pt x="1258824" y="1001267"/>
                  </a:lnTo>
                  <a:lnTo>
                    <a:pt x="1507236" y="1004315"/>
                  </a:lnTo>
                  <a:lnTo>
                    <a:pt x="1764792" y="851915"/>
                  </a:lnTo>
                  <a:lnTo>
                    <a:pt x="2022348" y="728471"/>
                  </a:lnTo>
                  <a:lnTo>
                    <a:pt x="2270760" y="656843"/>
                  </a:lnTo>
                  <a:lnTo>
                    <a:pt x="2526792" y="466343"/>
                  </a:lnTo>
                  <a:lnTo>
                    <a:pt x="2775204" y="277367"/>
                  </a:lnTo>
                  <a:lnTo>
                    <a:pt x="3032760" y="158495"/>
                  </a:lnTo>
                  <a:lnTo>
                    <a:pt x="3288791" y="172211"/>
                  </a:lnTo>
                  <a:lnTo>
                    <a:pt x="3520440" y="115823"/>
                  </a:lnTo>
                  <a:lnTo>
                    <a:pt x="3777995" y="24383"/>
                  </a:lnTo>
                  <a:lnTo>
                    <a:pt x="4026407" y="13715"/>
                  </a:lnTo>
                  <a:lnTo>
                    <a:pt x="4282440" y="12191"/>
                  </a:lnTo>
                  <a:lnTo>
                    <a:pt x="4530852" y="15239"/>
                  </a:lnTo>
                  <a:lnTo>
                    <a:pt x="4788408" y="7619"/>
                  </a:lnTo>
                  <a:lnTo>
                    <a:pt x="5045964" y="0"/>
                  </a:lnTo>
                  <a:lnTo>
                    <a:pt x="5294376" y="106679"/>
                  </a:lnTo>
                  <a:lnTo>
                    <a:pt x="5550408" y="251459"/>
                  </a:lnTo>
                  <a:lnTo>
                    <a:pt x="5798820" y="152399"/>
                  </a:lnTo>
                  <a:lnTo>
                    <a:pt x="6056376" y="35051"/>
                  </a:lnTo>
                  <a:lnTo>
                    <a:pt x="6312408" y="117347"/>
                  </a:lnTo>
                  <a:lnTo>
                    <a:pt x="6544056" y="227075"/>
                  </a:lnTo>
                  <a:lnTo>
                    <a:pt x="6801611" y="220979"/>
                  </a:lnTo>
                  <a:lnTo>
                    <a:pt x="7050024" y="239267"/>
                  </a:lnTo>
                  <a:lnTo>
                    <a:pt x="7306056" y="163067"/>
                  </a:lnTo>
                  <a:lnTo>
                    <a:pt x="7555991" y="79247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50570" y="3129534"/>
              <a:ext cx="7556500" cy="1965960"/>
            </a:xfrm>
            <a:custGeom>
              <a:avLst/>
              <a:gdLst/>
              <a:ahLst/>
              <a:cxnLst/>
              <a:rect l="l" t="t" r="r" b="b"/>
              <a:pathLst>
                <a:path w="7556500" h="1965960">
                  <a:moveTo>
                    <a:pt x="0" y="1772411"/>
                  </a:moveTo>
                  <a:lnTo>
                    <a:pt x="257555" y="1825752"/>
                  </a:lnTo>
                  <a:lnTo>
                    <a:pt x="496823" y="1767839"/>
                  </a:lnTo>
                  <a:lnTo>
                    <a:pt x="754380" y="1850135"/>
                  </a:lnTo>
                  <a:lnTo>
                    <a:pt x="1002792" y="1965959"/>
                  </a:lnTo>
                  <a:lnTo>
                    <a:pt x="1258824" y="1961388"/>
                  </a:lnTo>
                  <a:lnTo>
                    <a:pt x="1507236" y="1938527"/>
                  </a:lnTo>
                  <a:lnTo>
                    <a:pt x="1764792" y="1671827"/>
                  </a:lnTo>
                  <a:lnTo>
                    <a:pt x="2022348" y="1514855"/>
                  </a:lnTo>
                  <a:lnTo>
                    <a:pt x="2270760" y="1406652"/>
                  </a:lnTo>
                  <a:lnTo>
                    <a:pt x="2526792" y="1228343"/>
                  </a:lnTo>
                  <a:lnTo>
                    <a:pt x="2775204" y="1065276"/>
                  </a:lnTo>
                  <a:lnTo>
                    <a:pt x="3032760" y="970788"/>
                  </a:lnTo>
                  <a:lnTo>
                    <a:pt x="3288791" y="1028699"/>
                  </a:lnTo>
                  <a:lnTo>
                    <a:pt x="3520440" y="969263"/>
                  </a:lnTo>
                  <a:lnTo>
                    <a:pt x="3777995" y="890015"/>
                  </a:lnTo>
                  <a:lnTo>
                    <a:pt x="4026407" y="864107"/>
                  </a:lnTo>
                  <a:lnTo>
                    <a:pt x="4282440" y="876299"/>
                  </a:lnTo>
                  <a:lnTo>
                    <a:pt x="4530852" y="934211"/>
                  </a:lnTo>
                  <a:lnTo>
                    <a:pt x="4788408" y="896111"/>
                  </a:lnTo>
                  <a:lnTo>
                    <a:pt x="5045964" y="902207"/>
                  </a:lnTo>
                  <a:lnTo>
                    <a:pt x="5294376" y="990599"/>
                  </a:lnTo>
                  <a:lnTo>
                    <a:pt x="5550408" y="1100327"/>
                  </a:lnTo>
                  <a:lnTo>
                    <a:pt x="5798820" y="819911"/>
                  </a:lnTo>
                  <a:lnTo>
                    <a:pt x="6056376" y="537971"/>
                  </a:lnTo>
                  <a:lnTo>
                    <a:pt x="6312408" y="839723"/>
                  </a:lnTo>
                  <a:lnTo>
                    <a:pt x="6544056" y="911351"/>
                  </a:lnTo>
                  <a:lnTo>
                    <a:pt x="6801611" y="890015"/>
                  </a:lnTo>
                  <a:lnTo>
                    <a:pt x="7050024" y="685799"/>
                  </a:lnTo>
                  <a:lnTo>
                    <a:pt x="7306056" y="365760"/>
                  </a:lnTo>
                  <a:lnTo>
                    <a:pt x="7555991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42010" y="3103626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842010" y="2841498"/>
              <a:ext cx="212725" cy="0"/>
            </a:xfrm>
            <a:custGeom>
              <a:avLst/>
              <a:gdLst/>
              <a:ahLst/>
              <a:cxnLst/>
              <a:rect l="l" t="t" r="r" b="b"/>
              <a:pathLst>
                <a:path w="212725">
                  <a:moveTo>
                    <a:pt x="0" y="0"/>
                  </a:moveTo>
                  <a:lnTo>
                    <a:pt x="212725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28955" y="4436109"/>
            <a:ext cx="193675" cy="1147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8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0"/>
              </a:spcBef>
            </a:pPr>
            <a:endParaRPr sz="1850">
              <a:solidFill>
                <a:prstClr val="black"/>
              </a:solidFill>
              <a:latin typeface="Tahoma"/>
              <a:cs typeface="Tahoma"/>
            </a:endParaRPr>
          </a:p>
          <a:p>
            <a:pPr marL="9588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8955" y="3497326"/>
            <a:ext cx="193675" cy="678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0"/>
              </a:spcBef>
            </a:pPr>
            <a:endParaRPr sz="18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8955" y="3027679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8955" y="2558288"/>
            <a:ext cx="19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6203" y="5576112"/>
            <a:ext cx="7765415" cy="54546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40640" algn="r">
              <a:lnSpc>
                <a:spcPct val="138200"/>
              </a:lnSpc>
              <a:spcBef>
                <a:spcPts val="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Şu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r-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az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Ağu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Eyl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Eki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Kas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Ar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  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Şu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715" algn="r">
              <a:spcBef>
                <a:spcPts val="3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r-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90170" algn="r">
              <a:lnSpc>
                <a:spcPct val="138400"/>
              </a:lnSpc>
              <a:spcBef>
                <a:spcPts val="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Ni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M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H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z-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Ağu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Eyl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Eki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Kas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Ar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21  Oc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080" indent="40640" algn="just">
              <a:lnSpc>
                <a:spcPct val="136000"/>
              </a:lnSpc>
              <a:spcBef>
                <a:spcPts val="5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Şu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Mar-22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Nis-22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May-22  Haz-22  T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em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73871" y="423799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17,2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73871" y="3026409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30,1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1402" y="2678023"/>
            <a:ext cx="1663064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Mevduat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faiz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oranı 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Ticari kredi faiz</a:t>
            </a:r>
            <a:r>
              <a:rPr sz="14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oranı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28553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979423"/>
            <a:ext cx="8357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Tüketici kredilerinde de </a:t>
            </a:r>
            <a:r>
              <a:rPr dirty="0"/>
              <a:t>faizler</a:t>
            </a:r>
            <a:r>
              <a:rPr spc="20" dirty="0"/>
              <a:t> </a:t>
            </a:r>
            <a:r>
              <a:rPr spc="-5" dirty="0"/>
              <a:t>artmaktadır.</a:t>
            </a:r>
          </a:p>
          <a:p>
            <a:pPr marL="12700">
              <a:lnSpc>
                <a:spcPct val="100000"/>
              </a:lnSpc>
            </a:pPr>
            <a:r>
              <a:rPr b="0" dirty="0">
                <a:latin typeface="Tahoma"/>
                <a:cs typeface="Tahoma"/>
              </a:rPr>
              <a:t>Temmuz ayında </a:t>
            </a:r>
            <a:r>
              <a:rPr b="0" spc="-5" dirty="0">
                <a:latin typeface="Tahoma"/>
                <a:cs typeface="Tahoma"/>
              </a:rPr>
              <a:t>konut kredileri hariç tüm kredi türlerinde </a:t>
            </a:r>
            <a:r>
              <a:rPr b="0" dirty="0">
                <a:latin typeface="Tahoma"/>
                <a:cs typeface="Tahoma"/>
              </a:rPr>
              <a:t>faiz </a:t>
            </a:r>
            <a:r>
              <a:rPr b="0" spc="-5" dirty="0">
                <a:latin typeface="Tahoma"/>
                <a:cs typeface="Tahoma"/>
              </a:rPr>
              <a:t>oranları</a:t>
            </a:r>
            <a:r>
              <a:rPr b="0" spc="9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yükselmiştir.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879092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3391" y="1912747"/>
            <a:ext cx="7702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Tüketici kredi faizleri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(TL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üzerinden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açılan, akım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veri,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 Ocak 2019 –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2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2022*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23" y="6421628"/>
            <a:ext cx="2609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 15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Temmuz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tarihi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itibarıyladır.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75131" y="2627376"/>
            <a:ext cx="7650480" cy="2973070"/>
            <a:chOff x="675131" y="2627376"/>
            <a:chExt cx="7650480" cy="2973070"/>
          </a:xfrm>
        </p:grpSpPr>
        <p:sp>
          <p:nvSpPr>
            <p:cNvPr id="7" name="object 7"/>
            <p:cNvSpPr/>
            <p:nvPr/>
          </p:nvSpPr>
          <p:spPr>
            <a:xfrm>
              <a:off x="675131" y="2631948"/>
              <a:ext cx="7630795" cy="2968625"/>
            </a:xfrm>
            <a:custGeom>
              <a:avLst/>
              <a:gdLst/>
              <a:ahLst/>
              <a:cxnLst/>
              <a:rect l="l" t="t" r="r" b="b"/>
              <a:pathLst>
                <a:path w="7630795" h="2968625">
                  <a:moveTo>
                    <a:pt x="2586228" y="2909316"/>
                  </a:moveTo>
                  <a:lnTo>
                    <a:pt x="2586228" y="2968053"/>
                  </a:lnTo>
                </a:path>
                <a:path w="7630795" h="2968625">
                  <a:moveTo>
                    <a:pt x="50292" y="2909316"/>
                  </a:moveTo>
                  <a:lnTo>
                    <a:pt x="50292" y="2968053"/>
                  </a:lnTo>
                </a:path>
                <a:path w="7630795" h="2968625">
                  <a:moveTo>
                    <a:pt x="50292" y="2909316"/>
                  </a:moveTo>
                  <a:lnTo>
                    <a:pt x="50292" y="0"/>
                  </a:lnTo>
                </a:path>
                <a:path w="7630795" h="2968625">
                  <a:moveTo>
                    <a:pt x="0" y="2909316"/>
                  </a:moveTo>
                  <a:lnTo>
                    <a:pt x="50292" y="2909316"/>
                  </a:lnTo>
                </a:path>
                <a:path w="7630795" h="2968625">
                  <a:moveTo>
                    <a:pt x="0" y="2424684"/>
                  </a:moveTo>
                  <a:lnTo>
                    <a:pt x="50292" y="2424684"/>
                  </a:lnTo>
                </a:path>
                <a:path w="7630795" h="2968625">
                  <a:moveTo>
                    <a:pt x="0" y="1940052"/>
                  </a:moveTo>
                  <a:lnTo>
                    <a:pt x="50292" y="1940052"/>
                  </a:lnTo>
                </a:path>
                <a:path w="7630795" h="2968625">
                  <a:moveTo>
                    <a:pt x="0" y="1455420"/>
                  </a:moveTo>
                  <a:lnTo>
                    <a:pt x="50292" y="1455420"/>
                  </a:lnTo>
                </a:path>
                <a:path w="7630795" h="2968625">
                  <a:moveTo>
                    <a:pt x="0" y="970788"/>
                  </a:moveTo>
                  <a:lnTo>
                    <a:pt x="50292" y="970788"/>
                  </a:lnTo>
                </a:path>
                <a:path w="7630795" h="2968625">
                  <a:moveTo>
                    <a:pt x="0" y="484631"/>
                  </a:moveTo>
                  <a:lnTo>
                    <a:pt x="50292" y="484631"/>
                  </a:lnTo>
                </a:path>
                <a:path w="7630795" h="2968625">
                  <a:moveTo>
                    <a:pt x="0" y="0"/>
                  </a:moveTo>
                  <a:lnTo>
                    <a:pt x="50292" y="0"/>
                  </a:lnTo>
                </a:path>
                <a:path w="7630795" h="2968625">
                  <a:moveTo>
                    <a:pt x="5618988" y="2909316"/>
                  </a:moveTo>
                  <a:lnTo>
                    <a:pt x="5618988" y="2968053"/>
                  </a:lnTo>
                </a:path>
                <a:path w="7630795" h="2968625">
                  <a:moveTo>
                    <a:pt x="2078736" y="2909316"/>
                  </a:moveTo>
                  <a:lnTo>
                    <a:pt x="2078736" y="2968053"/>
                  </a:lnTo>
                </a:path>
                <a:path w="7630795" h="2968625">
                  <a:moveTo>
                    <a:pt x="3092196" y="2909316"/>
                  </a:moveTo>
                  <a:lnTo>
                    <a:pt x="3092196" y="2968053"/>
                  </a:lnTo>
                </a:path>
                <a:path w="7630795" h="2968625">
                  <a:moveTo>
                    <a:pt x="548640" y="2909316"/>
                  </a:moveTo>
                  <a:lnTo>
                    <a:pt x="548640" y="2968053"/>
                  </a:lnTo>
                </a:path>
                <a:path w="7630795" h="2968625">
                  <a:moveTo>
                    <a:pt x="6615684" y="2909316"/>
                  </a:moveTo>
                  <a:lnTo>
                    <a:pt x="6615684" y="2968053"/>
                  </a:lnTo>
                </a:path>
                <a:path w="7630795" h="2968625">
                  <a:moveTo>
                    <a:pt x="1056132" y="2909316"/>
                  </a:moveTo>
                  <a:lnTo>
                    <a:pt x="1056132" y="2968053"/>
                  </a:lnTo>
                </a:path>
                <a:path w="7630795" h="2968625">
                  <a:moveTo>
                    <a:pt x="1563624" y="2909316"/>
                  </a:moveTo>
                  <a:lnTo>
                    <a:pt x="1563624" y="2968053"/>
                  </a:lnTo>
                </a:path>
                <a:path w="7630795" h="2968625">
                  <a:moveTo>
                    <a:pt x="3582924" y="2909316"/>
                  </a:moveTo>
                  <a:lnTo>
                    <a:pt x="3582924" y="2968053"/>
                  </a:lnTo>
                </a:path>
                <a:path w="7630795" h="2968625">
                  <a:moveTo>
                    <a:pt x="4090416" y="2909316"/>
                  </a:moveTo>
                  <a:lnTo>
                    <a:pt x="4090416" y="2968053"/>
                  </a:lnTo>
                </a:path>
                <a:path w="7630795" h="2968625">
                  <a:moveTo>
                    <a:pt x="7630668" y="2909316"/>
                  </a:moveTo>
                  <a:lnTo>
                    <a:pt x="7630668" y="2968053"/>
                  </a:lnTo>
                </a:path>
                <a:path w="7630795" h="2968625">
                  <a:moveTo>
                    <a:pt x="4596383" y="2909316"/>
                  </a:moveTo>
                  <a:lnTo>
                    <a:pt x="4596383" y="2968053"/>
                  </a:lnTo>
                </a:path>
                <a:path w="7630795" h="2968625">
                  <a:moveTo>
                    <a:pt x="5113020" y="2909316"/>
                  </a:moveTo>
                  <a:lnTo>
                    <a:pt x="5113020" y="2968053"/>
                  </a:lnTo>
                </a:path>
                <a:path w="7630795" h="2968625">
                  <a:moveTo>
                    <a:pt x="6126480" y="2909316"/>
                  </a:moveTo>
                  <a:lnTo>
                    <a:pt x="6126480" y="2968053"/>
                  </a:lnTo>
                </a:path>
                <a:path w="7630795" h="2968625">
                  <a:moveTo>
                    <a:pt x="7124700" y="2909316"/>
                  </a:moveTo>
                  <a:lnTo>
                    <a:pt x="7124700" y="2968053"/>
                  </a:lnTo>
                </a:path>
                <a:path w="7630795" h="2968625">
                  <a:moveTo>
                    <a:pt x="50292" y="2909316"/>
                  </a:moveTo>
                  <a:lnTo>
                    <a:pt x="7630668" y="29093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26185" y="2972562"/>
              <a:ext cx="7580630" cy="2018030"/>
            </a:xfrm>
            <a:custGeom>
              <a:avLst/>
              <a:gdLst/>
              <a:ahLst/>
              <a:cxnLst/>
              <a:rect l="l" t="t" r="r" b="b"/>
              <a:pathLst>
                <a:path w="7580630" h="2018029">
                  <a:moveTo>
                    <a:pt x="0" y="1638300"/>
                  </a:moveTo>
                  <a:lnTo>
                    <a:pt x="257555" y="1712976"/>
                  </a:lnTo>
                  <a:lnTo>
                    <a:pt x="498348" y="1693164"/>
                  </a:lnTo>
                  <a:lnTo>
                    <a:pt x="755904" y="1883664"/>
                  </a:lnTo>
                  <a:lnTo>
                    <a:pt x="1004315" y="2017776"/>
                  </a:lnTo>
                  <a:lnTo>
                    <a:pt x="1263395" y="1949195"/>
                  </a:lnTo>
                  <a:lnTo>
                    <a:pt x="1511808" y="1987295"/>
                  </a:lnTo>
                  <a:lnTo>
                    <a:pt x="1769364" y="1658112"/>
                  </a:lnTo>
                  <a:lnTo>
                    <a:pt x="2026920" y="1379220"/>
                  </a:lnTo>
                  <a:lnTo>
                    <a:pt x="2276856" y="1264920"/>
                  </a:lnTo>
                  <a:lnTo>
                    <a:pt x="2534412" y="1127760"/>
                  </a:lnTo>
                  <a:lnTo>
                    <a:pt x="2784348" y="928115"/>
                  </a:lnTo>
                  <a:lnTo>
                    <a:pt x="3041904" y="909827"/>
                  </a:lnTo>
                  <a:lnTo>
                    <a:pt x="3299460" y="946404"/>
                  </a:lnTo>
                  <a:lnTo>
                    <a:pt x="3531108" y="946404"/>
                  </a:lnTo>
                  <a:lnTo>
                    <a:pt x="3790188" y="821436"/>
                  </a:lnTo>
                  <a:lnTo>
                    <a:pt x="4038600" y="821436"/>
                  </a:lnTo>
                  <a:lnTo>
                    <a:pt x="4296156" y="886968"/>
                  </a:lnTo>
                  <a:lnTo>
                    <a:pt x="4546092" y="905256"/>
                  </a:lnTo>
                  <a:lnTo>
                    <a:pt x="4803648" y="909827"/>
                  </a:lnTo>
                  <a:lnTo>
                    <a:pt x="5061204" y="890015"/>
                  </a:lnTo>
                  <a:lnTo>
                    <a:pt x="5311140" y="899160"/>
                  </a:lnTo>
                  <a:lnTo>
                    <a:pt x="5568696" y="922019"/>
                  </a:lnTo>
                  <a:lnTo>
                    <a:pt x="5817108" y="711707"/>
                  </a:lnTo>
                  <a:lnTo>
                    <a:pt x="6074664" y="269748"/>
                  </a:lnTo>
                  <a:lnTo>
                    <a:pt x="6332220" y="400812"/>
                  </a:lnTo>
                  <a:lnTo>
                    <a:pt x="6565392" y="493775"/>
                  </a:lnTo>
                  <a:lnTo>
                    <a:pt x="6822948" y="589788"/>
                  </a:lnTo>
                  <a:lnTo>
                    <a:pt x="7072884" y="484632"/>
                  </a:lnTo>
                  <a:lnTo>
                    <a:pt x="7330440" y="409955"/>
                  </a:lnTo>
                  <a:lnTo>
                    <a:pt x="7580376" y="0"/>
                  </a:lnTo>
                </a:path>
              </a:pathLst>
            </a:custGeom>
            <a:ln w="38099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26185" y="2710434"/>
              <a:ext cx="7580630" cy="2287905"/>
            </a:xfrm>
            <a:custGeom>
              <a:avLst/>
              <a:gdLst/>
              <a:ahLst/>
              <a:cxnLst/>
              <a:rect l="l" t="t" r="r" b="b"/>
              <a:pathLst>
                <a:path w="7580630" h="2287904">
                  <a:moveTo>
                    <a:pt x="0" y="1842515"/>
                  </a:moveTo>
                  <a:lnTo>
                    <a:pt x="257555" y="1923288"/>
                  </a:lnTo>
                  <a:lnTo>
                    <a:pt x="498348" y="1888235"/>
                  </a:lnTo>
                  <a:lnTo>
                    <a:pt x="755904" y="2113788"/>
                  </a:lnTo>
                  <a:lnTo>
                    <a:pt x="1004315" y="2287523"/>
                  </a:lnTo>
                  <a:lnTo>
                    <a:pt x="1263395" y="2087879"/>
                  </a:lnTo>
                  <a:lnTo>
                    <a:pt x="1511808" y="2116835"/>
                  </a:lnTo>
                  <a:lnTo>
                    <a:pt x="1769364" y="1712976"/>
                  </a:lnTo>
                  <a:lnTo>
                    <a:pt x="2026920" y="1522476"/>
                  </a:lnTo>
                  <a:lnTo>
                    <a:pt x="2276856" y="1424939"/>
                  </a:lnTo>
                  <a:lnTo>
                    <a:pt x="2534412" y="1271015"/>
                  </a:lnTo>
                  <a:lnTo>
                    <a:pt x="2784348" y="1109471"/>
                  </a:lnTo>
                  <a:lnTo>
                    <a:pt x="3041904" y="1103376"/>
                  </a:lnTo>
                  <a:lnTo>
                    <a:pt x="3299460" y="1141476"/>
                  </a:lnTo>
                  <a:lnTo>
                    <a:pt x="3531108" y="1120139"/>
                  </a:lnTo>
                  <a:lnTo>
                    <a:pt x="3790188" y="990599"/>
                  </a:lnTo>
                  <a:lnTo>
                    <a:pt x="4038600" y="1021079"/>
                  </a:lnTo>
                  <a:lnTo>
                    <a:pt x="4296156" y="1050035"/>
                  </a:lnTo>
                  <a:lnTo>
                    <a:pt x="4546092" y="1091183"/>
                  </a:lnTo>
                  <a:lnTo>
                    <a:pt x="4803648" y="1080515"/>
                  </a:lnTo>
                  <a:lnTo>
                    <a:pt x="5061204" y="1057655"/>
                  </a:lnTo>
                  <a:lnTo>
                    <a:pt x="5311140" y="1053083"/>
                  </a:lnTo>
                  <a:lnTo>
                    <a:pt x="5568696" y="1042415"/>
                  </a:lnTo>
                  <a:lnTo>
                    <a:pt x="5817108" y="742188"/>
                  </a:lnTo>
                  <a:lnTo>
                    <a:pt x="6074664" y="240791"/>
                  </a:lnTo>
                  <a:lnTo>
                    <a:pt x="6332220" y="419100"/>
                  </a:lnTo>
                  <a:lnTo>
                    <a:pt x="6565392" y="512063"/>
                  </a:lnTo>
                  <a:lnTo>
                    <a:pt x="6822948" y="626363"/>
                  </a:lnTo>
                  <a:lnTo>
                    <a:pt x="7072884" y="542543"/>
                  </a:lnTo>
                  <a:lnTo>
                    <a:pt x="7330440" y="320039"/>
                  </a:lnTo>
                  <a:lnTo>
                    <a:pt x="7580376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26185" y="3286506"/>
              <a:ext cx="7580630" cy="1614170"/>
            </a:xfrm>
            <a:custGeom>
              <a:avLst/>
              <a:gdLst/>
              <a:ahLst/>
              <a:cxnLst/>
              <a:rect l="l" t="t" r="r" b="b"/>
              <a:pathLst>
                <a:path w="7580630" h="1614170">
                  <a:moveTo>
                    <a:pt x="0" y="1377696"/>
                  </a:moveTo>
                  <a:lnTo>
                    <a:pt x="257555" y="1467612"/>
                  </a:lnTo>
                  <a:lnTo>
                    <a:pt x="498348" y="1446276"/>
                  </a:lnTo>
                  <a:lnTo>
                    <a:pt x="755904" y="1391412"/>
                  </a:lnTo>
                  <a:lnTo>
                    <a:pt x="1004315" y="1467612"/>
                  </a:lnTo>
                  <a:lnTo>
                    <a:pt x="1263395" y="1612392"/>
                  </a:lnTo>
                  <a:lnTo>
                    <a:pt x="1511808" y="1613916"/>
                  </a:lnTo>
                  <a:lnTo>
                    <a:pt x="1769364" y="1345692"/>
                  </a:lnTo>
                  <a:lnTo>
                    <a:pt x="2026920" y="1109472"/>
                  </a:lnTo>
                  <a:lnTo>
                    <a:pt x="2276856" y="1046988"/>
                  </a:lnTo>
                  <a:lnTo>
                    <a:pt x="2534412" y="915924"/>
                  </a:lnTo>
                  <a:lnTo>
                    <a:pt x="2784348" y="1077468"/>
                  </a:lnTo>
                  <a:lnTo>
                    <a:pt x="3041904" y="893064"/>
                  </a:lnTo>
                  <a:lnTo>
                    <a:pt x="3299460" y="874776"/>
                  </a:lnTo>
                  <a:lnTo>
                    <a:pt x="3531108" y="862584"/>
                  </a:lnTo>
                  <a:lnTo>
                    <a:pt x="3790188" y="633984"/>
                  </a:lnTo>
                  <a:lnTo>
                    <a:pt x="4038600" y="568452"/>
                  </a:lnTo>
                  <a:lnTo>
                    <a:pt x="4296156" y="603504"/>
                  </a:lnTo>
                  <a:lnTo>
                    <a:pt x="4546092" y="582168"/>
                  </a:lnTo>
                  <a:lnTo>
                    <a:pt x="4803648" y="626364"/>
                  </a:lnTo>
                  <a:lnTo>
                    <a:pt x="5061204" y="672084"/>
                  </a:lnTo>
                  <a:lnTo>
                    <a:pt x="5311140" y="729996"/>
                  </a:lnTo>
                  <a:lnTo>
                    <a:pt x="5568696" y="658368"/>
                  </a:lnTo>
                  <a:lnTo>
                    <a:pt x="5817108" y="332232"/>
                  </a:lnTo>
                  <a:lnTo>
                    <a:pt x="6074664" y="0"/>
                  </a:lnTo>
                  <a:lnTo>
                    <a:pt x="6332220" y="135636"/>
                  </a:lnTo>
                  <a:lnTo>
                    <a:pt x="6565392" y="277368"/>
                  </a:lnTo>
                  <a:lnTo>
                    <a:pt x="6822948" y="332232"/>
                  </a:lnTo>
                  <a:lnTo>
                    <a:pt x="7072884" y="393192"/>
                  </a:lnTo>
                  <a:lnTo>
                    <a:pt x="7330440" y="315468"/>
                  </a:lnTo>
                  <a:lnTo>
                    <a:pt x="7580376" y="53340"/>
                  </a:lnTo>
                </a:path>
              </a:pathLst>
            </a:custGeom>
            <a:ln w="38099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26185" y="4242054"/>
              <a:ext cx="7580630" cy="901065"/>
            </a:xfrm>
            <a:custGeom>
              <a:avLst/>
              <a:gdLst/>
              <a:ahLst/>
              <a:cxnLst/>
              <a:rect l="l" t="t" r="r" b="b"/>
              <a:pathLst>
                <a:path w="7580630" h="901064">
                  <a:moveTo>
                    <a:pt x="0" y="632460"/>
                  </a:moveTo>
                  <a:lnTo>
                    <a:pt x="257555" y="676656"/>
                  </a:lnTo>
                  <a:lnTo>
                    <a:pt x="498348" y="678180"/>
                  </a:lnTo>
                  <a:lnTo>
                    <a:pt x="755904" y="647700"/>
                  </a:lnTo>
                  <a:lnTo>
                    <a:pt x="1004315" y="694944"/>
                  </a:lnTo>
                  <a:lnTo>
                    <a:pt x="1263395" y="882396"/>
                  </a:lnTo>
                  <a:lnTo>
                    <a:pt x="1511808" y="900684"/>
                  </a:lnTo>
                  <a:lnTo>
                    <a:pt x="1769364" y="710184"/>
                  </a:lnTo>
                  <a:lnTo>
                    <a:pt x="2026920" y="411480"/>
                  </a:lnTo>
                  <a:lnTo>
                    <a:pt x="2276856" y="323088"/>
                  </a:lnTo>
                  <a:lnTo>
                    <a:pt x="2534412" y="265176"/>
                  </a:lnTo>
                  <a:lnTo>
                    <a:pt x="2784348" y="19812"/>
                  </a:lnTo>
                  <a:lnTo>
                    <a:pt x="3041904" y="1524"/>
                  </a:lnTo>
                  <a:lnTo>
                    <a:pt x="3299460" y="41148"/>
                  </a:lnTo>
                  <a:lnTo>
                    <a:pt x="3531108" y="64008"/>
                  </a:lnTo>
                  <a:lnTo>
                    <a:pt x="3790188" y="25908"/>
                  </a:lnTo>
                  <a:lnTo>
                    <a:pt x="4038600" y="54864"/>
                  </a:lnTo>
                  <a:lnTo>
                    <a:pt x="4296156" y="48768"/>
                  </a:lnTo>
                  <a:lnTo>
                    <a:pt x="4546092" y="45720"/>
                  </a:lnTo>
                  <a:lnTo>
                    <a:pt x="4803648" y="51816"/>
                  </a:lnTo>
                  <a:lnTo>
                    <a:pt x="5061204" y="48768"/>
                  </a:lnTo>
                  <a:lnTo>
                    <a:pt x="5311140" y="56388"/>
                  </a:lnTo>
                  <a:lnTo>
                    <a:pt x="5568696" y="126492"/>
                  </a:lnTo>
                  <a:lnTo>
                    <a:pt x="5817108" y="106680"/>
                  </a:lnTo>
                  <a:lnTo>
                    <a:pt x="6074664" y="15240"/>
                  </a:lnTo>
                  <a:lnTo>
                    <a:pt x="6332220" y="57912"/>
                  </a:lnTo>
                  <a:lnTo>
                    <a:pt x="6565392" y="42672"/>
                  </a:lnTo>
                  <a:lnTo>
                    <a:pt x="6822948" y="15240"/>
                  </a:lnTo>
                  <a:lnTo>
                    <a:pt x="7072884" y="0"/>
                  </a:lnTo>
                  <a:lnTo>
                    <a:pt x="7330440" y="19812"/>
                  </a:lnTo>
                  <a:lnTo>
                    <a:pt x="7580376" y="19812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05434" y="347700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05434" y="2777490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05434" y="3010662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805434" y="324383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80808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403656" y="4460494"/>
            <a:ext cx="193040" cy="1178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9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25"/>
              </a:spcBef>
            </a:pPr>
            <a:endParaRPr sz="1950">
              <a:solidFill>
                <a:prstClr val="black"/>
              </a:solidFill>
              <a:latin typeface="Tahoma"/>
              <a:cs typeface="Tahoma"/>
            </a:endParaRPr>
          </a:p>
          <a:p>
            <a:pPr marL="9588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3656" y="3975607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3656" y="3490341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3656" y="3004769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3656" y="2520188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37318" y="5647435"/>
            <a:ext cx="240665" cy="5803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668049" y="5648044"/>
            <a:ext cx="240665" cy="5162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40368" y="5648349"/>
            <a:ext cx="240665" cy="563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45445" y="5648349"/>
            <a:ext cx="240665" cy="6051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4737" y="5647739"/>
            <a:ext cx="240665" cy="5880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03034" y="5647435"/>
            <a:ext cx="240665" cy="5803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11161" y="5648349"/>
            <a:ext cx="240665" cy="6051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17764" y="5648044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80875" y="5647739"/>
            <a:ext cx="240665" cy="5880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174399" y="5648349"/>
            <a:ext cx="240665" cy="56388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Ka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633765" y="5648044"/>
            <a:ext cx="240665" cy="5162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171602" y="5647435"/>
            <a:ext cx="240665" cy="58039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79729" y="5648349"/>
            <a:ext cx="240665" cy="60515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152049" y="5648044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86078" y="5648044"/>
            <a:ext cx="240665" cy="63373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Te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m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46590" y="5647739"/>
            <a:ext cx="240665" cy="588010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Oc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spc="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373871" y="2526791"/>
            <a:ext cx="365125" cy="549275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spcBef>
                <a:spcPts val="72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34,2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31,5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73871" y="415696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18,2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73871" y="323621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808080"/>
                </a:solidFill>
                <a:latin typeface="Tahoma"/>
                <a:cs typeface="Tahoma"/>
              </a:rPr>
              <a:t>27,7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38250" y="2628138"/>
            <a:ext cx="1029969" cy="959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600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Tüketici</a:t>
            </a:r>
            <a:r>
              <a:rPr sz="1200" spc="-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kredisi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İhtiyaç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619125">
              <a:lnSpc>
                <a:spcPct val="127600"/>
              </a:lnSpc>
            </a:pPr>
            <a:r>
              <a:rPr sz="1200" spc="-30" dirty="0">
                <a:solidFill>
                  <a:prstClr val="black"/>
                </a:solidFill>
                <a:latin typeface="Tahoma"/>
                <a:cs typeface="Tahoma"/>
              </a:rPr>
              <a:t>Taşıt  </a:t>
            </a:r>
            <a:r>
              <a:rPr sz="1200" spc="-35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on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ut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48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72746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57886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Finansal Piyasa</a:t>
            </a:r>
            <a:r>
              <a:rPr sz="3200" spc="-75" dirty="0"/>
              <a:t> </a:t>
            </a:r>
            <a:r>
              <a:rPr sz="3200" spc="-5" dirty="0"/>
              <a:t>Göstergeleri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632940"/>
            <a:ext cx="3580129" cy="23120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spcBef>
                <a:spcPts val="13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TCMB ortalama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fonlama</a:t>
            </a:r>
            <a:r>
              <a:rPr sz="2000" spc="-1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faizi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Tahvil</a:t>
            </a:r>
            <a:r>
              <a:rPr sz="2000"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faizleri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ABD tahvil faizi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prstClr val="black"/>
                </a:solidFill>
                <a:latin typeface="Tahoma"/>
                <a:cs typeface="Tahoma"/>
              </a:rPr>
              <a:t>Türkiye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risk primi</a:t>
            </a:r>
            <a:r>
              <a:rPr sz="20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(CDS)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12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Döviz kurları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015"/>
            <a:ext cx="656590" cy="4571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 err="1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7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lang="tr-TR" sz="1400" dirty="0" smtClean="0">
                <a:solidFill>
                  <a:srgbClr val="CADDEB"/>
                </a:solidFill>
                <a:latin typeface="Tahoma"/>
                <a:cs typeface="Tahoma"/>
              </a:rPr>
              <a:t>49</a:t>
            </a:r>
          </a:p>
          <a:p>
            <a:pPr marL="12700">
              <a:spcBef>
                <a:spcPts val="105"/>
              </a:spcBef>
            </a:pPr>
            <a:endParaRPr sz="1400"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92323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20877"/>
            <a:ext cx="858964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Finans </a:t>
            </a:r>
            <a:r>
              <a:rPr dirty="0"/>
              <a:t>ve hizmetler </a:t>
            </a:r>
            <a:r>
              <a:rPr spc="-5" dirty="0"/>
              <a:t>büyümeyi sürükleyen </a:t>
            </a:r>
            <a:r>
              <a:rPr dirty="0"/>
              <a:t>ana</a:t>
            </a:r>
            <a:r>
              <a:rPr spc="-25" dirty="0"/>
              <a:t> </a:t>
            </a:r>
            <a:r>
              <a:rPr spc="-5" dirty="0"/>
              <a:t>sektörlerdir.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b="0" spc="-5" dirty="0">
                <a:latin typeface="Tahoma"/>
                <a:cs typeface="Tahoma"/>
              </a:rPr>
              <a:t>Tarım sektörü </a:t>
            </a:r>
            <a:r>
              <a:rPr b="0" spc="-10" dirty="0">
                <a:latin typeface="Tahoma"/>
                <a:cs typeface="Tahoma"/>
              </a:rPr>
              <a:t>sınırlı </a:t>
            </a:r>
            <a:r>
              <a:rPr b="0" spc="-5" dirty="0">
                <a:latin typeface="Tahoma"/>
                <a:cs typeface="Tahoma"/>
              </a:rPr>
              <a:t>oranda </a:t>
            </a:r>
            <a:r>
              <a:rPr b="0" dirty="0">
                <a:latin typeface="Tahoma"/>
                <a:cs typeface="Tahoma"/>
              </a:rPr>
              <a:t>büyürken, inşaat </a:t>
            </a:r>
            <a:r>
              <a:rPr b="0" spc="-5" dirty="0">
                <a:latin typeface="Tahoma"/>
                <a:cs typeface="Tahoma"/>
              </a:rPr>
              <a:t>sektöründe </a:t>
            </a:r>
            <a:r>
              <a:rPr b="0" dirty="0">
                <a:latin typeface="Tahoma"/>
                <a:cs typeface="Tahoma"/>
              </a:rPr>
              <a:t>daralma devam</a:t>
            </a:r>
            <a:r>
              <a:rPr b="0" spc="114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etmektedir.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1626107"/>
            <a:ext cx="9144000" cy="340360"/>
          </a:xfrm>
          <a:custGeom>
            <a:avLst/>
            <a:gdLst/>
            <a:ahLst/>
            <a:cxnLst/>
            <a:rect l="l" t="t" r="r" b="b"/>
            <a:pathLst>
              <a:path w="9144000" h="340360">
                <a:moveTo>
                  <a:pt x="0" y="339851"/>
                </a:moveTo>
                <a:lnTo>
                  <a:pt x="9144000" y="339851"/>
                </a:lnTo>
                <a:lnTo>
                  <a:pt x="914400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804" y="1657349"/>
            <a:ext cx="82886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GSYİH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iktisadi faaliyet kolları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(bir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önceki yılın aynı çeyreğine göre değişim oranı,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%) 2022</a:t>
            </a:r>
            <a:r>
              <a:rPr sz="1600" spc="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Ç1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93191" y="2651760"/>
            <a:ext cx="8120380" cy="2734310"/>
            <a:chOff x="393191" y="2651760"/>
            <a:chExt cx="8120380" cy="2734310"/>
          </a:xfrm>
        </p:grpSpPr>
        <p:sp>
          <p:nvSpPr>
            <p:cNvPr id="6" name="object 6"/>
            <p:cNvSpPr/>
            <p:nvPr/>
          </p:nvSpPr>
          <p:spPr>
            <a:xfrm>
              <a:off x="574548" y="2651759"/>
              <a:ext cx="7759065" cy="2734310"/>
            </a:xfrm>
            <a:custGeom>
              <a:avLst/>
              <a:gdLst/>
              <a:ahLst/>
              <a:cxnLst/>
              <a:rect l="l" t="t" r="r" b="b"/>
              <a:pathLst>
                <a:path w="7759065" h="2734310">
                  <a:moveTo>
                    <a:pt x="451104" y="2028444"/>
                  </a:moveTo>
                  <a:lnTo>
                    <a:pt x="0" y="2028444"/>
                  </a:lnTo>
                  <a:lnTo>
                    <a:pt x="0" y="2107692"/>
                  </a:lnTo>
                  <a:lnTo>
                    <a:pt x="451104" y="2107692"/>
                  </a:lnTo>
                  <a:lnTo>
                    <a:pt x="451104" y="2028444"/>
                  </a:lnTo>
                  <a:close/>
                </a:path>
                <a:path w="7759065" h="2734310">
                  <a:moveTo>
                    <a:pt x="1263396" y="1463040"/>
                  </a:moveTo>
                  <a:lnTo>
                    <a:pt x="812292" y="1463040"/>
                  </a:lnTo>
                  <a:lnTo>
                    <a:pt x="812292" y="2107692"/>
                  </a:lnTo>
                  <a:lnTo>
                    <a:pt x="1263396" y="2107692"/>
                  </a:lnTo>
                  <a:lnTo>
                    <a:pt x="1263396" y="1463040"/>
                  </a:lnTo>
                  <a:close/>
                </a:path>
                <a:path w="7759065" h="2734310">
                  <a:moveTo>
                    <a:pt x="2074164" y="2107692"/>
                  </a:moveTo>
                  <a:lnTo>
                    <a:pt x="1623060" y="2107692"/>
                  </a:lnTo>
                  <a:lnTo>
                    <a:pt x="1623060" y="2734056"/>
                  </a:lnTo>
                  <a:lnTo>
                    <a:pt x="2074164" y="2734056"/>
                  </a:lnTo>
                  <a:lnTo>
                    <a:pt x="2074164" y="2107692"/>
                  </a:lnTo>
                  <a:close/>
                </a:path>
                <a:path w="7759065" h="2734310">
                  <a:moveTo>
                    <a:pt x="2886456" y="809244"/>
                  </a:moveTo>
                  <a:lnTo>
                    <a:pt x="2435352" y="809244"/>
                  </a:lnTo>
                  <a:lnTo>
                    <a:pt x="2435352" y="2107692"/>
                  </a:lnTo>
                  <a:lnTo>
                    <a:pt x="2886456" y="2107692"/>
                  </a:lnTo>
                  <a:lnTo>
                    <a:pt x="2886456" y="809244"/>
                  </a:lnTo>
                  <a:close/>
                </a:path>
                <a:path w="7759065" h="2734310">
                  <a:moveTo>
                    <a:pt x="3698748" y="644652"/>
                  </a:moveTo>
                  <a:lnTo>
                    <a:pt x="3247644" y="644652"/>
                  </a:lnTo>
                  <a:lnTo>
                    <a:pt x="3247644" y="2107692"/>
                  </a:lnTo>
                  <a:lnTo>
                    <a:pt x="3698748" y="2107692"/>
                  </a:lnTo>
                  <a:lnTo>
                    <a:pt x="3698748" y="644652"/>
                  </a:lnTo>
                  <a:close/>
                </a:path>
                <a:path w="7759065" h="2734310">
                  <a:moveTo>
                    <a:pt x="4511040" y="0"/>
                  </a:moveTo>
                  <a:lnTo>
                    <a:pt x="4059936" y="0"/>
                  </a:lnTo>
                  <a:lnTo>
                    <a:pt x="4059936" y="2107692"/>
                  </a:lnTo>
                  <a:lnTo>
                    <a:pt x="4511040" y="2107692"/>
                  </a:lnTo>
                  <a:lnTo>
                    <a:pt x="4511040" y="0"/>
                  </a:lnTo>
                  <a:close/>
                </a:path>
                <a:path w="7759065" h="2734310">
                  <a:moveTo>
                    <a:pt x="5323332" y="1636776"/>
                  </a:moveTo>
                  <a:lnTo>
                    <a:pt x="4872228" y="1636776"/>
                  </a:lnTo>
                  <a:lnTo>
                    <a:pt x="4872228" y="2107692"/>
                  </a:lnTo>
                  <a:lnTo>
                    <a:pt x="5323332" y="2107692"/>
                  </a:lnTo>
                  <a:lnTo>
                    <a:pt x="5323332" y="1636776"/>
                  </a:lnTo>
                  <a:close/>
                </a:path>
                <a:path w="7759065" h="2734310">
                  <a:moveTo>
                    <a:pt x="6134100" y="1331976"/>
                  </a:moveTo>
                  <a:lnTo>
                    <a:pt x="5682996" y="1331976"/>
                  </a:lnTo>
                  <a:lnTo>
                    <a:pt x="5682996" y="2107692"/>
                  </a:lnTo>
                  <a:lnTo>
                    <a:pt x="6134100" y="2107692"/>
                  </a:lnTo>
                  <a:lnTo>
                    <a:pt x="6134100" y="1331976"/>
                  </a:lnTo>
                  <a:close/>
                </a:path>
                <a:path w="7759065" h="2734310">
                  <a:moveTo>
                    <a:pt x="6946392" y="1655064"/>
                  </a:moveTo>
                  <a:lnTo>
                    <a:pt x="6495288" y="1655064"/>
                  </a:lnTo>
                  <a:lnTo>
                    <a:pt x="6495288" y="2107692"/>
                  </a:lnTo>
                  <a:lnTo>
                    <a:pt x="6946392" y="2107692"/>
                  </a:lnTo>
                  <a:lnTo>
                    <a:pt x="6946392" y="1655064"/>
                  </a:lnTo>
                  <a:close/>
                </a:path>
                <a:path w="7759065" h="2734310">
                  <a:moveTo>
                    <a:pt x="7758684" y="1514856"/>
                  </a:moveTo>
                  <a:lnTo>
                    <a:pt x="7307580" y="1514856"/>
                  </a:lnTo>
                  <a:lnTo>
                    <a:pt x="7307580" y="2107692"/>
                  </a:lnTo>
                  <a:lnTo>
                    <a:pt x="7758684" y="2107692"/>
                  </a:lnTo>
                  <a:lnTo>
                    <a:pt x="7758684" y="1514856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93191" y="4759452"/>
              <a:ext cx="8120380" cy="0"/>
            </a:xfrm>
            <a:custGeom>
              <a:avLst/>
              <a:gdLst/>
              <a:ahLst/>
              <a:cxnLst/>
              <a:rect l="l" t="t" r="r" b="b"/>
              <a:pathLst>
                <a:path w="8120380">
                  <a:moveTo>
                    <a:pt x="0" y="0"/>
                  </a:moveTo>
                  <a:lnTo>
                    <a:pt x="8119872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99337" y="4123182"/>
              <a:ext cx="7180580" cy="0"/>
            </a:xfrm>
            <a:custGeom>
              <a:avLst/>
              <a:gdLst/>
              <a:ahLst/>
              <a:cxnLst/>
              <a:rect l="l" t="t" r="r" b="b"/>
              <a:pathLst>
                <a:path w="7180580">
                  <a:moveTo>
                    <a:pt x="0" y="0"/>
                  </a:moveTo>
                  <a:lnTo>
                    <a:pt x="4744974" y="0"/>
                  </a:lnTo>
                </a:path>
                <a:path w="7180580">
                  <a:moveTo>
                    <a:pt x="4999482" y="0"/>
                  </a:moveTo>
                  <a:lnTo>
                    <a:pt x="6368034" y="0"/>
                  </a:lnTo>
                </a:path>
                <a:path w="7180580">
                  <a:moveTo>
                    <a:pt x="6624065" y="0"/>
                  </a:moveTo>
                  <a:lnTo>
                    <a:pt x="7180326" y="0"/>
                  </a:lnTo>
                </a:path>
              </a:pathLst>
            </a:custGeom>
            <a:ln w="19812">
              <a:solidFill>
                <a:srgbClr val="C30C3D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879851" y="5632196"/>
            <a:ext cx="661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Hizmetler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602" y="6625345"/>
            <a:ext cx="26238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3047" y="5632196"/>
            <a:ext cx="7905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Tarım,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ormancılık  ve</a:t>
            </a:r>
            <a:r>
              <a:rPr sz="1200" spc="-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balıkçılık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27930" y="5632196"/>
            <a:ext cx="1550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 marR="5080" indent="-9144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Finans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Gayrimenkul  sigorta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55852" y="5632196"/>
            <a:ext cx="465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ayi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92982" y="5632196"/>
            <a:ext cx="509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indent="-762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Bilgi</a:t>
            </a:r>
            <a:r>
              <a:rPr sz="1200" spc="-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 iletişim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01536" y="5632196"/>
            <a:ext cx="5651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 marR="5080" indent="-2159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Me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i,  idari ve  destek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hizmet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74840" y="5632196"/>
            <a:ext cx="64452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Kamu  yön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imi,  eğitim,  insan  sağlığı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48092" y="5632196"/>
            <a:ext cx="473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Diğer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hizmet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1024" y="4460240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94282" y="3893311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76652" y="5347878"/>
            <a:ext cx="445134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R="55880" algn="r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İn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ş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075558" y="3074034"/>
            <a:ext cx="1134110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3594">
              <a:lnSpc>
                <a:spcPts val="1370"/>
              </a:lnSpc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70"/>
              </a:lnSpc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14,9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99761" y="2429383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553836" y="4067936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66764" y="3763136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78167" y="4085335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91093" y="3945763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85809" y="14701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8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5868" y="3547364"/>
            <a:ext cx="61277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5100" marR="5080" indent="-152400">
              <a:spcBef>
                <a:spcPts val="105"/>
              </a:spcBef>
            </a:pP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GS</a:t>
            </a:r>
            <a:r>
              <a:rPr sz="1400" b="1" spc="-10" dirty="0">
                <a:solidFill>
                  <a:srgbClr val="C00000"/>
                </a:solidFill>
                <a:latin typeface="Tahoma"/>
                <a:cs typeface="Tahoma"/>
              </a:rPr>
              <a:t>Y</a:t>
            </a:r>
            <a:r>
              <a:rPr sz="1400" b="1" dirty="0">
                <a:solidFill>
                  <a:srgbClr val="C00000"/>
                </a:solidFill>
                <a:latin typeface="Tahoma"/>
                <a:cs typeface="Tahoma"/>
              </a:rPr>
              <a:t>İH  </a:t>
            </a:r>
            <a:r>
              <a:rPr sz="1400" b="1" spc="-5" dirty="0">
                <a:solidFill>
                  <a:srgbClr val="C00000"/>
                </a:solidFill>
                <a:latin typeface="Tahoma"/>
                <a:cs typeface="Tahoma"/>
              </a:rPr>
              <a:t>7,3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9846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06907"/>
            <a:ext cx="84480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Merkez </a:t>
            </a:r>
            <a:r>
              <a:rPr spc="-5" dirty="0"/>
              <a:t>Bankası politika </a:t>
            </a:r>
            <a:r>
              <a:rPr spc="5" dirty="0"/>
              <a:t>faiz </a:t>
            </a:r>
            <a:r>
              <a:rPr dirty="0"/>
              <a:t>oranını Ocak-Temmuz 2022 </a:t>
            </a:r>
            <a:r>
              <a:rPr spc="-5" dirty="0"/>
              <a:t>döneminde</a:t>
            </a:r>
            <a:r>
              <a:rPr spc="-65" dirty="0"/>
              <a:t> </a:t>
            </a:r>
            <a:r>
              <a:rPr dirty="0"/>
              <a:t>sabit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tutmuştur.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3326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TCMB,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Reuters,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34895"/>
            <a:ext cx="9144000" cy="585470"/>
          </a:xfrm>
          <a:custGeom>
            <a:avLst/>
            <a:gdLst/>
            <a:ahLst/>
            <a:cxnLst/>
            <a:rect l="l" t="t" r="r" b="b"/>
            <a:pathLst>
              <a:path w="9144000" h="585469">
                <a:moveTo>
                  <a:pt x="0" y="0"/>
                </a:moveTo>
                <a:lnTo>
                  <a:pt x="0" y="585215"/>
                </a:lnTo>
                <a:lnTo>
                  <a:pt x="9143999" y="585215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301395"/>
            <a:ext cx="8080375" cy="1078230"/>
          </a:xfrm>
          <a:prstGeom prst="rect">
            <a:avLst/>
          </a:prstGeom>
        </p:spPr>
        <p:txBody>
          <a:bodyPr vert="horz" wrap="square" lIns="0" tIns="167005" rIns="0" bIns="0" rtlCol="0">
            <a:spAutoFit/>
          </a:bodyPr>
          <a:lstStyle/>
          <a:p>
            <a:pPr marL="12700">
              <a:spcBef>
                <a:spcPts val="1315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Devlet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iç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borçlanma faizleri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ise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politika faizinin üzerinde, %16,82</a:t>
            </a:r>
            <a:r>
              <a:rPr spc="240" dirty="0">
                <a:solidFill>
                  <a:srgbClr val="1F308D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seviyesindedir.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008630" marR="360045" indent="-1762125">
              <a:spcBef>
                <a:spcPts val="107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TCMB ortalama fonlama faizi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Devlet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iç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borçlanma faizleri (günlük, %)  1 Ocak 2020 – 25 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Temmuz</a:t>
            </a:r>
            <a:r>
              <a:rPr sz="16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54189" y="2614993"/>
            <a:ext cx="7571740" cy="2903855"/>
            <a:chOff x="754189" y="2614993"/>
            <a:chExt cx="7571740" cy="2903855"/>
          </a:xfrm>
        </p:grpSpPr>
        <p:sp>
          <p:nvSpPr>
            <p:cNvPr id="7" name="object 7"/>
            <p:cNvSpPr/>
            <p:nvPr/>
          </p:nvSpPr>
          <p:spPr>
            <a:xfrm>
              <a:off x="758951" y="2619755"/>
              <a:ext cx="7546975" cy="2894330"/>
            </a:xfrm>
            <a:custGeom>
              <a:avLst/>
              <a:gdLst/>
              <a:ahLst/>
              <a:cxnLst/>
              <a:rect l="l" t="t" r="r" b="b"/>
              <a:pathLst>
                <a:path w="7546975" h="2894329">
                  <a:moveTo>
                    <a:pt x="50292" y="2894076"/>
                  </a:moveTo>
                  <a:lnTo>
                    <a:pt x="50292" y="0"/>
                  </a:lnTo>
                </a:path>
                <a:path w="7546975" h="2894329">
                  <a:moveTo>
                    <a:pt x="0" y="2894076"/>
                  </a:moveTo>
                  <a:lnTo>
                    <a:pt x="50292" y="2894076"/>
                  </a:lnTo>
                </a:path>
                <a:path w="7546975" h="2894329">
                  <a:moveTo>
                    <a:pt x="0" y="2630424"/>
                  </a:moveTo>
                  <a:lnTo>
                    <a:pt x="50292" y="2630424"/>
                  </a:lnTo>
                </a:path>
                <a:path w="7546975" h="2894329">
                  <a:moveTo>
                    <a:pt x="0" y="2366772"/>
                  </a:moveTo>
                  <a:lnTo>
                    <a:pt x="50292" y="2366772"/>
                  </a:lnTo>
                </a:path>
                <a:path w="7546975" h="2894329">
                  <a:moveTo>
                    <a:pt x="0" y="2104644"/>
                  </a:moveTo>
                  <a:lnTo>
                    <a:pt x="50292" y="2104644"/>
                  </a:lnTo>
                </a:path>
                <a:path w="7546975" h="2894329">
                  <a:moveTo>
                    <a:pt x="0" y="1840992"/>
                  </a:moveTo>
                  <a:lnTo>
                    <a:pt x="50292" y="1840992"/>
                  </a:lnTo>
                </a:path>
                <a:path w="7546975" h="2894329">
                  <a:moveTo>
                    <a:pt x="0" y="1578864"/>
                  </a:moveTo>
                  <a:lnTo>
                    <a:pt x="50292" y="1578864"/>
                  </a:lnTo>
                </a:path>
                <a:path w="7546975" h="2894329">
                  <a:moveTo>
                    <a:pt x="0" y="1315212"/>
                  </a:moveTo>
                  <a:lnTo>
                    <a:pt x="50292" y="1315212"/>
                  </a:lnTo>
                </a:path>
                <a:path w="7546975" h="2894329">
                  <a:moveTo>
                    <a:pt x="0" y="1051560"/>
                  </a:moveTo>
                  <a:lnTo>
                    <a:pt x="50292" y="1051560"/>
                  </a:lnTo>
                </a:path>
                <a:path w="7546975" h="2894329">
                  <a:moveTo>
                    <a:pt x="0" y="789432"/>
                  </a:moveTo>
                  <a:lnTo>
                    <a:pt x="50292" y="789432"/>
                  </a:lnTo>
                </a:path>
                <a:path w="7546975" h="2894329">
                  <a:moveTo>
                    <a:pt x="0" y="525780"/>
                  </a:moveTo>
                  <a:lnTo>
                    <a:pt x="50292" y="525780"/>
                  </a:lnTo>
                </a:path>
                <a:path w="7546975" h="2894329">
                  <a:moveTo>
                    <a:pt x="0" y="262128"/>
                  </a:moveTo>
                  <a:lnTo>
                    <a:pt x="50292" y="262128"/>
                  </a:lnTo>
                </a:path>
                <a:path w="7546975" h="2894329">
                  <a:moveTo>
                    <a:pt x="0" y="0"/>
                  </a:moveTo>
                  <a:lnTo>
                    <a:pt x="50292" y="0"/>
                  </a:lnTo>
                </a:path>
                <a:path w="7546975" h="2894329">
                  <a:moveTo>
                    <a:pt x="50292" y="2894076"/>
                  </a:moveTo>
                  <a:lnTo>
                    <a:pt x="7546848" y="289407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90955" y="2801111"/>
              <a:ext cx="7534656" cy="25557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87781" y="2426842"/>
            <a:ext cx="193040" cy="31838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63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1003" y="5552148"/>
            <a:ext cx="7460615" cy="8026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29-05-2020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31-07-2020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30-10-2020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26-02-2021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28-10-2021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9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29-04-2022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65"/>
              </a:lnSpc>
              <a:spcBef>
                <a:spcPts val="5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65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25-07-2022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040369" y="4505070"/>
            <a:ext cx="46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14,00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075421" y="4133469"/>
            <a:ext cx="46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16,82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50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9253" y="2765298"/>
            <a:ext cx="176530" cy="0"/>
          </a:xfrm>
          <a:custGeom>
            <a:avLst/>
            <a:gdLst/>
            <a:ahLst/>
            <a:cxnLst/>
            <a:rect l="l" t="t" r="r" b="b"/>
            <a:pathLst>
              <a:path w="176530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22680" y="2614839"/>
            <a:ext cx="2118995" cy="4933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>
              <a:spcBef>
                <a:spcPts val="5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DİBS faizi (10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yıl)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TCMB Ağırlıklı Fonlama</a:t>
            </a:r>
            <a:r>
              <a:rPr sz="1200"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Maliyeti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696880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1058036"/>
            <a:ext cx="7244715" cy="560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ABD’de para politikası</a:t>
            </a:r>
            <a:r>
              <a:rPr spc="15" dirty="0"/>
              <a:t> </a:t>
            </a:r>
            <a:r>
              <a:rPr spc="-5" dirty="0"/>
              <a:t>sıkılaşmaktadır.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700" b="0" dirty="0">
                <a:latin typeface="Tahoma"/>
                <a:cs typeface="Tahoma"/>
              </a:rPr>
              <a:t>10 </a:t>
            </a:r>
            <a:r>
              <a:rPr sz="1700" b="0" spc="-10" dirty="0">
                <a:latin typeface="Tahoma"/>
                <a:cs typeface="Tahoma"/>
              </a:rPr>
              <a:t>yıllık </a:t>
            </a:r>
            <a:r>
              <a:rPr sz="1700" b="0" spc="-5" dirty="0">
                <a:latin typeface="Tahoma"/>
                <a:cs typeface="Tahoma"/>
              </a:rPr>
              <a:t>devlet iç </a:t>
            </a:r>
            <a:r>
              <a:rPr sz="1700" b="0" dirty="0">
                <a:latin typeface="Tahoma"/>
                <a:cs typeface="Tahoma"/>
              </a:rPr>
              <a:t>borçlanma </a:t>
            </a:r>
            <a:r>
              <a:rPr sz="1700" b="0" spc="-5" dirty="0">
                <a:latin typeface="Tahoma"/>
                <a:cs typeface="Tahoma"/>
              </a:rPr>
              <a:t>faizi </a:t>
            </a:r>
            <a:r>
              <a:rPr sz="1700" b="0" dirty="0">
                <a:latin typeface="Tahoma"/>
                <a:cs typeface="Tahoma"/>
              </a:rPr>
              <a:t>Temmuz ayı </a:t>
            </a:r>
            <a:r>
              <a:rPr sz="1700" b="0" spc="-5" dirty="0">
                <a:latin typeface="Tahoma"/>
                <a:cs typeface="Tahoma"/>
              </a:rPr>
              <a:t>itibarıyla </a:t>
            </a:r>
            <a:r>
              <a:rPr sz="1700" b="0" dirty="0">
                <a:latin typeface="Tahoma"/>
                <a:cs typeface="Tahoma"/>
              </a:rPr>
              <a:t>%2,8</a:t>
            </a:r>
            <a:r>
              <a:rPr sz="1700" b="0" spc="20" dirty="0">
                <a:latin typeface="Tahoma"/>
                <a:cs typeface="Tahoma"/>
              </a:rPr>
              <a:t> </a:t>
            </a:r>
            <a:r>
              <a:rPr sz="1700" b="0" spc="-5" dirty="0">
                <a:latin typeface="Tahoma"/>
                <a:cs typeface="Tahoma"/>
              </a:rPr>
              <a:t>seviyesindedir.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0344" y="1988947"/>
            <a:ext cx="77050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Devlet iç borçlanma faizleri – ABD 10 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yıl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(günlük, %) 1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Ocak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2020 – 25 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Temmuz</a:t>
            </a:r>
            <a:r>
              <a:rPr sz="1600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18744" y="2763011"/>
            <a:ext cx="7706995" cy="2780030"/>
            <a:chOff x="618744" y="2763011"/>
            <a:chExt cx="7706995" cy="2780030"/>
          </a:xfrm>
        </p:grpSpPr>
        <p:sp>
          <p:nvSpPr>
            <p:cNvPr id="6" name="object 6"/>
            <p:cNvSpPr/>
            <p:nvPr/>
          </p:nvSpPr>
          <p:spPr>
            <a:xfrm>
              <a:off x="618744" y="2769107"/>
              <a:ext cx="7687309" cy="2769235"/>
            </a:xfrm>
            <a:custGeom>
              <a:avLst/>
              <a:gdLst/>
              <a:ahLst/>
              <a:cxnLst/>
              <a:rect l="l" t="t" r="r" b="b"/>
              <a:pathLst>
                <a:path w="7687309" h="2769235">
                  <a:moveTo>
                    <a:pt x="51815" y="2769107"/>
                  </a:moveTo>
                  <a:lnTo>
                    <a:pt x="51815" y="0"/>
                  </a:lnTo>
                </a:path>
                <a:path w="7687309" h="2769235">
                  <a:moveTo>
                    <a:pt x="0" y="2769107"/>
                  </a:moveTo>
                  <a:lnTo>
                    <a:pt x="51815" y="2769107"/>
                  </a:lnTo>
                </a:path>
                <a:path w="7687309" h="2769235">
                  <a:moveTo>
                    <a:pt x="0" y="2374391"/>
                  </a:moveTo>
                  <a:lnTo>
                    <a:pt x="51815" y="2374391"/>
                  </a:lnTo>
                </a:path>
                <a:path w="7687309" h="2769235">
                  <a:moveTo>
                    <a:pt x="0" y="1978152"/>
                  </a:moveTo>
                  <a:lnTo>
                    <a:pt x="51815" y="1978152"/>
                  </a:lnTo>
                </a:path>
                <a:path w="7687309" h="2769235">
                  <a:moveTo>
                    <a:pt x="0" y="1581911"/>
                  </a:moveTo>
                  <a:lnTo>
                    <a:pt x="51815" y="1581911"/>
                  </a:lnTo>
                </a:path>
                <a:path w="7687309" h="2769235">
                  <a:moveTo>
                    <a:pt x="0" y="1187195"/>
                  </a:moveTo>
                  <a:lnTo>
                    <a:pt x="51815" y="1187195"/>
                  </a:lnTo>
                </a:path>
                <a:path w="7687309" h="2769235">
                  <a:moveTo>
                    <a:pt x="0" y="790955"/>
                  </a:moveTo>
                  <a:lnTo>
                    <a:pt x="51815" y="790955"/>
                  </a:lnTo>
                </a:path>
                <a:path w="7687309" h="2769235">
                  <a:moveTo>
                    <a:pt x="0" y="394715"/>
                  </a:moveTo>
                  <a:lnTo>
                    <a:pt x="51815" y="394715"/>
                  </a:lnTo>
                </a:path>
                <a:path w="7687309" h="2769235">
                  <a:moveTo>
                    <a:pt x="0" y="0"/>
                  </a:moveTo>
                  <a:lnTo>
                    <a:pt x="51815" y="0"/>
                  </a:lnTo>
                </a:path>
                <a:path w="7687309" h="2769235">
                  <a:moveTo>
                    <a:pt x="51815" y="2769107"/>
                  </a:moveTo>
                  <a:lnTo>
                    <a:pt x="7687056" y="2769107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69798" y="4048505"/>
              <a:ext cx="2379345" cy="1096010"/>
            </a:xfrm>
            <a:custGeom>
              <a:avLst/>
              <a:gdLst/>
              <a:ahLst/>
              <a:cxnLst/>
              <a:rect l="l" t="t" r="r" b="b"/>
              <a:pathLst>
                <a:path w="2379345" h="1096010">
                  <a:moveTo>
                    <a:pt x="0" y="4572"/>
                  </a:moveTo>
                  <a:lnTo>
                    <a:pt x="12192" y="0"/>
                  </a:lnTo>
                  <a:lnTo>
                    <a:pt x="24383" y="74676"/>
                  </a:lnTo>
                  <a:lnTo>
                    <a:pt x="35051" y="56388"/>
                  </a:lnTo>
                  <a:lnTo>
                    <a:pt x="47243" y="45720"/>
                  </a:lnTo>
                  <a:lnTo>
                    <a:pt x="59436" y="7620"/>
                  </a:lnTo>
                  <a:lnTo>
                    <a:pt x="71628" y="19812"/>
                  </a:lnTo>
                  <a:lnTo>
                    <a:pt x="83820" y="44196"/>
                  </a:lnTo>
                  <a:lnTo>
                    <a:pt x="96011" y="27432"/>
                  </a:lnTo>
                  <a:lnTo>
                    <a:pt x="106679" y="51816"/>
                  </a:lnTo>
                  <a:lnTo>
                    <a:pt x="118872" y="74676"/>
                  </a:lnTo>
                  <a:lnTo>
                    <a:pt x="131064" y="57912"/>
                  </a:lnTo>
                  <a:lnTo>
                    <a:pt x="143255" y="38100"/>
                  </a:lnTo>
                  <a:lnTo>
                    <a:pt x="155448" y="89916"/>
                  </a:lnTo>
                  <a:lnTo>
                    <a:pt x="166115" y="88392"/>
                  </a:lnTo>
                  <a:lnTo>
                    <a:pt x="178308" y="114300"/>
                  </a:lnTo>
                  <a:lnTo>
                    <a:pt x="190499" y="160020"/>
                  </a:lnTo>
                  <a:lnTo>
                    <a:pt x="202692" y="219456"/>
                  </a:lnTo>
                  <a:lnTo>
                    <a:pt x="214883" y="192024"/>
                  </a:lnTo>
                  <a:lnTo>
                    <a:pt x="225551" y="228600"/>
                  </a:lnTo>
                  <a:lnTo>
                    <a:pt x="237743" y="259080"/>
                  </a:lnTo>
                  <a:lnTo>
                    <a:pt x="249936" y="288036"/>
                  </a:lnTo>
                  <a:lnTo>
                    <a:pt x="262127" y="286512"/>
                  </a:lnTo>
                  <a:lnTo>
                    <a:pt x="274320" y="222504"/>
                  </a:lnTo>
                  <a:lnTo>
                    <a:pt x="284988" y="184404"/>
                  </a:lnTo>
                  <a:lnTo>
                    <a:pt x="297180" y="188976"/>
                  </a:lnTo>
                  <a:lnTo>
                    <a:pt x="309371" y="242316"/>
                  </a:lnTo>
                  <a:lnTo>
                    <a:pt x="321564" y="265176"/>
                  </a:lnTo>
                  <a:lnTo>
                    <a:pt x="333755" y="231648"/>
                  </a:lnTo>
                  <a:lnTo>
                    <a:pt x="344423" y="199644"/>
                  </a:lnTo>
                  <a:lnTo>
                    <a:pt x="356615" y="210312"/>
                  </a:lnTo>
                  <a:lnTo>
                    <a:pt x="368808" y="233172"/>
                  </a:lnTo>
                  <a:lnTo>
                    <a:pt x="380999" y="259080"/>
                  </a:lnTo>
                  <a:lnTo>
                    <a:pt x="393192" y="248412"/>
                  </a:lnTo>
                  <a:lnTo>
                    <a:pt x="403860" y="283464"/>
                  </a:lnTo>
                  <a:lnTo>
                    <a:pt x="416052" y="326136"/>
                  </a:lnTo>
                  <a:lnTo>
                    <a:pt x="428243" y="400812"/>
                  </a:lnTo>
                  <a:lnTo>
                    <a:pt x="440436" y="437388"/>
                  </a:lnTo>
                  <a:lnTo>
                    <a:pt x="452627" y="454152"/>
                  </a:lnTo>
                  <a:lnTo>
                    <a:pt x="463295" y="461772"/>
                  </a:lnTo>
                  <a:lnTo>
                    <a:pt x="475488" y="598932"/>
                  </a:lnTo>
                  <a:lnTo>
                    <a:pt x="487680" y="629412"/>
                  </a:lnTo>
                  <a:lnTo>
                    <a:pt x="499871" y="685800"/>
                  </a:lnTo>
                  <a:lnTo>
                    <a:pt x="512064" y="705612"/>
                  </a:lnTo>
                  <a:lnTo>
                    <a:pt x="522732" y="757428"/>
                  </a:lnTo>
                  <a:lnTo>
                    <a:pt x="534924" y="931164"/>
                  </a:lnTo>
                  <a:lnTo>
                    <a:pt x="547115" y="1095756"/>
                  </a:lnTo>
                  <a:lnTo>
                    <a:pt x="559308" y="894588"/>
                  </a:lnTo>
                  <a:lnTo>
                    <a:pt x="571499" y="839724"/>
                  </a:lnTo>
                  <a:lnTo>
                    <a:pt x="582168" y="815340"/>
                  </a:lnTo>
                  <a:lnTo>
                    <a:pt x="594360" y="734568"/>
                  </a:lnTo>
                  <a:lnTo>
                    <a:pt x="606552" y="914400"/>
                  </a:lnTo>
                  <a:lnTo>
                    <a:pt x="618743" y="702564"/>
                  </a:lnTo>
                  <a:lnTo>
                    <a:pt x="630936" y="495300"/>
                  </a:lnTo>
                  <a:lnTo>
                    <a:pt x="643127" y="597408"/>
                  </a:lnTo>
                  <a:lnTo>
                    <a:pt x="653796" y="748284"/>
                  </a:lnTo>
                  <a:lnTo>
                    <a:pt x="665988" y="883920"/>
                  </a:lnTo>
                  <a:lnTo>
                    <a:pt x="678180" y="842772"/>
                  </a:lnTo>
                  <a:lnTo>
                    <a:pt x="690371" y="812292"/>
                  </a:lnTo>
                  <a:lnTo>
                    <a:pt x="702564" y="850392"/>
                  </a:lnTo>
                  <a:lnTo>
                    <a:pt x="713232" y="900684"/>
                  </a:lnTo>
                  <a:lnTo>
                    <a:pt x="725424" y="958596"/>
                  </a:lnTo>
                  <a:lnTo>
                    <a:pt x="737615" y="937260"/>
                  </a:lnTo>
                  <a:lnTo>
                    <a:pt x="749808" y="987552"/>
                  </a:lnTo>
                  <a:lnTo>
                    <a:pt x="761999" y="993648"/>
                  </a:lnTo>
                  <a:lnTo>
                    <a:pt x="772668" y="1024128"/>
                  </a:lnTo>
                  <a:lnTo>
                    <a:pt x="784860" y="954024"/>
                  </a:lnTo>
                  <a:lnTo>
                    <a:pt x="797052" y="909828"/>
                  </a:lnTo>
                  <a:lnTo>
                    <a:pt x="809243" y="885444"/>
                  </a:lnTo>
                  <a:lnTo>
                    <a:pt x="821436" y="918972"/>
                  </a:lnTo>
                  <a:lnTo>
                    <a:pt x="832104" y="897636"/>
                  </a:lnTo>
                  <a:lnTo>
                    <a:pt x="844295" y="896112"/>
                  </a:lnTo>
                  <a:lnTo>
                    <a:pt x="856488" y="982980"/>
                  </a:lnTo>
                  <a:lnTo>
                    <a:pt x="868680" y="1007364"/>
                  </a:lnTo>
                  <a:lnTo>
                    <a:pt x="880871" y="970788"/>
                  </a:lnTo>
                  <a:lnTo>
                    <a:pt x="891539" y="995172"/>
                  </a:lnTo>
                  <a:lnTo>
                    <a:pt x="903732" y="1037844"/>
                  </a:lnTo>
                  <a:lnTo>
                    <a:pt x="915924" y="999744"/>
                  </a:lnTo>
                  <a:lnTo>
                    <a:pt x="928115" y="1007364"/>
                  </a:lnTo>
                  <a:lnTo>
                    <a:pt x="940307" y="1018032"/>
                  </a:lnTo>
                  <a:lnTo>
                    <a:pt x="950976" y="972312"/>
                  </a:lnTo>
                  <a:lnTo>
                    <a:pt x="963168" y="1007364"/>
                  </a:lnTo>
                  <a:lnTo>
                    <a:pt x="975359" y="993648"/>
                  </a:lnTo>
                  <a:lnTo>
                    <a:pt x="987551" y="995172"/>
                  </a:lnTo>
                  <a:lnTo>
                    <a:pt x="999744" y="982980"/>
                  </a:lnTo>
                  <a:lnTo>
                    <a:pt x="1010412" y="986028"/>
                  </a:lnTo>
                  <a:lnTo>
                    <a:pt x="1022603" y="970788"/>
                  </a:lnTo>
                  <a:lnTo>
                    <a:pt x="1034795" y="926592"/>
                  </a:lnTo>
                  <a:lnTo>
                    <a:pt x="1046988" y="990600"/>
                  </a:lnTo>
                  <a:lnTo>
                    <a:pt x="1059179" y="950976"/>
                  </a:lnTo>
                  <a:lnTo>
                    <a:pt x="1069847" y="915924"/>
                  </a:lnTo>
                  <a:lnTo>
                    <a:pt x="1082039" y="952500"/>
                  </a:lnTo>
                  <a:lnTo>
                    <a:pt x="1094232" y="975360"/>
                  </a:lnTo>
                  <a:lnTo>
                    <a:pt x="1106424" y="999744"/>
                  </a:lnTo>
                  <a:lnTo>
                    <a:pt x="1118615" y="982980"/>
                  </a:lnTo>
                  <a:lnTo>
                    <a:pt x="1130808" y="903732"/>
                  </a:lnTo>
                  <a:lnTo>
                    <a:pt x="1141476" y="928116"/>
                  </a:lnTo>
                  <a:lnTo>
                    <a:pt x="1153668" y="952500"/>
                  </a:lnTo>
                  <a:lnTo>
                    <a:pt x="1165859" y="954024"/>
                  </a:lnTo>
                  <a:lnTo>
                    <a:pt x="1178052" y="969264"/>
                  </a:lnTo>
                  <a:lnTo>
                    <a:pt x="1190244" y="937260"/>
                  </a:lnTo>
                  <a:lnTo>
                    <a:pt x="1200912" y="954024"/>
                  </a:lnTo>
                  <a:lnTo>
                    <a:pt x="1213103" y="932688"/>
                  </a:lnTo>
                  <a:lnTo>
                    <a:pt x="1225295" y="979932"/>
                  </a:lnTo>
                  <a:lnTo>
                    <a:pt x="1237488" y="966216"/>
                  </a:lnTo>
                  <a:lnTo>
                    <a:pt x="1249679" y="952500"/>
                  </a:lnTo>
                  <a:lnTo>
                    <a:pt x="1260347" y="888492"/>
                  </a:lnTo>
                  <a:lnTo>
                    <a:pt x="1272539" y="841248"/>
                  </a:lnTo>
                  <a:lnTo>
                    <a:pt x="1284732" y="774192"/>
                  </a:lnTo>
                  <a:lnTo>
                    <a:pt x="1296924" y="790956"/>
                  </a:lnTo>
                  <a:lnTo>
                    <a:pt x="1309115" y="833628"/>
                  </a:lnTo>
                  <a:lnTo>
                    <a:pt x="1319783" y="897636"/>
                  </a:lnTo>
                  <a:lnTo>
                    <a:pt x="1331976" y="973836"/>
                  </a:lnTo>
                  <a:lnTo>
                    <a:pt x="1344168" y="937260"/>
                  </a:lnTo>
                  <a:lnTo>
                    <a:pt x="1356359" y="934212"/>
                  </a:lnTo>
                  <a:lnTo>
                    <a:pt x="1368552" y="893064"/>
                  </a:lnTo>
                  <a:lnTo>
                    <a:pt x="1379220" y="909828"/>
                  </a:lnTo>
                  <a:lnTo>
                    <a:pt x="1391412" y="940308"/>
                  </a:lnTo>
                  <a:lnTo>
                    <a:pt x="1403603" y="937260"/>
                  </a:lnTo>
                  <a:lnTo>
                    <a:pt x="1415795" y="932688"/>
                  </a:lnTo>
                  <a:lnTo>
                    <a:pt x="1427988" y="929640"/>
                  </a:lnTo>
                  <a:lnTo>
                    <a:pt x="1438656" y="949452"/>
                  </a:lnTo>
                  <a:lnTo>
                    <a:pt x="1450847" y="957072"/>
                  </a:lnTo>
                  <a:lnTo>
                    <a:pt x="1463039" y="986028"/>
                  </a:lnTo>
                  <a:lnTo>
                    <a:pt x="1475232" y="987552"/>
                  </a:lnTo>
                  <a:lnTo>
                    <a:pt x="1487424" y="973836"/>
                  </a:lnTo>
                  <a:lnTo>
                    <a:pt x="1498091" y="950976"/>
                  </a:lnTo>
                  <a:lnTo>
                    <a:pt x="1510283" y="958596"/>
                  </a:lnTo>
                  <a:lnTo>
                    <a:pt x="1522476" y="949452"/>
                  </a:lnTo>
                  <a:lnTo>
                    <a:pt x="1534668" y="976884"/>
                  </a:lnTo>
                  <a:lnTo>
                    <a:pt x="1546859" y="973836"/>
                  </a:lnTo>
                  <a:lnTo>
                    <a:pt x="1557527" y="1011936"/>
                  </a:lnTo>
                  <a:lnTo>
                    <a:pt x="1569720" y="989076"/>
                  </a:lnTo>
                  <a:lnTo>
                    <a:pt x="1581912" y="982980"/>
                  </a:lnTo>
                  <a:lnTo>
                    <a:pt x="1594103" y="1004316"/>
                  </a:lnTo>
                  <a:lnTo>
                    <a:pt x="1606295" y="992124"/>
                  </a:lnTo>
                  <a:lnTo>
                    <a:pt x="1616964" y="1005840"/>
                  </a:lnTo>
                  <a:lnTo>
                    <a:pt x="1629156" y="993648"/>
                  </a:lnTo>
                  <a:lnTo>
                    <a:pt x="1641347" y="999744"/>
                  </a:lnTo>
                  <a:lnTo>
                    <a:pt x="1653539" y="1010412"/>
                  </a:lnTo>
                  <a:lnTo>
                    <a:pt x="1665732" y="1019556"/>
                  </a:lnTo>
                  <a:lnTo>
                    <a:pt x="1677924" y="1030224"/>
                  </a:lnTo>
                  <a:lnTo>
                    <a:pt x="1688591" y="1024128"/>
                  </a:lnTo>
                  <a:lnTo>
                    <a:pt x="1700783" y="1008888"/>
                  </a:lnTo>
                  <a:lnTo>
                    <a:pt x="1712976" y="1030224"/>
                  </a:lnTo>
                  <a:lnTo>
                    <a:pt x="1725168" y="1030224"/>
                  </a:lnTo>
                  <a:lnTo>
                    <a:pt x="1737359" y="1062228"/>
                  </a:lnTo>
                  <a:lnTo>
                    <a:pt x="1748027" y="1066800"/>
                  </a:lnTo>
                  <a:lnTo>
                    <a:pt x="1760220" y="1043940"/>
                  </a:lnTo>
                  <a:lnTo>
                    <a:pt x="1772412" y="1083564"/>
                  </a:lnTo>
                  <a:lnTo>
                    <a:pt x="1784603" y="1060704"/>
                  </a:lnTo>
                  <a:lnTo>
                    <a:pt x="1796795" y="1066800"/>
                  </a:lnTo>
                  <a:lnTo>
                    <a:pt x="1807464" y="1045464"/>
                  </a:lnTo>
                  <a:lnTo>
                    <a:pt x="1819656" y="1036320"/>
                  </a:lnTo>
                  <a:lnTo>
                    <a:pt x="1831847" y="969264"/>
                  </a:lnTo>
                  <a:lnTo>
                    <a:pt x="1844039" y="960120"/>
                  </a:lnTo>
                  <a:lnTo>
                    <a:pt x="1856232" y="923544"/>
                  </a:lnTo>
                  <a:lnTo>
                    <a:pt x="1866900" y="929640"/>
                  </a:lnTo>
                  <a:lnTo>
                    <a:pt x="1879091" y="949452"/>
                  </a:lnTo>
                  <a:lnTo>
                    <a:pt x="1891283" y="960120"/>
                  </a:lnTo>
                  <a:lnTo>
                    <a:pt x="1903476" y="955548"/>
                  </a:lnTo>
                  <a:lnTo>
                    <a:pt x="1915668" y="979932"/>
                  </a:lnTo>
                  <a:lnTo>
                    <a:pt x="1926335" y="982980"/>
                  </a:lnTo>
                  <a:lnTo>
                    <a:pt x="1938527" y="978408"/>
                  </a:lnTo>
                  <a:lnTo>
                    <a:pt x="1950720" y="950976"/>
                  </a:lnTo>
                  <a:lnTo>
                    <a:pt x="1962912" y="946404"/>
                  </a:lnTo>
                  <a:lnTo>
                    <a:pt x="1975103" y="899160"/>
                  </a:lnTo>
                  <a:lnTo>
                    <a:pt x="1985771" y="912876"/>
                  </a:lnTo>
                  <a:lnTo>
                    <a:pt x="1997964" y="941832"/>
                  </a:lnTo>
                  <a:lnTo>
                    <a:pt x="2010156" y="958596"/>
                  </a:lnTo>
                  <a:lnTo>
                    <a:pt x="2022347" y="975360"/>
                  </a:lnTo>
                  <a:lnTo>
                    <a:pt x="2034539" y="998220"/>
                  </a:lnTo>
                  <a:lnTo>
                    <a:pt x="2045208" y="917448"/>
                  </a:lnTo>
                  <a:lnTo>
                    <a:pt x="2057400" y="949452"/>
                  </a:lnTo>
                  <a:lnTo>
                    <a:pt x="2069591" y="934212"/>
                  </a:lnTo>
                  <a:lnTo>
                    <a:pt x="2081783" y="949452"/>
                  </a:lnTo>
                  <a:lnTo>
                    <a:pt x="2093976" y="961644"/>
                  </a:lnTo>
                  <a:lnTo>
                    <a:pt x="2104644" y="960120"/>
                  </a:lnTo>
                  <a:lnTo>
                    <a:pt x="2116835" y="952500"/>
                  </a:lnTo>
                  <a:lnTo>
                    <a:pt x="2129028" y="946404"/>
                  </a:lnTo>
                  <a:lnTo>
                    <a:pt x="2141220" y="950976"/>
                  </a:lnTo>
                  <a:lnTo>
                    <a:pt x="2153412" y="940308"/>
                  </a:lnTo>
                  <a:lnTo>
                    <a:pt x="2164079" y="958596"/>
                  </a:lnTo>
                  <a:lnTo>
                    <a:pt x="2176272" y="964692"/>
                  </a:lnTo>
                  <a:lnTo>
                    <a:pt x="2188464" y="955548"/>
                  </a:lnTo>
                  <a:lnTo>
                    <a:pt x="2200656" y="964692"/>
                  </a:lnTo>
                  <a:lnTo>
                    <a:pt x="2212847" y="969264"/>
                  </a:lnTo>
                  <a:lnTo>
                    <a:pt x="2225040" y="966216"/>
                  </a:lnTo>
                  <a:lnTo>
                    <a:pt x="2235708" y="979932"/>
                  </a:lnTo>
                  <a:lnTo>
                    <a:pt x="2247900" y="954024"/>
                  </a:lnTo>
                  <a:lnTo>
                    <a:pt x="2260091" y="954024"/>
                  </a:lnTo>
                  <a:lnTo>
                    <a:pt x="2272284" y="940308"/>
                  </a:lnTo>
                  <a:lnTo>
                    <a:pt x="2284476" y="886968"/>
                  </a:lnTo>
                  <a:lnTo>
                    <a:pt x="2295144" y="905256"/>
                  </a:lnTo>
                  <a:lnTo>
                    <a:pt x="2307335" y="868680"/>
                  </a:lnTo>
                  <a:lnTo>
                    <a:pt x="2319528" y="883920"/>
                  </a:lnTo>
                  <a:lnTo>
                    <a:pt x="2331720" y="876300"/>
                  </a:lnTo>
                  <a:lnTo>
                    <a:pt x="2343912" y="914400"/>
                  </a:lnTo>
                  <a:lnTo>
                    <a:pt x="2354579" y="918972"/>
                  </a:lnTo>
                  <a:lnTo>
                    <a:pt x="2366772" y="909828"/>
                  </a:lnTo>
                  <a:lnTo>
                    <a:pt x="2378964" y="900684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048761" y="3065525"/>
              <a:ext cx="4758055" cy="1884045"/>
            </a:xfrm>
            <a:custGeom>
              <a:avLst/>
              <a:gdLst/>
              <a:ahLst/>
              <a:cxnLst/>
              <a:rect l="l" t="t" r="r" b="b"/>
              <a:pathLst>
                <a:path w="4758055" h="1884045">
                  <a:moveTo>
                    <a:pt x="0" y="1883664"/>
                  </a:moveTo>
                  <a:lnTo>
                    <a:pt x="12192" y="1869948"/>
                  </a:lnTo>
                  <a:lnTo>
                    <a:pt x="24383" y="1842516"/>
                  </a:lnTo>
                  <a:lnTo>
                    <a:pt x="35051" y="1827276"/>
                  </a:lnTo>
                  <a:lnTo>
                    <a:pt x="47243" y="1801368"/>
                  </a:lnTo>
                  <a:lnTo>
                    <a:pt x="59436" y="1807464"/>
                  </a:lnTo>
                  <a:lnTo>
                    <a:pt x="71627" y="1837944"/>
                  </a:lnTo>
                  <a:lnTo>
                    <a:pt x="83819" y="1857756"/>
                  </a:lnTo>
                  <a:lnTo>
                    <a:pt x="94487" y="1854708"/>
                  </a:lnTo>
                  <a:lnTo>
                    <a:pt x="106680" y="1812036"/>
                  </a:lnTo>
                  <a:lnTo>
                    <a:pt x="118871" y="1793748"/>
                  </a:lnTo>
                  <a:lnTo>
                    <a:pt x="131063" y="1801368"/>
                  </a:lnTo>
                  <a:lnTo>
                    <a:pt x="143256" y="1775460"/>
                  </a:lnTo>
                  <a:lnTo>
                    <a:pt x="153924" y="1865376"/>
                  </a:lnTo>
                  <a:lnTo>
                    <a:pt x="166115" y="1857756"/>
                  </a:lnTo>
                  <a:lnTo>
                    <a:pt x="178307" y="1824228"/>
                  </a:lnTo>
                  <a:lnTo>
                    <a:pt x="190500" y="1714500"/>
                  </a:lnTo>
                  <a:lnTo>
                    <a:pt x="202691" y="1703832"/>
                  </a:lnTo>
                  <a:lnTo>
                    <a:pt x="213360" y="1772412"/>
                  </a:lnTo>
                  <a:lnTo>
                    <a:pt x="225551" y="1766316"/>
                  </a:lnTo>
                  <a:lnTo>
                    <a:pt x="237743" y="1755648"/>
                  </a:lnTo>
                  <a:lnTo>
                    <a:pt x="249936" y="1783080"/>
                  </a:lnTo>
                  <a:lnTo>
                    <a:pt x="262127" y="1775460"/>
                  </a:lnTo>
                  <a:lnTo>
                    <a:pt x="272796" y="1796796"/>
                  </a:lnTo>
                  <a:lnTo>
                    <a:pt x="284988" y="1816608"/>
                  </a:lnTo>
                  <a:lnTo>
                    <a:pt x="297179" y="1793748"/>
                  </a:lnTo>
                  <a:lnTo>
                    <a:pt x="309372" y="1775460"/>
                  </a:lnTo>
                  <a:lnTo>
                    <a:pt x="321563" y="1778508"/>
                  </a:lnTo>
                  <a:lnTo>
                    <a:pt x="332232" y="1807464"/>
                  </a:lnTo>
                  <a:lnTo>
                    <a:pt x="344424" y="1807464"/>
                  </a:lnTo>
                  <a:lnTo>
                    <a:pt x="356615" y="1734312"/>
                  </a:lnTo>
                  <a:lnTo>
                    <a:pt x="368808" y="1725168"/>
                  </a:lnTo>
                  <a:lnTo>
                    <a:pt x="381000" y="1744980"/>
                  </a:lnTo>
                  <a:lnTo>
                    <a:pt x="393191" y="1706880"/>
                  </a:lnTo>
                  <a:lnTo>
                    <a:pt x="403860" y="1738884"/>
                  </a:lnTo>
                  <a:lnTo>
                    <a:pt x="416051" y="1751076"/>
                  </a:lnTo>
                  <a:lnTo>
                    <a:pt x="428243" y="1728216"/>
                  </a:lnTo>
                  <a:lnTo>
                    <a:pt x="440436" y="1754124"/>
                  </a:lnTo>
                  <a:lnTo>
                    <a:pt x="452627" y="1767840"/>
                  </a:lnTo>
                  <a:lnTo>
                    <a:pt x="463296" y="1767840"/>
                  </a:lnTo>
                  <a:lnTo>
                    <a:pt x="475488" y="1744980"/>
                  </a:lnTo>
                  <a:lnTo>
                    <a:pt x="487679" y="1744980"/>
                  </a:lnTo>
                  <a:lnTo>
                    <a:pt x="499872" y="1737360"/>
                  </a:lnTo>
                  <a:lnTo>
                    <a:pt x="512063" y="1723644"/>
                  </a:lnTo>
                  <a:lnTo>
                    <a:pt x="522732" y="1728216"/>
                  </a:lnTo>
                  <a:lnTo>
                    <a:pt x="534924" y="1746504"/>
                  </a:lnTo>
                  <a:lnTo>
                    <a:pt x="547115" y="1717548"/>
                  </a:lnTo>
                  <a:lnTo>
                    <a:pt x="559308" y="1737360"/>
                  </a:lnTo>
                  <a:lnTo>
                    <a:pt x="571500" y="1734312"/>
                  </a:lnTo>
                  <a:lnTo>
                    <a:pt x="582167" y="1732788"/>
                  </a:lnTo>
                  <a:lnTo>
                    <a:pt x="594360" y="1740408"/>
                  </a:lnTo>
                  <a:lnTo>
                    <a:pt x="606551" y="1751076"/>
                  </a:lnTo>
                  <a:lnTo>
                    <a:pt x="618743" y="1748028"/>
                  </a:lnTo>
                  <a:lnTo>
                    <a:pt x="630936" y="1717548"/>
                  </a:lnTo>
                  <a:lnTo>
                    <a:pt x="641603" y="1648968"/>
                  </a:lnTo>
                  <a:lnTo>
                    <a:pt x="653796" y="1626108"/>
                  </a:lnTo>
                  <a:lnTo>
                    <a:pt x="665988" y="1597152"/>
                  </a:lnTo>
                  <a:lnTo>
                    <a:pt x="678179" y="1575816"/>
                  </a:lnTo>
                  <a:lnTo>
                    <a:pt x="690372" y="1572768"/>
                  </a:lnTo>
                  <a:lnTo>
                    <a:pt x="701039" y="1612392"/>
                  </a:lnTo>
                  <a:lnTo>
                    <a:pt x="713232" y="1580388"/>
                  </a:lnTo>
                  <a:lnTo>
                    <a:pt x="725424" y="1604772"/>
                  </a:lnTo>
                  <a:lnTo>
                    <a:pt x="737615" y="1609344"/>
                  </a:lnTo>
                  <a:lnTo>
                    <a:pt x="749808" y="1610868"/>
                  </a:lnTo>
                  <a:lnTo>
                    <a:pt x="760476" y="1597152"/>
                  </a:lnTo>
                  <a:lnTo>
                    <a:pt x="772667" y="1609344"/>
                  </a:lnTo>
                  <a:lnTo>
                    <a:pt x="784860" y="1650492"/>
                  </a:lnTo>
                  <a:lnTo>
                    <a:pt x="797051" y="1650492"/>
                  </a:lnTo>
                  <a:lnTo>
                    <a:pt x="809243" y="1670304"/>
                  </a:lnTo>
                  <a:lnTo>
                    <a:pt x="819912" y="1638300"/>
                  </a:lnTo>
                  <a:lnTo>
                    <a:pt x="832103" y="1607820"/>
                  </a:lnTo>
                  <a:lnTo>
                    <a:pt x="844296" y="1621536"/>
                  </a:lnTo>
                  <a:lnTo>
                    <a:pt x="856488" y="1597152"/>
                  </a:lnTo>
                  <a:lnTo>
                    <a:pt x="868679" y="1577340"/>
                  </a:lnTo>
                  <a:lnTo>
                    <a:pt x="879348" y="1571244"/>
                  </a:lnTo>
                  <a:lnTo>
                    <a:pt x="891539" y="1546860"/>
                  </a:lnTo>
                  <a:lnTo>
                    <a:pt x="903732" y="1554480"/>
                  </a:lnTo>
                  <a:lnTo>
                    <a:pt x="915924" y="1557528"/>
                  </a:lnTo>
                  <a:lnTo>
                    <a:pt x="928115" y="1575816"/>
                  </a:lnTo>
                  <a:lnTo>
                    <a:pt x="940308" y="1556004"/>
                  </a:lnTo>
                  <a:lnTo>
                    <a:pt x="950976" y="1524000"/>
                  </a:lnTo>
                  <a:lnTo>
                    <a:pt x="963167" y="1444752"/>
                  </a:lnTo>
                  <a:lnTo>
                    <a:pt x="975360" y="1444752"/>
                  </a:lnTo>
                  <a:lnTo>
                    <a:pt x="987551" y="1453896"/>
                  </a:lnTo>
                  <a:lnTo>
                    <a:pt x="999743" y="1408176"/>
                  </a:lnTo>
                  <a:lnTo>
                    <a:pt x="1010412" y="1389888"/>
                  </a:lnTo>
                  <a:lnTo>
                    <a:pt x="1022603" y="1392936"/>
                  </a:lnTo>
                  <a:lnTo>
                    <a:pt x="1034796" y="1374648"/>
                  </a:lnTo>
                  <a:lnTo>
                    <a:pt x="1046988" y="1274064"/>
                  </a:lnTo>
                  <a:lnTo>
                    <a:pt x="1059179" y="1321308"/>
                  </a:lnTo>
                  <a:lnTo>
                    <a:pt x="1069848" y="1328928"/>
                  </a:lnTo>
                  <a:lnTo>
                    <a:pt x="1082039" y="1353312"/>
                  </a:lnTo>
                  <a:lnTo>
                    <a:pt x="1094232" y="1309116"/>
                  </a:lnTo>
                  <a:lnTo>
                    <a:pt x="1106424" y="1246632"/>
                  </a:lnTo>
                  <a:lnTo>
                    <a:pt x="1118615" y="1243584"/>
                  </a:lnTo>
                  <a:lnTo>
                    <a:pt x="1129284" y="1211580"/>
                  </a:lnTo>
                  <a:lnTo>
                    <a:pt x="1141476" y="1251204"/>
                  </a:lnTo>
                  <a:lnTo>
                    <a:pt x="1153667" y="1269492"/>
                  </a:lnTo>
                  <a:lnTo>
                    <a:pt x="1165860" y="1264920"/>
                  </a:lnTo>
                  <a:lnTo>
                    <a:pt x="1178052" y="1179576"/>
                  </a:lnTo>
                  <a:lnTo>
                    <a:pt x="1188720" y="1200912"/>
                  </a:lnTo>
                  <a:lnTo>
                    <a:pt x="1200912" y="1188720"/>
                  </a:lnTo>
                  <a:lnTo>
                    <a:pt x="1213103" y="1175004"/>
                  </a:lnTo>
                  <a:lnTo>
                    <a:pt x="1225296" y="1104900"/>
                  </a:lnTo>
                  <a:lnTo>
                    <a:pt x="1237488" y="1101852"/>
                  </a:lnTo>
                  <a:lnTo>
                    <a:pt x="1248155" y="1141476"/>
                  </a:lnTo>
                  <a:lnTo>
                    <a:pt x="1260348" y="1176528"/>
                  </a:lnTo>
                  <a:lnTo>
                    <a:pt x="1272539" y="1196340"/>
                  </a:lnTo>
                  <a:lnTo>
                    <a:pt x="1284732" y="1196340"/>
                  </a:lnTo>
                  <a:lnTo>
                    <a:pt x="1296924" y="1159764"/>
                  </a:lnTo>
                  <a:lnTo>
                    <a:pt x="1307591" y="1110996"/>
                  </a:lnTo>
                  <a:lnTo>
                    <a:pt x="1319784" y="1106424"/>
                  </a:lnTo>
                  <a:lnTo>
                    <a:pt x="1331976" y="1091184"/>
                  </a:lnTo>
                  <a:lnTo>
                    <a:pt x="1344167" y="1144524"/>
                  </a:lnTo>
                  <a:lnTo>
                    <a:pt x="1356360" y="1149096"/>
                  </a:lnTo>
                  <a:lnTo>
                    <a:pt x="1367027" y="1112520"/>
                  </a:lnTo>
                  <a:lnTo>
                    <a:pt x="1379220" y="1162812"/>
                  </a:lnTo>
                  <a:lnTo>
                    <a:pt x="1391412" y="1164336"/>
                  </a:lnTo>
                  <a:lnTo>
                    <a:pt x="1403603" y="1181100"/>
                  </a:lnTo>
                  <a:lnTo>
                    <a:pt x="1415796" y="1155192"/>
                  </a:lnTo>
                  <a:lnTo>
                    <a:pt x="1426464" y="1146048"/>
                  </a:lnTo>
                  <a:lnTo>
                    <a:pt x="1438655" y="1188720"/>
                  </a:lnTo>
                  <a:lnTo>
                    <a:pt x="1450848" y="1178052"/>
                  </a:lnTo>
                  <a:lnTo>
                    <a:pt x="1463039" y="1261872"/>
                  </a:lnTo>
                  <a:lnTo>
                    <a:pt x="1475232" y="1228344"/>
                  </a:lnTo>
                  <a:lnTo>
                    <a:pt x="1487424" y="1207008"/>
                  </a:lnTo>
                  <a:lnTo>
                    <a:pt x="1498091" y="1237488"/>
                  </a:lnTo>
                  <a:lnTo>
                    <a:pt x="1510284" y="1235964"/>
                  </a:lnTo>
                  <a:lnTo>
                    <a:pt x="1522476" y="1242060"/>
                  </a:lnTo>
                  <a:lnTo>
                    <a:pt x="1534667" y="1232916"/>
                  </a:lnTo>
                  <a:lnTo>
                    <a:pt x="1546860" y="1231392"/>
                  </a:lnTo>
                  <a:lnTo>
                    <a:pt x="1557527" y="1188720"/>
                  </a:lnTo>
                  <a:lnTo>
                    <a:pt x="1569720" y="1191768"/>
                  </a:lnTo>
                  <a:lnTo>
                    <a:pt x="1581912" y="1175004"/>
                  </a:lnTo>
                  <a:lnTo>
                    <a:pt x="1594103" y="1182624"/>
                  </a:lnTo>
                  <a:lnTo>
                    <a:pt x="1606296" y="1202436"/>
                  </a:lnTo>
                  <a:lnTo>
                    <a:pt x="1616964" y="1213104"/>
                  </a:lnTo>
                  <a:lnTo>
                    <a:pt x="1629155" y="1219200"/>
                  </a:lnTo>
                  <a:lnTo>
                    <a:pt x="1641348" y="1237488"/>
                  </a:lnTo>
                  <a:lnTo>
                    <a:pt x="1653539" y="1223772"/>
                  </a:lnTo>
                  <a:lnTo>
                    <a:pt x="1665732" y="1205484"/>
                  </a:lnTo>
                  <a:lnTo>
                    <a:pt x="1676400" y="1187196"/>
                  </a:lnTo>
                  <a:lnTo>
                    <a:pt x="1688591" y="1132332"/>
                  </a:lnTo>
                  <a:lnTo>
                    <a:pt x="1700784" y="1153668"/>
                  </a:lnTo>
                  <a:lnTo>
                    <a:pt x="1712976" y="1179576"/>
                  </a:lnTo>
                  <a:lnTo>
                    <a:pt x="1725167" y="1175004"/>
                  </a:lnTo>
                  <a:lnTo>
                    <a:pt x="1735836" y="1173480"/>
                  </a:lnTo>
                  <a:lnTo>
                    <a:pt x="1748027" y="1141476"/>
                  </a:lnTo>
                  <a:lnTo>
                    <a:pt x="1760220" y="1179576"/>
                  </a:lnTo>
                  <a:lnTo>
                    <a:pt x="1772412" y="1181100"/>
                  </a:lnTo>
                  <a:lnTo>
                    <a:pt x="1784603" y="1200912"/>
                  </a:lnTo>
                  <a:lnTo>
                    <a:pt x="1795272" y="1235964"/>
                  </a:lnTo>
                  <a:lnTo>
                    <a:pt x="1807464" y="1226820"/>
                  </a:lnTo>
                  <a:lnTo>
                    <a:pt x="1819655" y="1199388"/>
                  </a:lnTo>
                  <a:lnTo>
                    <a:pt x="1831848" y="1213104"/>
                  </a:lnTo>
                  <a:lnTo>
                    <a:pt x="1844039" y="1194816"/>
                  </a:lnTo>
                  <a:lnTo>
                    <a:pt x="1854708" y="1214628"/>
                  </a:lnTo>
                  <a:lnTo>
                    <a:pt x="1866900" y="1185672"/>
                  </a:lnTo>
                  <a:lnTo>
                    <a:pt x="1879091" y="1239012"/>
                  </a:lnTo>
                  <a:lnTo>
                    <a:pt x="1891284" y="1231392"/>
                  </a:lnTo>
                  <a:lnTo>
                    <a:pt x="1903476" y="1263396"/>
                  </a:lnTo>
                  <a:lnTo>
                    <a:pt x="1914143" y="1295400"/>
                  </a:lnTo>
                  <a:lnTo>
                    <a:pt x="1926336" y="1318260"/>
                  </a:lnTo>
                  <a:lnTo>
                    <a:pt x="1938527" y="1316736"/>
                  </a:lnTo>
                  <a:lnTo>
                    <a:pt x="1950720" y="1284732"/>
                  </a:lnTo>
                  <a:lnTo>
                    <a:pt x="1962912" y="1286256"/>
                  </a:lnTo>
                  <a:lnTo>
                    <a:pt x="1973579" y="1231392"/>
                  </a:lnTo>
                  <a:lnTo>
                    <a:pt x="1985772" y="1277112"/>
                  </a:lnTo>
                  <a:lnTo>
                    <a:pt x="1997964" y="1325880"/>
                  </a:lnTo>
                  <a:lnTo>
                    <a:pt x="2010155" y="1298448"/>
                  </a:lnTo>
                  <a:lnTo>
                    <a:pt x="2022348" y="1307592"/>
                  </a:lnTo>
                  <a:lnTo>
                    <a:pt x="2034539" y="1296924"/>
                  </a:lnTo>
                  <a:lnTo>
                    <a:pt x="2045208" y="1296924"/>
                  </a:lnTo>
                  <a:lnTo>
                    <a:pt x="2057400" y="1257300"/>
                  </a:lnTo>
                  <a:lnTo>
                    <a:pt x="2069591" y="1303020"/>
                  </a:lnTo>
                  <a:lnTo>
                    <a:pt x="2081784" y="1301496"/>
                  </a:lnTo>
                  <a:lnTo>
                    <a:pt x="2093976" y="1330452"/>
                  </a:lnTo>
                  <a:lnTo>
                    <a:pt x="2104643" y="1301496"/>
                  </a:lnTo>
                  <a:lnTo>
                    <a:pt x="2116836" y="1339596"/>
                  </a:lnTo>
                  <a:lnTo>
                    <a:pt x="2129028" y="1388364"/>
                  </a:lnTo>
                  <a:lnTo>
                    <a:pt x="2141220" y="1427988"/>
                  </a:lnTo>
                  <a:lnTo>
                    <a:pt x="2153412" y="1453896"/>
                  </a:lnTo>
                  <a:lnTo>
                    <a:pt x="2164079" y="1400556"/>
                  </a:lnTo>
                  <a:lnTo>
                    <a:pt x="2176272" y="1394460"/>
                  </a:lnTo>
                  <a:lnTo>
                    <a:pt x="2188464" y="1353312"/>
                  </a:lnTo>
                  <a:lnTo>
                    <a:pt x="2200655" y="1400556"/>
                  </a:lnTo>
                  <a:lnTo>
                    <a:pt x="2212848" y="1446276"/>
                  </a:lnTo>
                  <a:lnTo>
                    <a:pt x="2223516" y="1444752"/>
                  </a:lnTo>
                  <a:lnTo>
                    <a:pt x="2235708" y="1539240"/>
                  </a:lnTo>
                  <a:lnTo>
                    <a:pt x="2247900" y="1516380"/>
                  </a:lnTo>
                  <a:lnTo>
                    <a:pt x="2260091" y="1458468"/>
                  </a:lnTo>
                  <a:lnTo>
                    <a:pt x="2272284" y="1470660"/>
                  </a:lnTo>
                  <a:lnTo>
                    <a:pt x="2282952" y="1456944"/>
                  </a:lnTo>
                  <a:lnTo>
                    <a:pt x="2295143" y="1463040"/>
                  </a:lnTo>
                  <a:lnTo>
                    <a:pt x="2307336" y="1496568"/>
                  </a:lnTo>
                  <a:lnTo>
                    <a:pt x="2319528" y="1473708"/>
                  </a:lnTo>
                  <a:lnTo>
                    <a:pt x="2331720" y="1469136"/>
                  </a:lnTo>
                  <a:lnTo>
                    <a:pt x="2342388" y="1491996"/>
                  </a:lnTo>
                  <a:lnTo>
                    <a:pt x="2354579" y="1545336"/>
                  </a:lnTo>
                  <a:lnTo>
                    <a:pt x="2366772" y="1543812"/>
                  </a:lnTo>
                  <a:lnTo>
                    <a:pt x="2378964" y="1536192"/>
                  </a:lnTo>
                  <a:lnTo>
                    <a:pt x="2391155" y="1510284"/>
                  </a:lnTo>
                  <a:lnTo>
                    <a:pt x="2401824" y="1453896"/>
                  </a:lnTo>
                  <a:lnTo>
                    <a:pt x="2414016" y="1431036"/>
                  </a:lnTo>
                  <a:lnTo>
                    <a:pt x="2426208" y="1411224"/>
                  </a:lnTo>
                  <a:lnTo>
                    <a:pt x="2438400" y="1412748"/>
                  </a:lnTo>
                  <a:lnTo>
                    <a:pt x="2450591" y="1391412"/>
                  </a:lnTo>
                  <a:lnTo>
                    <a:pt x="2461260" y="1446276"/>
                  </a:lnTo>
                  <a:lnTo>
                    <a:pt x="2473452" y="1478280"/>
                  </a:lnTo>
                  <a:lnTo>
                    <a:pt x="2485643" y="1478280"/>
                  </a:lnTo>
                  <a:lnTo>
                    <a:pt x="2497836" y="1466088"/>
                  </a:lnTo>
                  <a:lnTo>
                    <a:pt x="2510028" y="1490472"/>
                  </a:lnTo>
                  <a:lnTo>
                    <a:pt x="2520696" y="1476756"/>
                  </a:lnTo>
                  <a:lnTo>
                    <a:pt x="2532888" y="1479804"/>
                  </a:lnTo>
                  <a:lnTo>
                    <a:pt x="2545079" y="1452372"/>
                  </a:lnTo>
                  <a:lnTo>
                    <a:pt x="2557272" y="1409700"/>
                  </a:lnTo>
                  <a:lnTo>
                    <a:pt x="2569464" y="1409700"/>
                  </a:lnTo>
                  <a:lnTo>
                    <a:pt x="2581655" y="1434084"/>
                  </a:lnTo>
                  <a:lnTo>
                    <a:pt x="2592324" y="1456944"/>
                  </a:lnTo>
                  <a:lnTo>
                    <a:pt x="2604516" y="1443228"/>
                  </a:lnTo>
                  <a:lnTo>
                    <a:pt x="2616708" y="1443228"/>
                  </a:lnTo>
                  <a:lnTo>
                    <a:pt x="2628900" y="1449324"/>
                  </a:lnTo>
                  <a:lnTo>
                    <a:pt x="2641091" y="1426464"/>
                  </a:lnTo>
                  <a:lnTo>
                    <a:pt x="2651760" y="1388364"/>
                  </a:lnTo>
                  <a:lnTo>
                    <a:pt x="2663952" y="1417320"/>
                  </a:lnTo>
                  <a:lnTo>
                    <a:pt x="2676143" y="1444752"/>
                  </a:lnTo>
                  <a:lnTo>
                    <a:pt x="2688336" y="1411224"/>
                  </a:lnTo>
                  <a:lnTo>
                    <a:pt x="2700528" y="1424940"/>
                  </a:lnTo>
                  <a:lnTo>
                    <a:pt x="2711196" y="1461516"/>
                  </a:lnTo>
                  <a:lnTo>
                    <a:pt x="2723388" y="1441704"/>
                  </a:lnTo>
                  <a:lnTo>
                    <a:pt x="2735579" y="1420368"/>
                  </a:lnTo>
                  <a:lnTo>
                    <a:pt x="2747772" y="1388364"/>
                  </a:lnTo>
                  <a:lnTo>
                    <a:pt x="2759964" y="1437132"/>
                  </a:lnTo>
                  <a:lnTo>
                    <a:pt x="2770632" y="1424940"/>
                  </a:lnTo>
                  <a:lnTo>
                    <a:pt x="2782824" y="1420368"/>
                  </a:lnTo>
                  <a:lnTo>
                    <a:pt x="2795016" y="1357884"/>
                  </a:lnTo>
                  <a:lnTo>
                    <a:pt x="2807208" y="1316736"/>
                  </a:lnTo>
                  <a:lnTo>
                    <a:pt x="2819400" y="1298448"/>
                  </a:lnTo>
                  <a:lnTo>
                    <a:pt x="2830067" y="1257300"/>
                  </a:lnTo>
                  <a:lnTo>
                    <a:pt x="2842260" y="1255776"/>
                  </a:lnTo>
                  <a:lnTo>
                    <a:pt x="2854452" y="1264920"/>
                  </a:lnTo>
                  <a:lnTo>
                    <a:pt x="2866643" y="1312164"/>
                  </a:lnTo>
                  <a:lnTo>
                    <a:pt x="2878836" y="1301496"/>
                  </a:lnTo>
                  <a:lnTo>
                    <a:pt x="2889504" y="1261872"/>
                  </a:lnTo>
                  <a:lnTo>
                    <a:pt x="2901696" y="1266444"/>
                  </a:lnTo>
                  <a:lnTo>
                    <a:pt x="2913888" y="1229868"/>
                  </a:lnTo>
                  <a:lnTo>
                    <a:pt x="2926079" y="1202436"/>
                  </a:lnTo>
                  <a:lnTo>
                    <a:pt x="2938272" y="1222248"/>
                  </a:lnTo>
                  <a:lnTo>
                    <a:pt x="2948940" y="1246632"/>
                  </a:lnTo>
                  <a:lnTo>
                    <a:pt x="2961132" y="1271016"/>
                  </a:lnTo>
                  <a:lnTo>
                    <a:pt x="2973324" y="1225296"/>
                  </a:lnTo>
                  <a:lnTo>
                    <a:pt x="2985516" y="1219200"/>
                  </a:lnTo>
                  <a:lnTo>
                    <a:pt x="2997708" y="1179576"/>
                  </a:lnTo>
                  <a:lnTo>
                    <a:pt x="3008376" y="1179576"/>
                  </a:lnTo>
                  <a:lnTo>
                    <a:pt x="3020567" y="1147572"/>
                  </a:lnTo>
                  <a:lnTo>
                    <a:pt x="3032760" y="1162812"/>
                  </a:lnTo>
                  <a:lnTo>
                    <a:pt x="3044952" y="1179576"/>
                  </a:lnTo>
                  <a:lnTo>
                    <a:pt x="3057143" y="1193292"/>
                  </a:lnTo>
                  <a:lnTo>
                    <a:pt x="3067812" y="1263396"/>
                  </a:lnTo>
                  <a:lnTo>
                    <a:pt x="3080004" y="1231392"/>
                  </a:lnTo>
                  <a:lnTo>
                    <a:pt x="3092196" y="1242060"/>
                  </a:lnTo>
                  <a:lnTo>
                    <a:pt x="3104388" y="1228344"/>
                  </a:lnTo>
                  <a:lnTo>
                    <a:pt x="3116579" y="1248156"/>
                  </a:lnTo>
                  <a:lnTo>
                    <a:pt x="3128772" y="1223772"/>
                  </a:lnTo>
                  <a:lnTo>
                    <a:pt x="3139440" y="1266444"/>
                  </a:lnTo>
                  <a:lnTo>
                    <a:pt x="3151632" y="1322832"/>
                  </a:lnTo>
                  <a:lnTo>
                    <a:pt x="3163824" y="1287780"/>
                  </a:lnTo>
                  <a:lnTo>
                    <a:pt x="3176016" y="1339596"/>
                  </a:lnTo>
                  <a:lnTo>
                    <a:pt x="3188208" y="1240536"/>
                  </a:lnTo>
                  <a:lnTo>
                    <a:pt x="3198876" y="1219200"/>
                  </a:lnTo>
                  <a:lnTo>
                    <a:pt x="3211067" y="1190244"/>
                  </a:lnTo>
                  <a:lnTo>
                    <a:pt x="3223260" y="1179576"/>
                  </a:lnTo>
                  <a:lnTo>
                    <a:pt x="3235452" y="1203960"/>
                  </a:lnTo>
                  <a:lnTo>
                    <a:pt x="3247643" y="1217676"/>
                  </a:lnTo>
                  <a:lnTo>
                    <a:pt x="3258312" y="1257300"/>
                  </a:lnTo>
                  <a:lnTo>
                    <a:pt x="3270504" y="1187196"/>
                  </a:lnTo>
                  <a:lnTo>
                    <a:pt x="3282696" y="1155192"/>
                  </a:lnTo>
                  <a:lnTo>
                    <a:pt x="3294888" y="1171956"/>
                  </a:lnTo>
                  <a:lnTo>
                    <a:pt x="3307079" y="1298448"/>
                  </a:lnTo>
                  <a:lnTo>
                    <a:pt x="3317748" y="1263396"/>
                  </a:lnTo>
                  <a:lnTo>
                    <a:pt x="3329940" y="1331976"/>
                  </a:lnTo>
                  <a:lnTo>
                    <a:pt x="3342132" y="1338072"/>
                  </a:lnTo>
                  <a:lnTo>
                    <a:pt x="3354324" y="1325880"/>
                  </a:lnTo>
                  <a:lnTo>
                    <a:pt x="3366516" y="1411224"/>
                  </a:lnTo>
                  <a:lnTo>
                    <a:pt x="3377184" y="1338072"/>
                  </a:lnTo>
                  <a:lnTo>
                    <a:pt x="3389376" y="1301496"/>
                  </a:lnTo>
                  <a:lnTo>
                    <a:pt x="3401567" y="1278636"/>
                  </a:lnTo>
                  <a:lnTo>
                    <a:pt x="3413760" y="1296924"/>
                  </a:lnTo>
                  <a:lnTo>
                    <a:pt x="3425952" y="1295400"/>
                  </a:lnTo>
                  <a:lnTo>
                    <a:pt x="3436620" y="1345692"/>
                  </a:lnTo>
                  <a:lnTo>
                    <a:pt x="3448812" y="1335024"/>
                  </a:lnTo>
                  <a:lnTo>
                    <a:pt x="3461004" y="1316736"/>
                  </a:lnTo>
                  <a:lnTo>
                    <a:pt x="3473195" y="1347216"/>
                  </a:lnTo>
                  <a:lnTo>
                    <a:pt x="3485388" y="1363980"/>
                  </a:lnTo>
                  <a:lnTo>
                    <a:pt x="3496056" y="1350264"/>
                  </a:lnTo>
                  <a:lnTo>
                    <a:pt x="3508247" y="1296924"/>
                  </a:lnTo>
                  <a:lnTo>
                    <a:pt x="3520440" y="1319784"/>
                  </a:lnTo>
                  <a:lnTo>
                    <a:pt x="3532632" y="1290828"/>
                  </a:lnTo>
                  <a:lnTo>
                    <a:pt x="3544823" y="1301496"/>
                  </a:lnTo>
                  <a:lnTo>
                    <a:pt x="3555491" y="1301496"/>
                  </a:lnTo>
                  <a:lnTo>
                    <a:pt x="3567684" y="1252728"/>
                  </a:lnTo>
                  <a:lnTo>
                    <a:pt x="3579876" y="1274064"/>
                  </a:lnTo>
                  <a:lnTo>
                    <a:pt x="3592067" y="1287780"/>
                  </a:lnTo>
                  <a:lnTo>
                    <a:pt x="3604260" y="1182624"/>
                  </a:lnTo>
                  <a:lnTo>
                    <a:pt x="3614928" y="1155192"/>
                  </a:lnTo>
                  <a:lnTo>
                    <a:pt x="3627119" y="1124712"/>
                  </a:lnTo>
                  <a:lnTo>
                    <a:pt x="3639312" y="1101852"/>
                  </a:lnTo>
                  <a:lnTo>
                    <a:pt x="3651504" y="1072896"/>
                  </a:lnTo>
                  <a:lnTo>
                    <a:pt x="3663695" y="1063752"/>
                  </a:lnTo>
                  <a:lnTo>
                    <a:pt x="3675888" y="1091184"/>
                  </a:lnTo>
                  <a:lnTo>
                    <a:pt x="3686556" y="1107948"/>
                  </a:lnTo>
                  <a:lnTo>
                    <a:pt x="3698747" y="1120140"/>
                  </a:lnTo>
                  <a:lnTo>
                    <a:pt x="3710940" y="1071372"/>
                  </a:lnTo>
                  <a:lnTo>
                    <a:pt x="3723132" y="995172"/>
                  </a:lnTo>
                  <a:lnTo>
                    <a:pt x="3735323" y="1027176"/>
                  </a:lnTo>
                  <a:lnTo>
                    <a:pt x="3745991" y="1021080"/>
                  </a:lnTo>
                  <a:lnTo>
                    <a:pt x="3758184" y="1091184"/>
                  </a:lnTo>
                  <a:lnTo>
                    <a:pt x="3770376" y="1100328"/>
                  </a:lnTo>
                  <a:lnTo>
                    <a:pt x="3782567" y="1060704"/>
                  </a:lnTo>
                  <a:lnTo>
                    <a:pt x="3794760" y="1011936"/>
                  </a:lnTo>
                  <a:lnTo>
                    <a:pt x="3805428" y="1042416"/>
                  </a:lnTo>
                  <a:lnTo>
                    <a:pt x="3817619" y="1063752"/>
                  </a:lnTo>
                  <a:lnTo>
                    <a:pt x="3829812" y="1062228"/>
                  </a:lnTo>
                  <a:lnTo>
                    <a:pt x="3842004" y="1048512"/>
                  </a:lnTo>
                  <a:lnTo>
                    <a:pt x="3854195" y="1075944"/>
                  </a:lnTo>
                  <a:lnTo>
                    <a:pt x="3864864" y="1027176"/>
                  </a:lnTo>
                  <a:lnTo>
                    <a:pt x="3877056" y="944880"/>
                  </a:lnTo>
                  <a:lnTo>
                    <a:pt x="3889247" y="957072"/>
                  </a:lnTo>
                  <a:lnTo>
                    <a:pt x="3901440" y="925068"/>
                  </a:lnTo>
                  <a:lnTo>
                    <a:pt x="3913632" y="946404"/>
                  </a:lnTo>
                  <a:lnTo>
                    <a:pt x="3924299" y="867156"/>
                  </a:lnTo>
                  <a:lnTo>
                    <a:pt x="3936491" y="929640"/>
                  </a:lnTo>
                  <a:lnTo>
                    <a:pt x="3948684" y="893063"/>
                  </a:lnTo>
                  <a:lnTo>
                    <a:pt x="3960876" y="854963"/>
                  </a:lnTo>
                  <a:lnTo>
                    <a:pt x="3973067" y="854963"/>
                  </a:lnTo>
                  <a:lnTo>
                    <a:pt x="3983736" y="911351"/>
                  </a:lnTo>
                  <a:lnTo>
                    <a:pt x="3995928" y="946404"/>
                  </a:lnTo>
                  <a:lnTo>
                    <a:pt x="4008119" y="931163"/>
                  </a:lnTo>
                  <a:lnTo>
                    <a:pt x="4020312" y="908304"/>
                  </a:lnTo>
                  <a:lnTo>
                    <a:pt x="4032504" y="912876"/>
                  </a:lnTo>
                  <a:lnTo>
                    <a:pt x="4043171" y="902207"/>
                  </a:lnTo>
                  <a:lnTo>
                    <a:pt x="4055364" y="1018032"/>
                  </a:lnTo>
                  <a:lnTo>
                    <a:pt x="4067556" y="1118616"/>
                  </a:lnTo>
                  <a:lnTo>
                    <a:pt x="4079747" y="996696"/>
                  </a:lnTo>
                  <a:lnTo>
                    <a:pt x="4091940" y="1013460"/>
                  </a:lnTo>
                  <a:lnTo>
                    <a:pt x="4102608" y="1110996"/>
                  </a:lnTo>
                  <a:lnTo>
                    <a:pt x="4114799" y="1089660"/>
                  </a:lnTo>
                  <a:lnTo>
                    <a:pt x="4126991" y="992124"/>
                  </a:lnTo>
                  <a:lnTo>
                    <a:pt x="4139184" y="931163"/>
                  </a:lnTo>
                  <a:lnTo>
                    <a:pt x="4151376" y="883919"/>
                  </a:lnTo>
                  <a:lnTo>
                    <a:pt x="4162043" y="885444"/>
                  </a:lnTo>
                  <a:lnTo>
                    <a:pt x="4174236" y="778763"/>
                  </a:lnTo>
                  <a:lnTo>
                    <a:pt x="4186428" y="763524"/>
                  </a:lnTo>
                  <a:lnTo>
                    <a:pt x="4198620" y="742188"/>
                  </a:lnTo>
                  <a:lnTo>
                    <a:pt x="4210812" y="737616"/>
                  </a:lnTo>
                  <a:lnTo>
                    <a:pt x="4223004" y="772668"/>
                  </a:lnTo>
                  <a:lnTo>
                    <a:pt x="4233671" y="640080"/>
                  </a:lnTo>
                  <a:lnTo>
                    <a:pt x="4245864" y="591312"/>
                  </a:lnTo>
                  <a:lnTo>
                    <a:pt x="4258056" y="635507"/>
                  </a:lnTo>
                  <a:lnTo>
                    <a:pt x="4270247" y="620268"/>
                  </a:lnTo>
                  <a:lnTo>
                    <a:pt x="4282440" y="499872"/>
                  </a:lnTo>
                  <a:lnTo>
                    <a:pt x="4293108" y="512063"/>
                  </a:lnTo>
                  <a:lnTo>
                    <a:pt x="4305299" y="573024"/>
                  </a:lnTo>
                  <a:lnTo>
                    <a:pt x="4317492" y="606551"/>
                  </a:lnTo>
                  <a:lnTo>
                    <a:pt x="4329684" y="632460"/>
                  </a:lnTo>
                  <a:lnTo>
                    <a:pt x="4341876" y="592836"/>
                  </a:lnTo>
                  <a:lnTo>
                    <a:pt x="4352544" y="563880"/>
                  </a:lnTo>
                  <a:lnTo>
                    <a:pt x="4364736" y="451103"/>
                  </a:lnTo>
                  <a:lnTo>
                    <a:pt x="4376928" y="408432"/>
                  </a:lnTo>
                  <a:lnTo>
                    <a:pt x="4389120" y="373379"/>
                  </a:lnTo>
                  <a:lnTo>
                    <a:pt x="4401312" y="324612"/>
                  </a:lnTo>
                  <a:lnTo>
                    <a:pt x="4411980" y="271272"/>
                  </a:lnTo>
                  <a:lnTo>
                    <a:pt x="4424171" y="315468"/>
                  </a:lnTo>
                  <a:lnTo>
                    <a:pt x="4436364" y="344424"/>
                  </a:lnTo>
                  <a:lnTo>
                    <a:pt x="4448556" y="251460"/>
                  </a:lnTo>
                  <a:lnTo>
                    <a:pt x="4460747" y="208787"/>
                  </a:lnTo>
                  <a:lnTo>
                    <a:pt x="4471416" y="166115"/>
                  </a:lnTo>
                  <a:lnTo>
                    <a:pt x="4483608" y="228600"/>
                  </a:lnTo>
                  <a:lnTo>
                    <a:pt x="4495799" y="164591"/>
                  </a:lnTo>
                  <a:lnTo>
                    <a:pt x="4507992" y="173736"/>
                  </a:lnTo>
                  <a:lnTo>
                    <a:pt x="4520184" y="236220"/>
                  </a:lnTo>
                  <a:lnTo>
                    <a:pt x="4530852" y="278891"/>
                  </a:lnTo>
                  <a:lnTo>
                    <a:pt x="4543044" y="242315"/>
                  </a:lnTo>
                  <a:lnTo>
                    <a:pt x="4555236" y="207263"/>
                  </a:lnTo>
                  <a:lnTo>
                    <a:pt x="4567428" y="190500"/>
                  </a:lnTo>
                  <a:lnTo>
                    <a:pt x="4579620" y="102108"/>
                  </a:lnTo>
                  <a:lnTo>
                    <a:pt x="4590288" y="132587"/>
                  </a:lnTo>
                  <a:lnTo>
                    <a:pt x="4602480" y="166115"/>
                  </a:lnTo>
                  <a:lnTo>
                    <a:pt x="4614671" y="45720"/>
                  </a:lnTo>
                  <a:lnTo>
                    <a:pt x="4626864" y="0"/>
                  </a:lnTo>
                  <a:lnTo>
                    <a:pt x="4639056" y="36575"/>
                  </a:lnTo>
                  <a:lnTo>
                    <a:pt x="4649723" y="103632"/>
                  </a:lnTo>
                  <a:lnTo>
                    <a:pt x="4661916" y="163068"/>
                  </a:lnTo>
                  <a:lnTo>
                    <a:pt x="4674108" y="243839"/>
                  </a:lnTo>
                  <a:lnTo>
                    <a:pt x="4686299" y="152400"/>
                  </a:lnTo>
                  <a:lnTo>
                    <a:pt x="4698492" y="195072"/>
                  </a:lnTo>
                  <a:lnTo>
                    <a:pt x="4709160" y="121920"/>
                  </a:lnTo>
                  <a:lnTo>
                    <a:pt x="4721352" y="190500"/>
                  </a:lnTo>
                  <a:lnTo>
                    <a:pt x="4733544" y="213360"/>
                  </a:lnTo>
                  <a:lnTo>
                    <a:pt x="4745736" y="266700"/>
                  </a:lnTo>
                  <a:lnTo>
                    <a:pt x="4757928" y="210312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806689" y="2782061"/>
              <a:ext cx="500380" cy="582295"/>
            </a:xfrm>
            <a:custGeom>
              <a:avLst/>
              <a:gdLst/>
              <a:ahLst/>
              <a:cxnLst/>
              <a:rect l="l" t="t" r="r" b="b"/>
              <a:pathLst>
                <a:path w="500379" h="582295">
                  <a:moveTo>
                    <a:pt x="0" y="493775"/>
                  </a:moveTo>
                  <a:lnTo>
                    <a:pt x="12191" y="571500"/>
                  </a:lnTo>
                  <a:lnTo>
                    <a:pt x="22859" y="582167"/>
                  </a:lnTo>
                  <a:lnTo>
                    <a:pt x="35051" y="574548"/>
                  </a:lnTo>
                  <a:lnTo>
                    <a:pt x="47243" y="580643"/>
                  </a:lnTo>
                  <a:lnTo>
                    <a:pt x="59435" y="505967"/>
                  </a:lnTo>
                  <a:lnTo>
                    <a:pt x="71627" y="437388"/>
                  </a:lnTo>
                  <a:lnTo>
                    <a:pt x="82295" y="449579"/>
                  </a:lnTo>
                  <a:lnTo>
                    <a:pt x="94487" y="417575"/>
                  </a:lnTo>
                  <a:lnTo>
                    <a:pt x="106679" y="352043"/>
                  </a:lnTo>
                  <a:lnTo>
                    <a:pt x="118871" y="405384"/>
                  </a:lnTo>
                  <a:lnTo>
                    <a:pt x="131063" y="359663"/>
                  </a:lnTo>
                  <a:lnTo>
                    <a:pt x="141731" y="348996"/>
                  </a:lnTo>
                  <a:lnTo>
                    <a:pt x="153924" y="257555"/>
                  </a:lnTo>
                  <a:lnTo>
                    <a:pt x="166115" y="88391"/>
                  </a:lnTo>
                  <a:lnTo>
                    <a:pt x="178307" y="0"/>
                  </a:lnTo>
                  <a:lnTo>
                    <a:pt x="190500" y="70103"/>
                  </a:lnTo>
                  <a:lnTo>
                    <a:pt x="201167" y="140208"/>
                  </a:lnTo>
                  <a:lnTo>
                    <a:pt x="213359" y="193548"/>
                  </a:lnTo>
                  <a:lnTo>
                    <a:pt x="225551" y="140208"/>
                  </a:lnTo>
                  <a:lnTo>
                    <a:pt x="237743" y="259079"/>
                  </a:lnTo>
                  <a:lnTo>
                    <a:pt x="249935" y="326136"/>
                  </a:lnTo>
                  <a:lnTo>
                    <a:pt x="260603" y="283463"/>
                  </a:lnTo>
                  <a:lnTo>
                    <a:pt x="272795" y="228600"/>
                  </a:lnTo>
                  <a:lnTo>
                    <a:pt x="284987" y="217932"/>
                  </a:lnTo>
                  <a:lnTo>
                    <a:pt x="297179" y="309372"/>
                  </a:lnTo>
                  <a:lnTo>
                    <a:pt x="309371" y="402336"/>
                  </a:lnTo>
                  <a:lnTo>
                    <a:pt x="320039" y="458724"/>
                  </a:lnTo>
                  <a:lnTo>
                    <a:pt x="332231" y="531876"/>
                  </a:lnTo>
                  <a:lnTo>
                    <a:pt x="344424" y="452627"/>
                  </a:lnTo>
                  <a:lnTo>
                    <a:pt x="356615" y="376427"/>
                  </a:lnTo>
                  <a:lnTo>
                    <a:pt x="368807" y="301751"/>
                  </a:lnTo>
                  <a:lnTo>
                    <a:pt x="379475" y="390143"/>
                  </a:lnTo>
                  <a:lnTo>
                    <a:pt x="391667" y="416051"/>
                  </a:lnTo>
                  <a:lnTo>
                    <a:pt x="403859" y="457200"/>
                  </a:lnTo>
                  <a:lnTo>
                    <a:pt x="416051" y="414527"/>
                  </a:lnTo>
                  <a:lnTo>
                    <a:pt x="428243" y="437388"/>
                  </a:lnTo>
                  <a:lnTo>
                    <a:pt x="438911" y="414527"/>
                  </a:lnTo>
                  <a:lnTo>
                    <a:pt x="451103" y="367284"/>
                  </a:lnTo>
                  <a:lnTo>
                    <a:pt x="463295" y="353567"/>
                  </a:lnTo>
                  <a:lnTo>
                    <a:pt x="475487" y="455675"/>
                  </a:lnTo>
                  <a:lnTo>
                    <a:pt x="487679" y="556260"/>
                  </a:lnTo>
                  <a:lnTo>
                    <a:pt x="499871" y="550163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92100" y="2664333"/>
            <a:ext cx="238760" cy="603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3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3852164"/>
            <a:ext cx="238760" cy="1791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3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5"/>
              </a:spcBef>
            </a:pPr>
            <a:endParaRPr sz="13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35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40"/>
              </a:spcBef>
            </a:pPr>
            <a:endParaRPr sz="135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3456813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4452" y="5577751"/>
            <a:ext cx="7597140" cy="8026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29-05-2020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31-07-2020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30-10-2020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4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26-02-2021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28-05-2021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29-10-2021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29-04-2022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25-07-2022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73593" y="3376040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602" y="6611213"/>
            <a:ext cx="28111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Reuters,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8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51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09370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927" y="944626"/>
            <a:ext cx="9055100" cy="834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Türkiye’nin risklilik göstergesi </a:t>
            </a:r>
            <a:r>
              <a:rPr dirty="0"/>
              <a:t>2008 </a:t>
            </a:r>
            <a:r>
              <a:rPr spc="-5" dirty="0"/>
              <a:t>yılından </a:t>
            </a:r>
            <a:r>
              <a:rPr dirty="0"/>
              <a:t>bu yana en </a:t>
            </a:r>
            <a:r>
              <a:rPr spc="-5" dirty="0"/>
              <a:t>yüksek seviyelerdedir.  </a:t>
            </a:r>
            <a:r>
              <a:rPr b="0" spc="-5" dirty="0">
                <a:latin typeface="Tahoma"/>
                <a:cs typeface="Tahoma"/>
              </a:rPr>
              <a:t>K</a:t>
            </a:r>
            <a:r>
              <a:rPr sz="1700" b="0" spc="-5" dirty="0">
                <a:latin typeface="Tahoma"/>
                <a:cs typeface="Tahoma"/>
              </a:rPr>
              <a:t>redi temerrüt </a:t>
            </a:r>
            <a:r>
              <a:rPr sz="1700" b="0" dirty="0">
                <a:latin typeface="Tahoma"/>
                <a:cs typeface="Tahoma"/>
              </a:rPr>
              <a:t>takas oranı </a:t>
            </a:r>
            <a:r>
              <a:rPr sz="1700" b="0" spc="-5" dirty="0">
                <a:latin typeface="Tahoma"/>
                <a:cs typeface="Tahoma"/>
              </a:rPr>
              <a:t>ile ölçülen </a:t>
            </a:r>
            <a:r>
              <a:rPr sz="1700" b="0" spc="-10" dirty="0">
                <a:latin typeface="Tahoma"/>
                <a:cs typeface="Tahoma"/>
              </a:rPr>
              <a:t>risklilik </a:t>
            </a:r>
            <a:r>
              <a:rPr sz="1700" b="0" spc="-5" dirty="0">
                <a:latin typeface="Tahoma"/>
                <a:cs typeface="Tahoma"/>
              </a:rPr>
              <a:t>göstergesi </a:t>
            </a:r>
            <a:r>
              <a:rPr sz="1700" b="0" dirty="0">
                <a:latin typeface="Tahoma"/>
                <a:cs typeface="Tahoma"/>
              </a:rPr>
              <a:t>14 Temmuz </a:t>
            </a:r>
            <a:r>
              <a:rPr sz="1700" b="0" spc="-5" dirty="0">
                <a:latin typeface="Tahoma"/>
                <a:cs typeface="Tahoma"/>
              </a:rPr>
              <a:t>tarihinde </a:t>
            </a:r>
            <a:r>
              <a:rPr sz="1700" b="0" dirty="0">
                <a:latin typeface="Tahoma"/>
                <a:cs typeface="Tahoma"/>
              </a:rPr>
              <a:t>906 </a:t>
            </a:r>
            <a:r>
              <a:rPr sz="1700" b="0" spc="-5" dirty="0">
                <a:latin typeface="Tahoma"/>
                <a:cs typeface="Tahoma"/>
              </a:rPr>
              <a:t>seviyesine  ulaşmış, sonrasında </a:t>
            </a:r>
            <a:r>
              <a:rPr sz="1700" b="0" dirty="0">
                <a:latin typeface="Tahoma"/>
                <a:cs typeface="Tahoma"/>
              </a:rPr>
              <a:t>844’e</a:t>
            </a:r>
            <a:r>
              <a:rPr sz="1700" b="0" spc="5" dirty="0">
                <a:latin typeface="Tahoma"/>
                <a:cs typeface="Tahoma"/>
              </a:rPr>
              <a:t> </a:t>
            </a:r>
            <a:r>
              <a:rPr sz="1700" b="0" spc="-5" dirty="0">
                <a:latin typeface="Tahoma"/>
                <a:cs typeface="Tahoma"/>
              </a:rPr>
              <a:t>gerilemiştir.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602" y="6457289"/>
            <a:ext cx="693928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Reuters,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9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Tahvil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ve benzeri yatırım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enstrümanlarında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borçlunun ödeyememe </a:t>
            </a:r>
            <a:r>
              <a:rPr sz="1000" spc="-10" dirty="0">
                <a:solidFill>
                  <a:prstClr val="black"/>
                </a:solidFill>
                <a:latin typeface="Tahoma"/>
                <a:cs typeface="Tahoma"/>
              </a:rPr>
              <a:t>riskine</a:t>
            </a:r>
            <a:r>
              <a:rPr sz="1000" spc="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000" spc="-5" dirty="0">
                <a:solidFill>
                  <a:prstClr val="black"/>
                </a:solidFill>
                <a:latin typeface="Tahoma"/>
                <a:cs typeface="Tahoma"/>
              </a:rPr>
              <a:t>karşı alacaklının hakkını garanti eden sigortadır.</a:t>
            </a:r>
            <a:endParaRPr sz="10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61972"/>
            <a:ext cx="9144000" cy="340360"/>
          </a:xfrm>
          <a:custGeom>
            <a:avLst/>
            <a:gdLst/>
            <a:ahLst/>
            <a:cxnLst/>
            <a:rect l="l" t="t" r="r" b="b"/>
            <a:pathLst>
              <a:path w="9144000" h="340360">
                <a:moveTo>
                  <a:pt x="0" y="0"/>
                </a:moveTo>
                <a:lnTo>
                  <a:pt x="0" y="339851"/>
                </a:lnTo>
                <a:lnTo>
                  <a:pt x="9143999" y="339851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3814" y="2093467"/>
            <a:ext cx="651255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Kredi 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Temerrüt 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Takası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– CDS* (günlük) 1 Ocak 2020 – 22 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Temmuz</a:t>
            </a:r>
            <a:r>
              <a:rPr sz="1600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2103" y="2674620"/>
            <a:ext cx="7806055" cy="2691765"/>
            <a:chOff x="832103" y="2674620"/>
            <a:chExt cx="7806055" cy="2691765"/>
          </a:xfrm>
        </p:grpSpPr>
        <p:sp>
          <p:nvSpPr>
            <p:cNvPr id="7" name="object 7"/>
            <p:cNvSpPr/>
            <p:nvPr/>
          </p:nvSpPr>
          <p:spPr>
            <a:xfrm>
              <a:off x="832103" y="2679192"/>
              <a:ext cx="7786370" cy="2682240"/>
            </a:xfrm>
            <a:custGeom>
              <a:avLst/>
              <a:gdLst/>
              <a:ahLst/>
              <a:cxnLst/>
              <a:rect l="l" t="t" r="r" b="b"/>
              <a:pathLst>
                <a:path w="7786370" h="2682240">
                  <a:moveTo>
                    <a:pt x="50292" y="2682240"/>
                  </a:moveTo>
                  <a:lnTo>
                    <a:pt x="50292" y="0"/>
                  </a:lnTo>
                </a:path>
                <a:path w="7786370" h="2682240">
                  <a:moveTo>
                    <a:pt x="0" y="2682240"/>
                  </a:moveTo>
                  <a:lnTo>
                    <a:pt x="50292" y="2682240"/>
                  </a:lnTo>
                </a:path>
                <a:path w="7786370" h="2682240">
                  <a:moveTo>
                    <a:pt x="0" y="2346960"/>
                  </a:moveTo>
                  <a:lnTo>
                    <a:pt x="50292" y="2346960"/>
                  </a:lnTo>
                </a:path>
                <a:path w="7786370" h="2682240">
                  <a:moveTo>
                    <a:pt x="0" y="2011680"/>
                  </a:moveTo>
                  <a:lnTo>
                    <a:pt x="50292" y="2011680"/>
                  </a:lnTo>
                </a:path>
                <a:path w="7786370" h="2682240">
                  <a:moveTo>
                    <a:pt x="0" y="1676400"/>
                  </a:moveTo>
                  <a:lnTo>
                    <a:pt x="50292" y="1676400"/>
                  </a:lnTo>
                </a:path>
                <a:path w="7786370" h="2682240">
                  <a:moveTo>
                    <a:pt x="0" y="1341120"/>
                  </a:moveTo>
                  <a:lnTo>
                    <a:pt x="50292" y="1341120"/>
                  </a:lnTo>
                </a:path>
                <a:path w="7786370" h="2682240">
                  <a:moveTo>
                    <a:pt x="0" y="1005840"/>
                  </a:moveTo>
                  <a:lnTo>
                    <a:pt x="50292" y="1005840"/>
                  </a:lnTo>
                </a:path>
                <a:path w="7786370" h="2682240">
                  <a:moveTo>
                    <a:pt x="0" y="670560"/>
                  </a:moveTo>
                  <a:lnTo>
                    <a:pt x="50292" y="670560"/>
                  </a:lnTo>
                </a:path>
                <a:path w="7786370" h="2682240">
                  <a:moveTo>
                    <a:pt x="0" y="335280"/>
                  </a:moveTo>
                  <a:lnTo>
                    <a:pt x="50292" y="335280"/>
                  </a:lnTo>
                </a:path>
                <a:path w="7786370" h="2682240">
                  <a:moveTo>
                    <a:pt x="0" y="0"/>
                  </a:moveTo>
                  <a:lnTo>
                    <a:pt x="50292" y="0"/>
                  </a:lnTo>
                </a:path>
                <a:path w="7786370" h="2682240">
                  <a:moveTo>
                    <a:pt x="50292" y="2682240"/>
                  </a:moveTo>
                  <a:lnTo>
                    <a:pt x="7786116" y="26822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83157" y="3845814"/>
              <a:ext cx="2326005" cy="1397635"/>
            </a:xfrm>
            <a:custGeom>
              <a:avLst/>
              <a:gdLst/>
              <a:ahLst/>
              <a:cxnLst/>
              <a:rect l="l" t="t" r="r" b="b"/>
              <a:pathLst>
                <a:path w="2326005" h="1397635">
                  <a:moveTo>
                    <a:pt x="0" y="1255776"/>
                  </a:moveTo>
                  <a:lnTo>
                    <a:pt x="10667" y="1280160"/>
                  </a:lnTo>
                  <a:lnTo>
                    <a:pt x="22859" y="1249680"/>
                  </a:lnTo>
                  <a:lnTo>
                    <a:pt x="35051" y="1235964"/>
                  </a:lnTo>
                  <a:lnTo>
                    <a:pt x="45719" y="1242060"/>
                  </a:lnTo>
                  <a:lnTo>
                    <a:pt x="57911" y="1260348"/>
                  </a:lnTo>
                  <a:lnTo>
                    <a:pt x="68579" y="1283208"/>
                  </a:lnTo>
                  <a:lnTo>
                    <a:pt x="80772" y="1283208"/>
                  </a:lnTo>
                  <a:lnTo>
                    <a:pt x="92963" y="1307592"/>
                  </a:lnTo>
                  <a:lnTo>
                    <a:pt x="103631" y="1315212"/>
                  </a:lnTo>
                  <a:lnTo>
                    <a:pt x="115823" y="1353312"/>
                  </a:lnTo>
                  <a:lnTo>
                    <a:pt x="128015" y="1367028"/>
                  </a:lnTo>
                  <a:lnTo>
                    <a:pt x="138683" y="1360932"/>
                  </a:lnTo>
                  <a:lnTo>
                    <a:pt x="150875" y="1359408"/>
                  </a:lnTo>
                  <a:lnTo>
                    <a:pt x="163067" y="1360932"/>
                  </a:lnTo>
                  <a:lnTo>
                    <a:pt x="173735" y="1388364"/>
                  </a:lnTo>
                  <a:lnTo>
                    <a:pt x="185928" y="1388364"/>
                  </a:lnTo>
                  <a:lnTo>
                    <a:pt x="196595" y="1392936"/>
                  </a:lnTo>
                  <a:lnTo>
                    <a:pt x="208787" y="1368552"/>
                  </a:lnTo>
                  <a:lnTo>
                    <a:pt x="220979" y="1397508"/>
                  </a:lnTo>
                  <a:lnTo>
                    <a:pt x="231647" y="1395984"/>
                  </a:lnTo>
                  <a:lnTo>
                    <a:pt x="243839" y="1382268"/>
                  </a:lnTo>
                  <a:lnTo>
                    <a:pt x="256031" y="1382268"/>
                  </a:lnTo>
                  <a:lnTo>
                    <a:pt x="266700" y="1380744"/>
                  </a:lnTo>
                  <a:lnTo>
                    <a:pt x="278891" y="1392936"/>
                  </a:lnTo>
                  <a:lnTo>
                    <a:pt x="289559" y="1392936"/>
                  </a:lnTo>
                  <a:lnTo>
                    <a:pt x="301751" y="1385316"/>
                  </a:lnTo>
                  <a:lnTo>
                    <a:pt x="313944" y="1331976"/>
                  </a:lnTo>
                  <a:lnTo>
                    <a:pt x="324611" y="1261872"/>
                  </a:lnTo>
                  <a:lnTo>
                    <a:pt x="336803" y="1283208"/>
                  </a:lnTo>
                  <a:lnTo>
                    <a:pt x="348995" y="1290828"/>
                  </a:lnTo>
                  <a:lnTo>
                    <a:pt x="359663" y="1284732"/>
                  </a:lnTo>
                  <a:lnTo>
                    <a:pt x="371855" y="1303020"/>
                  </a:lnTo>
                  <a:lnTo>
                    <a:pt x="384047" y="1316736"/>
                  </a:lnTo>
                  <a:lnTo>
                    <a:pt x="394716" y="1324356"/>
                  </a:lnTo>
                  <a:lnTo>
                    <a:pt x="406907" y="1298448"/>
                  </a:lnTo>
                  <a:lnTo>
                    <a:pt x="417575" y="1226820"/>
                  </a:lnTo>
                  <a:lnTo>
                    <a:pt x="429767" y="1235964"/>
                  </a:lnTo>
                  <a:lnTo>
                    <a:pt x="441959" y="1179576"/>
                  </a:lnTo>
                  <a:lnTo>
                    <a:pt x="452628" y="1171956"/>
                  </a:lnTo>
                  <a:lnTo>
                    <a:pt x="464819" y="1164336"/>
                  </a:lnTo>
                  <a:lnTo>
                    <a:pt x="477011" y="1112520"/>
                  </a:lnTo>
                  <a:lnTo>
                    <a:pt x="487679" y="934212"/>
                  </a:lnTo>
                  <a:lnTo>
                    <a:pt x="499872" y="984504"/>
                  </a:lnTo>
                  <a:lnTo>
                    <a:pt x="512063" y="1077468"/>
                  </a:lnTo>
                  <a:lnTo>
                    <a:pt x="522731" y="1110996"/>
                  </a:lnTo>
                  <a:lnTo>
                    <a:pt x="534923" y="1077468"/>
                  </a:lnTo>
                  <a:lnTo>
                    <a:pt x="545591" y="903732"/>
                  </a:lnTo>
                  <a:lnTo>
                    <a:pt x="557783" y="798576"/>
                  </a:lnTo>
                  <a:lnTo>
                    <a:pt x="569976" y="815340"/>
                  </a:lnTo>
                  <a:lnTo>
                    <a:pt x="580644" y="734568"/>
                  </a:lnTo>
                  <a:lnTo>
                    <a:pt x="592835" y="519684"/>
                  </a:lnTo>
                  <a:lnTo>
                    <a:pt x="605028" y="620268"/>
                  </a:lnTo>
                  <a:lnTo>
                    <a:pt x="615695" y="448056"/>
                  </a:lnTo>
                  <a:lnTo>
                    <a:pt x="627888" y="473963"/>
                  </a:lnTo>
                  <a:lnTo>
                    <a:pt x="638555" y="219456"/>
                  </a:lnTo>
                  <a:lnTo>
                    <a:pt x="650747" y="256031"/>
                  </a:lnTo>
                  <a:lnTo>
                    <a:pt x="662939" y="475488"/>
                  </a:lnTo>
                  <a:lnTo>
                    <a:pt x="673607" y="342900"/>
                  </a:lnTo>
                  <a:lnTo>
                    <a:pt x="685800" y="452628"/>
                  </a:lnTo>
                  <a:lnTo>
                    <a:pt x="697991" y="617219"/>
                  </a:lnTo>
                  <a:lnTo>
                    <a:pt x="708660" y="795528"/>
                  </a:lnTo>
                  <a:lnTo>
                    <a:pt x="720851" y="553212"/>
                  </a:lnTo>
                  <a:lnTo>
                    <a:pt x="733044" y="358140"/>
                  </a:lnTo>
                  <a:lnTo>
                    <a:pt x="743711" y="373380"/>
                  </a:lnTo>
                  <a:lnTo>
                    <a:pt x="755904" y="228600"/>
                  </a:lnTo>
                  <a:lnTo>
                    <a:pt x="766572" y="195072"/>
                  </a:lnTo>
                  <a:lnTo>
                    <a:pt x="778764" y="33528"/>
                  </a:lnTo>
                  <a:lnTo>
                    <a:pt x="790955" y="0"/>
                  </a:lnTo>
                  <a:lnTo>
                    <a:pt x="801623" y="121919"/>
                  </a:lnTo>
                  <a:lnTo>
                    <a:pt x="813816" y="195072"/>
                  </a:lnTo>
                  <a:lnTo>
                    <a:pt x="826008" y="438912"/>
                  </a:lnTo>
                  <a:lnTo>
                    <a:pt x="836675" y="437388"/>
                  </a:lnTo>
                  <a:lnTo>
                    <a:pt x="848867" y="437388"/>
                  </a:lnTo>
                  <a:lnTo>
                    <a:pt x="861060" y="356616"/>
                  </a:lnTo>
                  <a:lnTo>
                    <a:pt x="871728" y="163068"/>
                  </a:lnTo>
                  <a:lnTo>
                    <a:pt x="883919" y="96012"/>
                  </a:lnTo>
                  <a:lnTo>
                    <a:pt x="894587" y="96012"/>
                  </a:lnTo>
                  <a:lnTo>
                    <a:pt x="906779" y="193548"/>
                  </a:lnTo>
                  <a:lnTo>
                    <a:pt x="918972" y="129540"/>
                  </a:lnTo>
                  <a:lnTo>
                    <a:pt x="929640" y="160019"/>
                  </a:lnTo>
                  <a:lnTo>
                    <a:pt x="941831" y="176784"/>
                  </a:lnTo>
                  <a:lnTo>
                    <a:pt x="954023" y="192024"/>
                  </a:lnTo>
                  <a:lnTo>
                    <a:pt x="964691" y="246887"/>
                  </a:lnTo>
                  <a:lnTo>
                    <a:pt x="976884" y="225552"/>
                  </a:lnTo>
                  <a:lnTo>
                    <a:pt x="987552" y="272796"/>
                  </a:lnTo>
                  <a:lnTo>
                    <a:pt x="999743" y="271272"/>
                  </a:lnTo>
                  <a:lnTo>
                    <a:pt x="1011935" y="158496"/>
                  </a:lnTo>
                  <a:lnTo>
                    <a:pt x="1022604" y="175260"/>
                  </a:lnTo>
                  <a:lnTo>
                    <a:pt x="1034796" y="222504"/>
                  </a:lnTo>
                  <a:lnTo>
                    <a:pt x="1046987" y="112775"/>
                  </a:lnTo>
                  <a:lnTo>
                    <a:pt x="1057655" y="32004"/>
                  </a:lnTo>
                  <a:lnTo>
                    <a:pt x="1069848" y="28956"/>
                  </a:lnTo>
                  <a:lnTo>
                    <a:pt x="1082040" y="77724"/>
                  </a:lnTo>
                  <a:lnTo>
                    <a:pt x="1092708" y="205740"/>
                  </a:lnTo>
                  <a:lnTo>
                    <a:pt x="1104899" y="156972"/>
                  </a:lnTo>
                  <a:lnTo>
                    <a:pt x="1115567" y="106680"/>
                  </a:lnTo>
                  <a:lnTo>
                    <a:pt x="1127760" y="120396"/>
                  </a:lnTo>
                  <a:lnTo>
                    <a:pt x="1139952" y="207263"/>
                  </a:lnTo>
                  <a:lnTo>
                    <a:pt x="1150619" y="275844"/>
                  </a:lnTo>
                  <a:lnTo>
                    <a:pt x="1162811" y="339852"/>
                  </a:lnTo>
                  <a:lnTo>
                    <a:pt x="1175004" y="376428"/>
                  </a:lnTo>
                  <a:lnTo>
                    <a:pt x="1185672" y="342900"/>
                  </a:lnTo>
                  <a:lnTo>
                    <a:pt x="1197864" y="342900"/>
                  </a:lnTo>
                  <a:lnTo>
                    <a:pt x="1210055" y="422148"/>
                  </a:lnTo>
                  <a:lnTo>
                    <a:pt x="1220723" y="373380"/>
                  </a:lnTo>
                  <a:lnTo>
                    <a:pt x="1232916" y="373380"/>
                  </a:lnTo>
                  <a:lnTo>
                    <a:pt x="1243584" y="339852"/>
                  </a:lnTo>
                  <a:lnTo>
                    <a:pt x="1255775" y="390144"/>
                  </a:lnTo>
                  <a:lnTo>
                    <a:pt x="1267967" y="472440"/>
                  </a:lnTo>
                  <a:lnTo>
                    <a:pt x="1278636" y="670560"/>
                  </a:lnTo>
                  <a:lnTo>
                    <a:pt x="1290828" y="643128"/>
                  </a:lnTo>
                  <a:lnTo>
                    <a:pt x="1303019" y="670560"/>
                  </a:lnTo>
                  <a:lnTo>
                    <a:pt x="1313687" y="762000"/>
                  </a:lnTo>
                  <a:lnTo>
                    <a:pt x="1325880" y="711708"/>
                  </a:lnTo>
                  <a:lnTo>
                    <a:pt x="1336548" y="694944"/>
                  </a:lnTo>
                  <a:lnTo>
                    <a:pt x="1348740" y="595884"/>
                  </a:lnTo>
                  <a:lnTo>
                    <a:pt x="1360931" y="585216"/>
                  </a:lnTo>
                  <a:lnTo>
                    <a:pt x="1371599" y="586740"/>
                  </a:lnTo>
                  <a:lnTo>
                    <a:pt x="1383792" y="650748"/>
                  </a:lnTo>
                  <a:lnTo>
                    <a:pt x="1395984" y="629412"/>
                  </a:lnTo>
                  <a:lnTo>
                    <a:pt x="1406652" y="614172"/>
                  </a:lnTo>
                  <a:lnTo>
                    <a:pt x="1418843" y="612648"/>
                  </a:lnTo>
                  <a:lnTo>
                    <a:pt x="1431036" y="618744"/>
                  </a:lnTo>
                  <a:lnTo>
                    <a:pt x="1441704" y="618744"/>
                  </a:lnTo>
                  <a:lnTo>
                    <a:pt x="1453896" y="585216"/>
                  </a:lnTo>
                  <a:lnTo>
                    <a:pt x="1464564" y="553212"/>
                  </a:lnTo>
                  <a:lnTo>
                    <a:pt x="1476755" y="553212"/>
                  </a:lnTo>
                  <a:lnTo>
                    <a:pt x="1488948" y="553212"/>
                  </a:lnTo>
                  <a:lnTo>
                    <a:pt x="1499616" y="551688"/>
                  </a:lnTo>
                  <a:lnTo>
                    <a:pt x="1511808" y="585216"/>
                  </a:lnTo>
                  <a:lnTo>
                    <a:pt x="1523999" y="633984"/>
                  </a:lnTo>
                  <a:lnTo>
                    <a:pt x="1534667" y="649224"/>
                  </a:lnTo>
                  <a:lnTo>
                    <a:pt x="1546860" y="601980"/>
                  </a:lnTo>
                  <a:lnTo>
                    <a:pt x="1559052" y="580644"/>
                  </a:lnTo>
                  <a:lnTo>
                    <a:pt x="1569719" y="527304"/>
                  </a:lnTo>
                  <a:lnTo>
                    <a:pt x="1581911" y="495300"/>
                  </a:lnTo>
                  <a:lnTo>
                    <a:pt x="1592580" y="449580"/>
                  </a:lnTo>
                  <a:lnTo>
                    <a:pt x="1604772" y="454152"/>
                  </a:lnTo>
                  <a:lnTo>
                    <a:pt x="1616964" y="454152"/>
                  </a:lnTo>
                  <a:lnTo>
                    <a:pt x="1627631" y="461772"/>
                  </a:lnTo>
                  <a:lnTo>
                    <a:pt x="1639824" y="438912"/>
                  </a:lnTo>
                  <a:lnTo>
                    <a:pt x="1652015" y="448056"/>
                  </a:lnTo>
                  <a:lnTo>
                    <a:pt x="1662684" y="470916"/>
                  </a:lnTo>
                  <a:lnTo>
                    <a:pt x="1674876" y="527304"/>
                  </a:lnTo>
                  <a:lnTo>
                    <a:pt x="1685543" y="551688"/>
                  </a:lnTo>
                  <a:lnTo>
                    <a:pt x="1697736" y="573024"/>
                  </a:lnTo>
                  <a:lnTo>
                    <a:pt x="1709927" y="544068"/>
                  </a:lnTo>
                  <a:lnTo>
                    <a:pt x="1720596" y="547116"/>
                  </a:lnTo>
                  <a:lnTo>
                    <a:pt x="1732788" y="403860"/>
                  </a:lnTo>
                  <a:lnTo>
                    <a:pt x="1744979" y="345948"/>
                  </a:lnTo>
                  <a:lnTo>
                    <a:pt x="1755648" y="289560"/>
                  </a:lnTo>
                  <a:lnTo>
                    <a:pt x="1767839" y="329184"/>
                  </a:lnTo>
                  <a:lnTo>
                    <a:pt x="1780031" y="362712"/>
                  </a:lnTo>
                  <a:lnTo>
                    <a:pt x="1790700" y="271272"/>
                  </a:lnTo>
                  <a:lnTo>
                    <a:pt x="1802891" y="234696"/>
                  </a:lnTo>
                  <a:lnTo>
                    <a:pt x="1813560" y="190500"/>
                  </a:lnTo>
                  <a:lnTo>
                    <a:pt x="1825752" y="262128"/>
                  </a:lnTo>
                  <a:lnTo>
                    <a:pt x="1837943" y="275844"/>
                  </a:lnTo>
                  <a:lnTo>
                    <a:pt x="1848612" y="353568"/>
                  </a:lnTo>
                  <a:lnTo>
                    <a:pt x="1860803" y="402336"/>
                  </a:lnTo>
                  <a:lnTo>
                    <a:pt x="1872996" y="370331"/>
                  </a:lnTo>
                  <a:lnTo>
                    <a:pt x="1883664" y="312419"/>
                  </a:lnTo>
                  <a:lnTo>
                    <a:pt x="1895855" y="298704"/>
                  </a:lnTo>
                  <a:lnTo>
                    <a:pt x="1908048" y="301752"/>
                  </a:lnTo>
                  <a:lnTo>
                    <a:pt x="1918715" y="400812"/>
                  </a:lnTo>
                  <a:lnTo>
                    <a:pt x="1930908" y="326136"/>
                  </a:lnTo>
                  <a:lnTo>
                    <a:pt x="1941576" y="355092"/>
                  </a:lnTo>
                  <a:lnTo>
                    <a:pt x="1953767" y="370331"/>
                  </a:lnTo>
                  <a:lnTo>
                    <a:pt x="1965960" y="377952"/>
                  </a:lnTo>
                  <a:lnTo>
                    <a:pt x="1976627" y="408431"/>
                  </a:lnTo>
                  <a:lnTo>
                    <a:pt x="1988819" y="419100"/>
                  </a:lnTo>
                  <a:lnTo>
                    <a:pt x="2001012" y="432816"/>
                  </a:lnTo>
                  <a:lnTo>
                    <a:pt x="2011679" y="432816"/>
                  </a:lnTo>
                  <a:lnTo>
                    <a:pt x="2023872" y="454152"/>
                  </a:lnTo>
                  <a:lnTo>
                    <a:pt x="2034539" y="534924"/>
                  </a:lnTo>
                  <a:lnTo>
                    <a:pt x="2046731" y="510540"/>
                  </a:lnTo>
                  <a:lnTo>
                    <a:pt x="2058924" y="486156"/>
                  </a:lnTo>
                  <a:lnTo>
                    <a:pt x="2069591" y="486156"/>
                  </a:lnTo>
                  <a:lnTo>
                    <a:pt x="2081784" y="466344"/>
                  </a:lnTo>
                  <a:lnTo>
                    <a:pt x="2093976" y="480060"/>
                  </a:lnTo>
                  <a:lnTo>
                    <a:pt x="2104643" y="484631"/>
                  </a:lnTo>
                  <a:lnTo>
                    <a:pt x="2116836" y="486156"/>
                  </a:lnTo>
                  <a:lnTo>
                    <a:pt x="2129028" y="467868"/>
                  </a:lnTo>
                  <a:lnTo>
                    <a:pt x="2139696" y="498348"/>
                  </a:lnTo>
                  <a:lnTo>
                    <a:pt x="2151888" y="492252"/>
                  </a:lnTo>
                  <a:lnTo>
                    <a:pt x="2162555" y="452628"/>
                  </a:lnTo>
                  <a:lnTo>
                    <a:pt x="2174748" y="435863"/>
                  </a:lnTo>
                  <a:lnTo>
                    <a:pt x="2186940" y="313944"/>
                  </a:lnTo>
                  <a:lnTo>
                    <a:pt x="2197608" y="303275"/>
                  </a:lnTo>
                  <a:lnTo>
                    <a:pt x="2209800" y="283463"/>
                  </a:lnTo>
                  <a:lnTo>
                    <a:pt x="2221991" y="313944"/>
                  </a:lnTo>
                  <a:lnTo>
                    <a:pt x="2232660" y="376428"/>
                  </a:lnTo>
                  <a:lnTo>
                    <a:pt x="2244852" y="356616"/>
                  </a:lnTo>
                  <a:lnTo>
                    <a:pt x="2255519" y="358140"/>
                  </a:lnTo>
                  <a:lnTo>
                    <a:pt x="2267712" y="416052"/>
                  </a:lnTo>
                  <a:lnTo>
                    <a:pt x="2279904" y="454152"/>
                  </a:lnTo>
                  <a:lnTo>
                    <a:pt x="2290572" y="457200"/>
                  </a:lnTo>
                  <a:lnTo>
                    <a:pt x="2302764" y="496824"/>
                  </a:lnTo>
                  <a:lnTo>
                    <a:pt x="2314955" y="521208"/>
                  </a:lnTo>
                  <a:lnTo>
                    <a:pt x="2325624" y="483108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208781" y="3742182"/>
              <a:ext cx="4654550" cy="1339850"/>
            </a:xfrm>
            <a:custGeom>
              <a:avLst/>
              <a:gdLst/>
              <a:ahLst/>
              <a:cxnLst/>
              <a:rect l="l" t="t" r="r" b="b"/>
              <a:pathLst>
                <a:path w="4654550" h="1339850">
                  <a:moveTo>
                    <a:pt x="0" y="586740"/>
                  </a:moveTo>
                  <a:lnTo>
                    <a:pt x="12192" y="533400"/>
                  </a:lnTo>
                  <a:lnTo>
                    <a:pt x="24384" y="598932"/>
                  </a:lnTo>
                  <a:lnTo>
                    <a:pt x="35051" y="598932"/>
                  </a:lnTo>
                  <a:lnTo>
                    <a:pt x="47243" y="588264"/>
                  </a:lnTo>
                  <a:lnTo>
                    <a:pt x="57912" y="548640"/>
                  </a:lnTo>
                  <a:lnTo>
                    <a:pt x="70104" y="516636"/>
                  </a:lnTo>
                  <a:lnTo>
                    <a:pt x="82295" y="554736"/>
                  </a:lnTo>
                  <a:lnTo>
                    <a:pt x="92964" y="573024"/>
                  </a:lnTo>
                  <a:lnTo>
                    <a:pt x="105156" y="589788"/>
                  </a:lnTo>
                  <a:lnTo>
                    <a:pt x="117347" y="644652"/>
                  </a:lnTo>
                  <a:lnTo>
                    <a:pt x="128016" y="588264"/>
                  </a:lnTo>
                  <a:lnTo>
                    <a:pt x="140207" y="579120"/>
                  </a:lnTo>
                  <a:lnTo>
                    <a:pt x="152400" y="518160"/>
                  </a:lnTo>
                  <a:lnTo>
                    <a:pt x="163068" y="515112"/>
                  </a:lnTo>
                  <a:lnTo>
                    <a:pt x="175259" y="441960"/>
                  </a:lnTo>
                  <a:lnTo>
                    <a:pt x="185928" y="457200"/>
                  </a:lnTo>
                  <a:lnTo>
                    <a:pt x="198119" y="438912"/>
                  </a:lnTo>
                  <a:lnTo>
                    <a:pt x="210312" y="423672"/>
                  </a:lnTo>
                  <a:lnTo>
                    <a:pt x="220980" y="428244"/>
                  </a:lnTo>
                  <a:lnTo>
                    <a:pt x="233171" y="480060"/>
                  </a:lnTo>
                  <a:lnTo>
                    <a:pt x="245364" y="569976"/>
                  </a:lnTo>
                  <a:lnTo>
                    <a:pt x="256031" y="534924"/>
                  </a:lnTo>
                  <a:lnTo>
                    <a:pt x="268223" y="742188"/>
                  </a:lnTo>
                  <a:lnTo>
                    <a:pt x="278892" y="778764"/>
                  </a:lnTo>
                  <a:lnTo>
                    <a:pt x="291083" y="937260"/>
                  </a:lnTo>
                  <a:lnTo>
                    <a:pt x="303276" y="947928"/>
                  </a:lnTo>
                  <a:lnTo>
                    <a:pt x="313944" y="955548"/>
                  </a:lnTo>
                  <a:lnTo>
                    <a:pt x="326135" y="973836"/>
                  </a:lnTo>
                  <a:lnTo>
                    <a:pt x="338328" y="925068"/>
                  </a:lnTo>
                  <a:lnTo>
                    <a:pt x="348995" y="978408"/>
                  </a:lnTo>
                  <a:lnTo>
                    <a:pt x="361188" y="1050036"/>
                  </a:lnTo>
                  <a:lnTo>
                    <a:pt x="373380" y="1048512"/>
                  </a:lnTo>
                  <a:lnTo>
                    <a:pt x="384047" y="1011936"/>
                  </a:lnTo>
                  <a:lnTo>
                    <a:pt x="396240" y="1011936"/>
                  </a:lnTo>
                  <a:lnTo>
                    <a:pt x="406907" y="975360"/>
                  </a:lnTo>
                  <a:lnTo>
                    <a:pt x="419100" y="978408"/>
                  </a:lnTo>
                  <a:lnTo>
                    <a:pt x="431292" y="1013460"/>
                  </a:lnTo>
                  <a:lnTo>
                    <a:pt x="441959" y="1007364"/>
                  </a:lnTo>
                  <a:lnTo>
                    <a:pt x="454152" y="1031748"/>
                  </a:lnTo>
                  <a:lnTo>
                    <a:pt x="466344" y="1050036"/>
                  </a:lnTo>
                  <a:lnTo>
                    <a:pt x="477012" y="1095756"/>
                  </a:lnTo>
                  <a:lnTo>
                    <a:pt x="489204" y="1101852"/>
                  </a:lnTo>
                  <a:lnTo>
                    <a:pt x="501395" y="1094232"/>
                  </a:lnTo>
                  <a:lnTo>
                    <a:pt x="512064" y="1091184"/>
                  </a:lnTo>
                  <a:lnTo>
                    <a:pt x="524256" y="1066800"/>
                  </a:lnTo>
                  <a:lnTo>
                    <a:pt x="534923" y="1051560"/>
                  </a:lnTo>
                  <a:lnTo>
                    <a:pt x="547116" y="1031748"/>
                  </a:lnTo>
                  <a:lnTo>
                    <a:pt x="559307" y="1036320"/>
                  </a:lnTo>
                  <a:lnTo>
                    <a:pt x="569976" y="1074420"/>
                  </a:lnTo>
                  <a:lnTo>
                    <a:pt x="582168" y="1121664"/>
                  </a:lnTo>
                  <a:lnTo>
                    <a:pt x="594359" y="1179576"/>
                  </a:lnTo>
                  <a:lnTo>
                    <a:pt x="605028" y="1211580"/>
                  </a:lnTo>
                  <a:lnTo>
                    <a:pt x="617219" y="1175004"/>
                  </a:lnTo>
                  <a:lnTo>
                    <a:pt x="627888" y="1179576"/>
                  </a:lnTo>
                  <a:lnTo>
                    <a:pt x="640080" y="1187196"/>
                  </a:lnTo>
                  <a:lnTo>
                    <a:pt x="652271" y="1216152"/>
                  </a:lnTo>
                  <a:lnTo>
                    <a:pt x="662940" y="1216152"/>
                  </a:lnTo>
                  <a:lnTo>
                    <a:pt x="675132" y="1216152"/>
                  </a:lnTo>
                  <a:lnTo>
                    <a:pt x="687323" y="1261872"/>
                  </a:lnTo>
                  <a:lnTo>
                    <a:pt x="697992" y="1264920"/>
                  </a:lnTo>
                  <a:lnTo>
                    <a:pt x="710183" y="1264920"/>
                  </a:lnTo>
                  <a:lnTo>
                    <a:pt x="722376" y="1264920"/>
                  </a:lnTo>
                  <a:lnTo>
                    <a:pt x="733044" y="1261872"/>
                  </a:lnTo>
                  <a:lnTo>
                    <a:pt x="745235" y="1237488"/>
                  </a:lnTo>
                  <a:lnTo>
                    <a:pt x="755904" y="1258824"/>
                  </a:lnTo>
                  <a:lnTo>
                    <a:pt x="768095" y="1258824"/>
                  </a:lnTo>
                  <a:lnTo>
                    <a:pt x="780288" y="1254252"/>
                  </a:lnTo>
                  <a:lnTo>
                    <a:pt x="790956" y="1232916"/>
                  </a:lnTo>
                  <a:lnTo>
                    <a:pt x="803147" y="1196340"/>
                  </a:lnTo>
                  <a:lnTo>
                    <a:pt x="815340" y="1231392"/>
                  </a:lnTo>
                  <a:lnTo>
                    <a:pt x="826007" y="1228344"/>
                  </a:lnTo>
                  <a:lnTo>
                    <a:pt x="838200" y="1193292"/>
                  </a:lnTo>
                  <a:lnTo>
                    <a:pt x="850392" y="1193292"/>
                  </a:lnTo>
                  <a:lnTo>
                    <a:pt x="861059" y="1188720"/>
                  </a:lnTo>
                  <a:lnTo>
                    <a:pt x="873252" y="1185672"/>
                  </a:lnTo>
                  <a:lnTo>
                    <a:pt x="883919" y="1203960"/>
                  </a:lnTo>
                  <a:lnTo>
                    <a:pt x="896112" y="1196340"/>
                  </a:lnTo>
                  <a:lnTo>
                    <a:pt x="908304" y="1193292"/>
                  </a:lnTo>
                  <a:lnTo>
                    <a:pt x="918971" y="1219200"/>
                  </a:lnTo>
                  <a:lnTo>
                    <a:pt x="931164" y="1213104"/>
                  </a:lnTo>
                  <a:lnTo>
                    <a:pt x="943356" y="1237488"/>
                  </a:lnTo>
                  <a:lnTo>
                    <a:pt x="954023" y="1258824"/>
                  </a:lnTo>
                  <a:lnTo>
                    <a:pt x="966216" y="1269492"/>
                  </a:lnTo>
                  <a:lnTo>
                    <a:pt x="976883" y="1284732"/>
                  </a:lnTo>
                  <a:lnTo>
                    <a:pt x="989076" y="1292352"/>
                  </a:lnTo>
                  <a:lnTo>
                    <a:pt x="1001268" y="1309116"/>
                  </a:lnTo>
                  <a:lnTo>
                    <a:pt x="1011935" y="1331976"/>
                  </a:lnTo>
                  <a:lnTo>
                    <a:pt x="1024128" y="1325880"/>
                  </a:lnTo>
                  <a:lnTo>
                    <a:pt x="1036319" y="1316736"/>
                  </a:lnTo>
                  <a:lnTo>
                    <a:pt x="1046988" y="1313688"/>
                  </a:lnTo>
                  <a:lnTo>
                    <a:pt x="1059180" y="1318260"/>
                  </a:lnTo>
                  <a:lnTo>
                    <a:pt x="1071371" y="1327404"/>
                  </a:lnTo>
                  <a:lnTo>
                    <a:pt x="1082040" y="1331976"/>
                  </a:lnTo>
                  <a:lnTo>
                    <a:pt x="1094232" y="1327404"/>
                  </a:lnTo>
                  <a:lnTo>
                    <a:pt x="1104900" y="1313688"/>
                  </a:lnTo>
                  <a:lnTo>
                    <a:pt x="1117092" y="1327404"/>
                  </a:lnTo>
                  <a:lnTo>
                    <a:pt x="1129283" y="1339596"/>
                  </a:lnTo>
                  <a:lnTo>
                    <a:pt x="1139952" y="1324356"/>
                  </a:lnTo>
                  <a:lnTo>
                    <a:pt x="1152144" y="1319784"/>
                  </a:lnTo>
                  <a:lnTo>
                    <a:pt x="1164335" y="1313688"/>
                  </a:lnTo>
                  <a:lnTo>
                    <a:pt x="1175004" y="1295400"/>
                  </a:lnTo>
                  <a:lnTo>
                    <a:pt x="1187195" y="1229868"/>
                  </a:lnTo>
                  <a:lnTo>
                    <a:pt x="1199388" y="1280160"/>
                  </a:lnTo>
                  <a:lnTo>
                    <a:pt x="1210056" y="1269492"/>
                  </a:lnTo>
                  <a:lnTo>
                    <a:pt x="1222247" y="1237488"/>
                  </a:lnTo>
                  <a:lnTo>
                    <a:pt x="1232916" y="1222248"/>
                  </a:lnTo>
                  <a:lnTo>
                    <a:pt x="1245108" y="1187196"/>
                  </a:lnTo>
                  <a:lnTo>
                    <a:pt x="1257300" y="1150620"/>
                  </a:lnTo>
                  <a:lnTo>
                    <a:pt x="1267968" y="1176528"/>
                  </a:lnTo>
                  <a:lnTo>
                    <a:pt x="1280159" y="1194816"/>
                  </a:lnTo>
                  <a:lnTo>
                    <a:pt x="1292352" y="1249680"/>
                  </a:lnTo>
                  <a:lnTo>
                    <a:pt x="1303020" y="1208532"/>
                  </a:lnTo>
                  <a:lnTo>
                    <a:pt x="1315212" y="1231392"/>
                  </a:lnTo>
                  <a:lnTo>
                    <a:pt x="1325880" y="1248156"/>
                  </a:lnTo>
                  <a:lnTo>
                    <a:pt x="1338071" y="1199388"/>
                  </a:lnTo>
                  <a:lnTo>
                    <a:pt x="1350264" y="1266444"/>
                  </a:lnTo>
                  <a:lnTo>
                    <a:pt x="1360932" y="1274064"/>
                  </a:lnTo>
                  <a:lnTo>
                    <a:pt x="1373123" y="754380"/>
                  </a:lnTo>
                  <a:lnTo>
                    <a:pt x="1385316" y="784860"/>
                  </a:lnTo>
                  <a:lnTo>
                    <a:pt x="1395983" y="762000"/>
                  </a:lnTo>
                  <a:lnTo>
                    <a:pt x="1408176" y="728472"/>
                  </a:lnTo>
                  <a:lnTo>
                    <a:pt x="1420368" y="678180"/>
                  </a:lnTo>
                  <a:lnTo>
                    <a:pt x="1431035" y="719328"/>
                  </a:lnTo>
                  <a:lnTo>
                    <a:pt x="1443228" y="794004"/>
                  </a:lnTo>
                  <a:lnTo>
                    <a:pt x="1453895" y="792480"/>
                  </a:lnTo>
                  <a:lnTo>
                    <a:pt x="1466088" y="794004"/>
                  </a:lnTo>
                  <a:lnTo>
                    <a:pt x="1478280" y="838200"/>
                  </a:lnTo>
                  <a:lnTo>
                    <a:pt x="1488947" y="827532"/>
                  </a:lnTo>
                  <a:lnTo>
                    <a:pt x="1501140" y="827532"/>
                  </a:lnTo>
                  <a:lnTo>
                    <a:pt x="1513332" y="815340"/>
                  </a:lnTo>
                  <a:lnTo>
                    <a:pt x="1524000" y="816864"/>
                  </a:lnTo>
                  <a:lnTo>
                    <a:pt x="1536192" y="821436"/>
                  </a:lnTo>
                  <a:lnTo>
                    <a:pt x="1548383" y="862584"/>
                  </a:lnTo>
                  <a:lnTo>
                    <a:pt x="1559052" y="908304"/>
                  </a:lnTo>
                  <a:lnTo>
                    <a:pt x="1571244" y="955548"/>
                  </a:lnTo>
                  <a:lnTo>
                    <a:pt x="1581912" y="966216"/>
                  </a:lnTo>
                  <a:lnTo>
                    <a:pt x="1594104" y="929640"/>
                  </a:lnTo>
                  <a:lnTo>
                    <a:pt x="1606295" y="922020"/>
                  </a:lnTo>
                  <a:lnTo>
                    <a:pt x="1616964" y="896112"/>
                  </a:lnTo>
                  <a:lnTo>
                    <a:pt x="1629156" y="877824"/>
                  </a:lnTo>
                  <a:lnTo>
                    <a:pt x="1641347" y="861060"/>
                  </a:lnTo>
                  <a:lnTo>
                    <a:pt x="1652016" y="886968"/>
                  </a:lnTo>
                  <a:lnTo>
                    <a:pt x="1664208" y="877824"/>
                  </a:lnTo>
                  <a:lnTo>
                    <a:pt x="1674876" y="897636"/>
                  </a:lnTo>
                  <a:lnTo>
                    <a:pt x="1687068" y="900684"/>
                  </a:lnTo>
                  <a:lnTo>
                    <a:pt x="1699259" y="900684"/>
                  </a:lnTo>
                  <a:lnTo>
                    <a:pt x="1709928" y="896112"/>
                  </a:lnTo>
                  <a:lnTo>
                    <a:pt x="1722120" y="912876"/>
                  </a:lnTo>
                  <a:lnTo>
                    <a:pt x="1734312" y="931164"/>
                  </a:lnTo>
                  <a:lnTo>
                    <a:pt x="1744980" y="984504"/>
                  </a:lnTo>
                  <a:lnTo>
                    <a:pt x="1757171" y="996696"/>
                  </a:lnTo>
                  <a:lnTo>
                    <a:pt x="1769364" y="982980"/>
                  </a:lnTo>
                  <a:lnTo>
                    <a:pt x="1780032" y="928116"/>
                  </a:lnTo>
                  <a:lnTo>
                    <a:pt x="1792223" y="922020"/>
                  </a:lnTo>
                  <a:lnTo>
                    <a:pt x="1802892" y="950976"/>
                  </a:lnTo>
                  <a:lnTo>
                    <a:pt x="1815083" y="963168"/>
                  </a:lnTo>
                  <a:lnTo>
                    <a:pt x="1827276" y="964692"/>
                  </a:lnTo>
                  <a:lnTo>
                    <a:pt x="1837944" y="931164"/>
                  </a:lnTo>
                  <a:lnTo>
                    <a:pt x="1850135" y="950976"/>
                  </a:lnTo>
                  <a:lnTo>
                    <a:pt x="1862328" y="958596"/>
                  </a:lnTo>
                  <a:lnTo>
                    <a:pt x="1872995" y="967740"/>
                  </a:lnTo>
                  <a:lnTo>
                    <a:pt x="1885188" y="952500"/>
                  </a:lnTo>
                  <a:lnTo>
                    <a:pt x="1895856" y="949452"/>
                  </a:lnTo>
                  <a:lnTo>
                    <a:pt x="1908047" y="958596"/>
                  </a:lnTo>
                  <a:lnTo>
                    <a:pt x="1920240" y="928116"/>
                  </a:lnTo>
                  <a:lnTo>
                    <a:pt x="1930908" y="928116"/>
                  </a:lnTo>
                  <a:lnTo>
                    <a:pt x="1943100" y="954024"/>
                  </a:lnTo>
                  <a:lnTo>
                    <a:pt x="1955292" y="946404"/>
                  </a:lnTo>
                  <a:lnTo>
                    <a:pt x="1965959" y="935736"/>
                  </a:lnTo>
                  <a:lnTo>
                    <a:pt x="1978152" y="944880"/>
                  </a:lnTo>
                  <a:lnTo>
                    <a:pt x="1990344" y="963168"/>
                  </a:lnTo>
                  <a:lnTo>
                    <a:pt x="2001012" y="982980"/>
                  </a:lnTo>
                  <a:lnTo>
                    <a:pt x="2013204" y="1019556"/>
                  </a:lnTo>
                  <a:lnTo>
                    <a:pt x="2023871" y="1048512"/>
                  </a:lnTo>
                  <a:lnTo>
                    <a:pt x="2036064" y="1053084"/>
                  </a:lnTo>
                  <a:lnTo>
                    <a:pt x="2048256" y="1045464"/>
                  </a:lnTo>
                  <a:lnTo>
                    <a:pt x="2058923" y="1021080"/>
                  </a:lnTo>
                  <a:lnTo>
                    <a:pt x="2071116" y="1024128"/>
                  </a:lnTo>
                  <a:lnTo>
                    <a:pt x="2083308" y="1001268"/>
                  </a:lnTo>
                  <a:lnTo>
                    <a:pt x="2093976" y="1001268"/>
                  </a:lnTo>
                  <a:lnTo>
                    <a:pt x="2106168" y="998220"/>
                  </a:lnTo>
                  <a:lnTo>
                    <a:pt x="2118360" y="1002792"/>
                  </a:lnTo>
                  <a:lnTo>
                    <a:pt x="2129028" y="1019556"/>
                  </a:lnTo>
                  <a:lnTo>
                    <a:pt x="2141220" y="1028700"/>
                  </a:lnTo>
                  <a:lnTo>
                    <a:pt x="2186940" y="1018032"/>
                  </a:lnTo>
                  <a:lnTo>
                    <a:pt x="2199132" y="1011936"/>
                  </a:lnTo>
                  <a:lnTo>
                    <a:pt x="2211323" y="1011936"/>
                  </a:lnTo>
                  <a:lnTo>
                    <a:pt x="2221992" y="1011936"/>
                  </a:lnTo>
                  <a:lnTo>
                    <a:pt x="2234184" y="992124"/>
                  </a:lnTo>
                  <a:lnTo>
                    <a:pt x="2244852" y="993648"/>
                  </a:lnTo>
                  <a:lnTo>
                    <a:pt x="2257044" y="987552"/>
                  </a:lnTo>
                  <a:lnTo>
                    <a:pt x="2269235" y="1002792"/>
                  </a:lnTo>
                  <a:lnTo>
                    <a:pt x="2279904" y="999744"/>
                  </a:lnTo>
                  <a:lnTo>
                    <a:pt x="2292096" y="998220"/>
                  </a:lnTo>
                  <a:lnTo>
                    <a:pt x="2304288" y="1010412"/>
                  </a:lnTo>
                  <a:lnTo>
                    <a:pt x="2314956" y="1019556"/>
                  </a:lnTo>
                  <a:lnTo>
                    <a:pt x="2327147" y="1031748"/>
                  </a:lnTo>
                  <a:lnTo>
                    <a:pt x="2339340" y="1004316"/>
                  </a:lnTo>
                  <a:lnTo>
                    <a:pt x="2350008" y="1016508"/>
                  </a:lnTo>
                  <a:lnTo>
                    <a:pt x="2362200" y="1031748"/>
                  </a:lnTo>
                  <a:lnTo>
                    <a:pt x="2372868" y="1022604"/>
                  </a:lnTo>
                  <a:lnTo>
                    <a:pt x="2385060" y="1021080"/>
                  </a:lnTo>
                  <a:lnTo>
                    <a:pt x="2397252" y="1022604"/>
                  </a:lnTo>
                  <a:lnTo>
                    <a:pt x="2407920" y="1011936"/>
                  </a:lnTo>
                  <a:lnTo>
                    <a:pt x="2420112" y="1010412"/>
                  </a:lnTo>
                  <a:lnTo>
                    <a:pt x="2432304" y="1028700"/>
                  </a:lnTo>
                  <a:lnTo>
                    <a:pt x="2442972" y="1024128"/>
                  </a:lnTo>
                  <a:lnTo>
                    <a:pt x="2455164" y="1034796"/>
                  </a:lnTo>
                  <a:lnTo>
                    <a:pt x="2467356" y="1028700"/>
                  </a:lnTo>
                  <a:lnTo>
                    <a:pt x="2478023" y="1028700"/>
                  </a:lnTo>
                  <a:lnTo>
                    <a:pt x="2490216" y="1011936"/>
                  </a:lnTo>
                  <a:lnTo>
                    <a:pt x="2500884" y="1001268"/>
                  </a:lnTo>
                  <a:lnTo>
                    <a:pt x="2513076" y="996696"/>
                  </a:lnTo>
                  <a:lnTo>
                    <a:pt x="2525268" y="987552"/>
                  </a:lnTo>
                  <a:lnTo>
                    <a:pt x="2535935" y="986028"/>
                  </a:lnTo>
                  <a:lnTo>
                    <a:pt x="2548128" y="1004316"/>
                  </a:lnTo>
                  <a:lnTo>
                    <a:pt x="2560320" y="1014984"/>
                  </a:lnTo>
                  <a:lnTo>
                    <a:pt x="2570988" y="1019556"/>
                  </a:lnTo>
                  <a:lnTo>
                    <a:pt x="2583180" y="1013460"/>
                  </a:lnTo>
                  <a:lnTo>
                    <a:pt x="2593847" y="1010412"/>
                  </a:lnTo>
                  <a:lnTo>
                    <a:pt x="2606040" y="999744"/>
                  </a:lnTo>
                  <a:lnTo>
                    <a:pt x="2618232" y="1004316"/>
                  </a:lnTo>
                  <a:lnTo>
                    <a:pt x="2628900" y="1022604"/>
                  </a:lnTo>
                  <a:lnTo>
                    <a:pt x="2641092" y="1042416"/>
                  </a:lnTo>
                  <a:lnTo>
                    <a:pt x="2653284" y="1059180"/>
                  </a:lnTo>
                  <a:lnTo>
                    <a:pt x="2663952" y="1059180"/>
                  </a:lnTo>
                  <a:lnTo>
                    <a:pt x="2676144" y="1068324"/>
                  </a:lnTo>
                  <a:lnTo>
                    <a:pt x="2688335" y="1068324"/>
                  </a:lnTo>
                  <a:lnTo>
                    <a:pt x="2699004" y="1078992"/>
                  </a:lnTo>
                  <a:lnTo>
                    <a:pt x="2711196" y="1077468"/>
                  </a:lnTo>
                  <a:lnTo>
                    <a:pt x="2721864" y="1077468"/>
                  </a:lnTo>
                  <a:lnTo>
                    <a:pt x="2734056" y="1077468"/>
                  </a:lnTo>
                  <a:lnTo>
                    <a:pt x="2746247" y="1078992"/>
                  </a:lnTo>
                  <a:lnTo>
                    <a:pt x="2756916" y="1080516"/>
                  </a:lnTo>
                  <a:lnTo>
                    <a:pt x="2769108" y="1080516"/>
                  </a:lnTo>
                  <a:lnTo>
                    <a:pt x="2781300" y="1080516"/>
                  </a:lnTo>
                  <a:lnTo>
                    <a:pt x="2791968" y="1082040"/>
                  </a:lnTo>
                  <a:lnTo>
                    <a:pt x="2804160" y="1072896"/>
                  </a:lnTo>
                  <a:lnTo>
                    <a:pt x="2816352" y="1062228"/>
                  </a:lnTo>
                  <a:lnTo>
                    <a:pt x="2827020" y="1059180"/>
                  </a:lnTo>
                  <a:lnTo>
                    <a:pt x="2839212" y="1042416"/>
                  </a:lnTo>
                  <a:lnTo>
                    <a:pt x="2849880" y="1014984"/>
                  </a:lnTo>
                  <a:lnTo>
                    <a:pt x="2862072" y="964692"/>
                  </a:lnTo>
                  <a:lnTo>
                    <a:pt x="2874264" y="981456"/>
                  </a:lnTo>
                  <a:lnTo>
                    <a:pt x="2884932" y="973836"/>
                  </a:lnTo>
                  <a:lnTo>
                    <a:pt x="2897123" y="931164"/>
                  </a:lnTo>
                  <a:lnTo>
                    <a:pt x="2909316" y="890016"/>
                  </a:lnTo>
                  <a:lnTo>
                    <a:pt x="2919984" y="859536"/>
                  </a:lnTo>
                  <a:lnTo>
                    <a:pt x="2932176" y="848868"/>
                  </a:lnTo>
                  <a:lnTo>
                    <a:pt x="2942844" y="879348"/>
                  </a:lnTo>
                  <a:lnTo>
                    <a:pt x="2955035" y="859536"/>
                  </a:lnTo>
                  <a:lnTo>
                    <a:pt x="2967228" y="851916"/>
                  </a:lnTo>
                  <a:lnTo>
                    <a:pt x="2977896" y="845820"/>
                  </a:lnTo>
                  <a:lnTo>
                    <a:pt x="2990088" y="847344"/>
                  </a:lnTo>
                  <a:lnTo>
                    <a:pt x="3002280" y="833628"/>
                  </a:lnTo>
                  <a:lnTo>
                    <a:pt x="3012947" y="874776"/>
                  </a:lnTo>
                  <a:lnTo>
                    <a:pt x="3025140" y="850392"/>
                  </a:lnTo>
                  <a:lnTo>
                    <a:pt x="3037332" y="847344"/>
                  </a:lnTo>
                  <a:lnTo>
                    <a:pt x="3048000" y="829056"/>
                  </a:lnTo>
                  <a:lnTo>
                    <a:pt x="3060192" y="830580"/>
                  </a:lnTo>
                  <a:lnTo>
                    <a:pt x="3070860" y="812292"/>
                  </a:lnTo>
                  <a:lnTo>
                    <a:pt x="3083052" y="806196"/>
                  </a:lnTo>
                  <a:lnTo>
                    <a:pt x="3095244" y="794004"/>
                  </a:lnTo>
                  <a:lnTo>
                    <a:pt x="3105912" y="813816"/>
                  </a:lnTo>
                  <a:lnTo>
                    <a:pt x="3118104" y="824484"/>
                  </a:lnTo>
                  <a:lnTo>
                    <a:pt x="3130296" y="789432"/>
                  </a:lnTo>
                  <a:lnTo>
                    <a:pt x="3140964" y="768096"/>
                  </a:lnTo>
                  <a:lnTo>
                    <a:pt x="3153156" y="765048"/>
                  </a:lnTo>
                  <a:lnTo>
                    <a:pt x="3165347" y="812292"/>
                  </a:lnTo>
                  <a:lnTo>
                    <a:pt x="3176016" y="824484"/>
                  </a:lnTo>
                  <a:lnTo>
                    <a:pt x="3188208" y="818388"/>
                  </a:lnTo>
                  <a:lnTo>
                    <a:pt x="3198876" y="803148"/>
                  </a:lnTo>
                  <a:lnTo>
                    <a:pt x="3211068" y="819912"/>
                  </a:lnTo>
                  <a:lnTo>
                    <a:pt x="3223260" y="851916"/>
                  </a:lnTo>
                  <a:lnTo>
                    <a:pt x="3233928" y="888492"/>
                  </a:lnTo>
                  <a:lnTo>
                    <a:pt x="3246120" y="937260"/>
                  </a:lnTo>
                  <a:lnTo>
                    <a:pt x="3258312" y="969264"/>
                  </a:lnTo>
                  <a:lnTo>
                    <a:pt x="3268979" y="987552"/>
                  </a:lnTo>
                  <a:lnTo>
                    <a:pt x="3281172" y="972312"/>
                  </a:lnTo>
                  <a:lnTo>
                    <a:pt x="3291840" y="954024"/>
                  </a:lnTo>
                  <a:lnTo>
                    <a:pt x="3304032" y="935736"/>
                  </a:lnTo>
                  <a:lnTo>
                    <a:pt x="3316224" y="938784"/>
                  </a:lnTo>
                  <a:lnTo>
                    <a:pt x="3326892" y="935736"/>
                  </a:lnTo>
                  <a:lnTo>
                    <a:pt x="3339084" y="909828"/>
                  </a:lnTo>
                  <a:lnTo>
                    <a:pt x="3351276" y="876300"/>
                  </a:lnTo>
                  <a:lnTo>
                    <a:pt x="3361944" y="804672"/>
                  </a:lnTo>
                  <a:lnTo>
                    <a:pt x="3374136" y="809244"/>
                  </a:lnTo>
                  <a:lnTo>
                    <a:pt x="3386328" y="818388"/>
                  </a:lnTo>
                  <a:lnTo>
                    <a:pt x="3396996" y="675132"/>
                  </a:lnTo>
                  <a:lnTo>
                    <a:pt x="3409188" y="707136"/>
                  </a:lnTo>
                  <a:lnTo>
                    <a:pt x="3419856" y="705612"/>
                  </a:lnTo>
                  <a:lnTo>
                    <a:pt x="3432048" y="635508"/>
                  </a:lnTo>
                  <a:lnTo>
                    <a:pt x="3444240" y="620268"/>
                  </a:lnTo>
                  <a:lnTo>
                    <a:pt x="3454908" y="611124"/>
                  </a:lnTo>
                  <a:lnTo>
                    <a:pt x="3467100" y="525780"/>
                  </a:lnTo>
                  <a:lnTo>
                    <a:pt x="3479292" y="509016"/>
                  </a:lnTo>
                  <a:lnTo>
                    <a:pt x="3489960" y="496824"/>
                  </a:lnTo>
                  <a:lnTo>
                    <a:pt x="3502152" y="490728"/>
                  </a:lnTo>
                  <a:lnTo>
                    <a:pt x="3514344" y="627888"/>
                  </a:lnTo>
                  <a:lnTo>
                    <a:pt x="3525012" y="678180"/>
                  </a:lnTo>
                  <a:lnTo>
                    <a:pt x="3537204" y="661416"/>
                  </a:lnTo>
                  <a:lnTo>
                    <a:pt x="3547872" y="612648"/>
                  </a:lnTo>
                  <a:lnTo>
                    <a:pt x="3560064" y="556260"/>
                  </a:lnTo>
                  <a:lnTo>
                    <a:pt x="3572256" y="541020"/>
                  </a:lnTo>
                  <a:lnTo>
                    <a:pt x="3582924" y="542544"/>
                  </a:lnTo>
                  <a:lnTo>
                    <a:pt x="3595116" y="541020"/>
                  </a:lnTo>
                  <a:lnTo>
                    <a:pt x="3607308" y="356616"/>
                  </a:lnTo>
                  <a:lnTo>
                    <a:pt x="3617976" y="210312"/>
                  </a:lnTo>
                  <a:lnTo>
                    <a:pt x="3630168" y="272796"/>
                  </a:lnTo>
                  <a:lnTo>
                    <a:pt x="3640836" y="292608"/>
                  </a:lnTo>
                  <a:lnTo>
                    <a:pt x="3653028" y="367284"/>
                  </a:lnTo>
                  <a:lnTo>
                    <a:pt x="3665220" y="432816"/>
                  </a:lnTo>
                  <a:lnTo>
                    <a:pt x="3675888" y="429768"/>
                  </a:lnTo>
                  <a:lnTo>
                    <a:pt x="3688079" y="429768"/>
                  </a:lnTo>
                  <a:lnTo>
                    <a:pt x="3700272" y="434340"/>
                  </a:lnTo>
                  <a:lnTo>
                    <a:pt x="3710940" y="409956"/>
                  </a:lnTo>
                  <a:lnTo>
                    <a:pt x="3723132" y="414528"/>
                  </a:lnTo>
                  <a:lnTo>
                    <a:pt x="3735324" y="413004"/>
                  </a:lnTo>
                  <a:lnTo>
                    <a:pt x="3745992" y="452628"/>
                  </a:lnTo>
                  <a:lnTo>
                    <a:pt x="3758184" y="414528"/>
                  </a:lnTo>
                  <a:lnTo>
                    <a:pt x="3768852" y="379476"/>
                  </a:lnTo>
                  <a:lnTo>
                    <a:pt x="3781044" y="370332"/>
                  </a:lnTo>
                  <a:lnTo>
                    <a:pt x="3793236" y="341376"/>
                  </a:lnTo>
                  <a:lnTo>
                    <a:pt x="3803904" y="367284"/>
                  </a:lnTo>
                  <a:lnTo>
                    <a:pt x="3816096" y="435864"/>
                  </a:lnTo>
                  <a:lnTo>
                    <a:pt x="3828288" y="472440"/>
                  </a:lnTo>
                  <a:lnTo>
                    <a:pt x="3838956" y="429768"/>
                  </a:lnTo>
                  <a:lnTo>
                    <a:pt x="3851148" y="435864"/>
                  </a:lnTo>
                  <a:lnTo>
                    <a:pt x="3863340" y="431292"/>
                  </a:lnTo>
                  <a:lnTo>
                    <a:pt x="3874008" y="477012"/>
                  </a:lnTo>
                  <a:lnTo>
                    <a:pt x="3886200" y="536448"/>
                  </a:lnTo>
                  <a:lnTo>
                    <a:pt x="3896868" y="534924"/>
                  </a:lnTo>
                  <a:lnTo>
                    <a:pt x="3909060" y="499872"/>
                  </a:lnTo>
                  <a:lnTo>
                    <a:pt x="3921252" y="499872"/>
                  </a:lnTo>
                  <a:lnTo>
                    <a:pt x="3931920" y="557784"/>
                  </a:lnTo>
                  <a:lnTo>
                    <a:pt x="3944112" y="553212"/>
                  </a:lnTo>
                  <a:lnTo>
                    <a:pt x="3956304" y="509016"/>
                  </a:lnTo>
                  <a:lnTo>
                    <a:pt x="3966972" y="516636"/>
                  </a:lnTo>
                  <a:lnTo>
                    <a:pt x="3979164" y="515112"/>
                  </a:lnTo>
                  <a:lnTo>
                    <a:pt x="3989832" y="528828"/>
                  </a:lnTo>
                  <a:lnTo>
                    <a:pt x="4002024" y="507492"/>
                  </a:lnTo>
                  <a:lnTo>
                    <a:pt x="4014216" y="481584"/>
                  </a:lnTo>
                  <a:lnTo>
                    <a:pt x="4024884" y="486156"/>
                  </a:lnTo>
                  <a:lnTo>
                    <a:pt x="4037076" y="502920"/>
                  </a:lnTo>
                  <a:lnTo>
                    <a:pt x="4049268" y="537972"/>
                  </a:lnTo>
                  <a:lnTo>
                    <a:pt x="4059936" y="589788"/>
                  </a:lnTo>
                  <a:lnTo>
                    <a:pt x="4072128" y="597408"/>
                  </a:lnTo>
                  <a:lnTo>
                    <a:pt x="4084320" y="547116"/>
                  </a:lnTo>
                  <a:lnTo>
                    <a:pt x="4094988" y="563880"/>
                  </a:lnTo>
                  <a:lnTo>
                    <a:pt x="4107179" y="568452"/>
                  </a:lnTo>
                  <a:lnTo>
                    <a:pt x="4117848" y="544068"/>
                  </a:lnTo>
                  <a:lnTo>
                    <a:pt x="4130040" y="525780"/>
                  </a:lnTo>
                  <a:lnTo>
                    <a:pt x="4142232" y="499872"/>
                  </a:lnTo>
                  <a:lnTo>
                    <a:pt x="4152900" y="492252"/>
                  </a:lnTo>
                  <a:lnTo>
                    <a:pt x="4165092" y="449580"/>
                  </a:lnTo>
                  <a:lnTo>
                    <a:pt x="4177284" y="289560"/>
                  </a:lnTo>
                  <a:lnTo>
                    <a:pt x="4187952" y="413004"/>
                  </a:lnTo>
                  <a:lnTo>
                    <a:pt x="4200144" y="364236"/>
                  </a:lnTo>
                  <a:lnTo>
                    <a:pt x="4210812" y="347472"/>
                  </a:lnTo>
                  <a:lnTo>
                    <a:pt x="4223004" y="294132"/>
                  </a:lnTo>
                  <a:lnTo>
                    <a:pt x="4235196" y="262128"/>
                  </a:lnTo>
                  <a:lnTo>
                    <a:pt x="4245864" y="126492"/>
                  </a:lnTo>
                  <a:lnTo>
                    <a:pt x="4258056" y="0"/>
                  </a:lnTo>
                  <a:lnTo>
                    <a:pt x="4270248" y="3048"/>
                  </a:lnTo>
                  <a:lnTo>
                    <a:pt x="4280916" y="126492"/>
                  </a:lnTo>
                  <a:lnTo>
                    <a:pt x="4293108" y="57912"/>
                  </a:lnTo>
                  <a:lnTo>
                    <a:pt x="4305300" y="88392"/>
                  </a:lnTo>
                  <a:lnTo>
                    <a:pt x="4315968" y="131064"/>
                  </a:lnTo>
                  <a:lnTo>
                    <a:pt x="4328160" y="228600"/>
                  </a:lnTo>
                  <a:lnTo>
                    <a:pt x="4338828" y="245364"/>
                  </a:lnTo>
                  <a:lnTo>
                    <a:pt x="4351020" y="384048"/>
                  </a:lnTo>
                  <a:lnTo>
                    <a:pt x="4363212" y="364236"/>
                  </a:lnTo>
                  <a:lnTo>
                    <a:pt x="4373880" y="358140"/>
                  </a:lnTo>
                  <a:lnTo>
                    <a:pt x="4386072" y="362712"/>
                  </a:lnTo>
                  <a:lnTo>
                    <a:pt x="4398264" y="342900"/>
                  </a:lnTo>
                  <a:lnTo>
                    <a:pt x="4408932" y="339852"/>
                  </a:lnTo>
                  <a:lnTo>
                    <a:pt x="4421124" y="335280"/>
                  </a:lnTo>
                  <a:lnTo>
                    <a:pt x="4433316" y="332232"/>
                  </a:lnTo>
                  <a:lnTo>
                    <a:pt x="4443984" y="329184"/>
                  </a:lnTo>
                  <a:lnTo>
                    <a:pt x="4456176" y="326136"/>
                  </a:lnTo>
                  <a:lnTo>
                    <a:pt x="4466844" y="323088"/>
                  </a:lnTo>
                  <a:lnTo>
                    <a:pt x="4479036" y="320040"/>
                  </a:lnTo>
                  <a:lnTo>
                    <a:pt x="4491228" y="316992"/>
                  </a:lnTo>
                  <a:lnTo>
                    <a:pt x="4501896" y="312420"/>
                  </a:lnTo>
                  <a:lnTo>
                    <a:pt x="4514088" y="309372"/>
                  </a:lnTo>
                  <a:lnTo>
                    <a:pt x="4526280" y="306324"/>
                  </a:lnTo>
                  <a:lnTo>
                    <a:pt x="4536948" y="303276"/>
                  </a:lnTo>
                  <a:lnTo>
                    <a:pt x="4549140" y="300228"/>
                  </a:lnTo>
                  <a:lnTo>
                    <a:pt x="4559808" y="297180"/>
                  </a:lnTo>
                  <a:lnTo>
                    <a:pt x="4572000" y="294132"/>
                  </a:lnTo>
                  <a:lnTo>
                    <a:pt x="4584192" y="289560"/>
                  </a:lnTo>
                  <a:lnTo>
                    <a:pt x="4594860" y="286512"/>
                  </a:lnTo>
                  <a:lnTo>
                    <a:pt x="4607052" y="283464"/>
                  </a:lnTo>
                  <a:lnTo>
                    <a:pt x="4619244" y="280416"/>
                  </a:lnTo>
                  <a:lnTo>
                    <a:pt x="4629912" y="329184"/>
                  </a:lnTo>
                  <a:lnTo>
                    <a:pt x="4642104" y="353568"/>
                  </a:lnTo>
                  <a:lnTo>
                    <a:pt x="4654296" y="336804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863077" y="2995422"/>
              <a:ext cx="756285" cy="1083945"/>
            </a:xfrm>
            <a:custGeom>
              <a:avLst/>
              <a:gdLst/>
              <a:ahLst/>
              <a:cxnLst/>
              <a:rect l="l" t="t" r="r" b="b"/>
              <a:pathLst>
                <a:path w="756284" h="1083945">
                  <a:moveTo>
                    <a:pt x="0" y="1083564"/>
                  </a:moveTo>
                  <a:lnTo>
                    <a:pt x="10668" y="1045463"/>
                  </a:lnTo>
                  <a:lnTo>
                    <a:pt x="22860" y="1040891"/>
                  </a:lnTo>
                  <a:lnTo>
                    <a:pt x="33527" y="1028700"/>
                  </a:lnTo>
                  <a:lnTo>
                    <a:pt x="45720" y="1016507"/>
                  </a:lnTo>
                  <a:lnTo>
                    <a:pt x="57912" y="981455"/>
                  </a:lnTo>
                  <a:lnTo>
                    <a:pt x="68579" y="982979"/>
                  </a:lnTo>
                  <a:lnTo>
                    <a:pt x="80772" y="976883"/>
                  </a:lnTo>
                  <a:lnTo>
                    <a:pt x="92964" y="969263"/>
                  </a:lnTo>
                  <a:lnTo>
                    <a:pt x="103631" y="944879"/>
                  </a:lnTo>
                  <a:lnTo>
                    <a:pt x="115824" y="839723"/>
                  </a:lnTo>
                  <a:lnTo>
                    <a:pt x="128016" y="760476"/>
                  </a:lnTo>
                  <a:lnTo>
                    <a:pt x="138683" y="731519"/>
                  </a:lnTo>
                  <a:lnTo>
                    <a:pt x="150875" y="743711"/>
                  </a:lnTo>
                  <a:lnTo>
                    <a:pt x="161544" y="702563"/>
                  </a:lnTo>
                  <a:lnTo>
                    <a:pt x="173736" y="665988"/>
                  </a:lnTo>
                  <a:lnTo>
                    <a:pt x="185927" y="667511"/>
                  </a:lnTo>
                  <a:lnTo>
                    <a:pt x="196596" y="687323"/>
                  </a:lnTo>
                  <a:lnTo>
                    <a:pt x="208788" y="661415"/>
                  </a:lnTo>
                  <a:lnTo>
                    <a:pt x="220979" y="635507"/>
                  </a:lnTo>
                  <a:lnTo>
                    <a:pt x="231648" y="640079"/>
                  </a:lnTo>
                  <a:lnTo>
                    <a:pt x="243840" y="684276"/>
                  </a:lnTo>
                  <a:lnTo>
                    <a:pt x="254507" y="609600"/>
                  </a:lnTo>
                  <a:lnTo>
                    <a:pt x="266700" y="601979"/>
                  </a:lnTo>
                  <a:lnTo>
                    <a:pt x="278892" y="641603"/>
                  </a:lnTo>
                  <a:lnTo>
                    <a:pt x="289560" y="678179"/>
                  </a:lnTo>
                  <a:lnTo>
                    <a:pt x="301751" y="685800"/>
                  </a:lnTo>
                  <a:lnTo>
                    <a:pt x="313944" y="656844"/>
                  </a:lnTo>
                  <a:lnTo>
                    <a:pt x="324612" y="641603"/>
                  </a:lnTo>
                  <a:lnTo>
                    <a:pt x="336803" y="644651"/>
                  </a:lnTo>
                  <a:lnTo>
                    <a:pt x="348996" y="643127"/>
                  </a:lnTo>
                  <a:lnTo>
                    <a:pt x="359664" y="615695"/>
                  </a:lnTo>
                  <a:lnTo>
                    <a:pt x="371855" y="576072"/>
                  </a:lnTo>
                  <a:lnTo>
                    <a:pt x="382524" y="547115"/>
                  </a:lnTo>
                  <a:lnTo>
                    <a:pt x="394716" y="368807"/>
                  </a:lnTo>
                  <a:lnTo>
                    <a:pt x="406907" y="227075"/>
                  </a:lnTo>
                  <a:lnTo>
                    <a:pt x="417575" y="115824"/>
                  </a:lnTo>
                  <a:lnTo>
                    <a:pt x="429768" y="214883"/>
                  </a:lnTo>
                  <a:lnTo>
                    <a:pt x="441960" y="307848"/>
                  </a:lnTo>
                  <a:lnTo>
                    <a:pt x="452627" y="192024"/>
                  </a:lnTo>
                  <a:lnTo>
                    <a:pt x="464820" y="227075"/>
                  </a:lnTo>
                  <a:lnTo>
                    <a:pt x="477012" y="274319"/>
                  </a:lnTo>
                  <a:lnTo>
                    <a:pt x="487679" y="327660"/>
                  </a:lnTo>
                  <a:lnTo>
                    <a:pt x="499872" y="339851"/>
                  </a:lnTo>
                  <a:lnTo>
                    <a:pt x="510540" y="344424"/>
                  </a:lnTo>
                  <a:lnTo>
                    <a:pt x="522731" y="396239"/>
                  </a:lnTo>
                  <a:lnTo>
                    <a:pt x="534924" y="435863"/>
                  </a:lnTo>
                  <a:lnTo>
                    <a:pt x="545592" y="333755"/>
                  </a:lnTo>
                  <a:lnTo>
                    <a:pt x="557783" y="249936"/>
                  </a:lnTo>
                  <a:lnTo>
                    <a:pt x="569976" y="227075"/>
                  </a:lnTo>
                  <a:lnTo>
                    <a:pt x="580644" y="256031"/>
                  </a:lnTo>
                  <a:lnTo>
                    <a:pt x="592836" y="251460"/>
                  </a:lnTo>
                  <a:lnTo>
                    <a:pt x="603503" y="175260"/>
                  </a:lnTo>
                  <a:lnTo>
                    <a:pt x="615696" y="161543"/>
                  </a:lnTo>
                  <a:lnTo>
                    <a:pt x="627888" y="170687"/>
                  </a:lnTo>
                  <a:lnTo>
                    <a:pt x="638555" y="169163"/>
                  </a:lnTo>
                  <a:lnTo>
                    <a:pt x="650748" y="132587"/>
                  </a:lnTo>
                  <a:lnTo>
                    <a:pt x="662940" y="96012"/>
                  </a:lnTo>
                  <a:lnTo>
                    <a:pt x="673607" y="59436"/>
                  </a:lnTo>
                  <a:lnTo>
                    <a:pt x="685800" y="0"/>
                  </a:lnTo>
                  <a:lnTo>
                    <a:pt x="697992" y="105155"/>
                  </a:lnTo>
                  <a:lnTo>
                    <a:pt x="708660" y="161543"/>
                  </a:lnTo>
                  <a:lnTo>
                    <a:pt x="720851" y="164591"/>
                  </a:lnTo>
                  <a:lnTo>
                    <a:pt x="731520" y="236219"/>
                  </a:lnTo>
                  <a:lnTo>
                    <a:pt x="743712" y="245363"/>
                  </a:lnTo>
                  <a:lnTo>
                    <a:pt x="755903" y="208787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36905" y="2575686"/>
            <a:ext cx="407034" cy="289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.0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1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2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1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2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1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2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1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080" algn="r">
              <a:spcBef>
                <a:spcPts val="12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3603" y="5399748"/>
            <a:ext cx="7691120" cy="8026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29-05-2020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31-07-2020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30-10-2020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9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26-02-2021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29-10-2021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8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29-04-2022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8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22-07-2022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53119" y="3356864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843,7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52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046596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881323"/>
            <a:ext cx="8390890" cy="60452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pc="-5" dirty="0"/>
              <a:t>Türk lirası </a:t>
            </a:r>
            <a:r>
              <a:rPr dirty="0"/>
              <a:t>yabancı </a:t>
            </a:r>
            <a:r>
              <a:rPr spc="-5" dirty="0"/>
              <a:t>paralar karşısında </a:t>
            </a:r>
            <a:r>
              <a:rPr spc="-10" dirty="0"/>
              <a:t>değer</a:t>
            </a:r>
            <a:r>
              <a:rPr spc="-30" dirty="0"/>
              <a:t> </a:t>
            </a:r>
            <a:r>
              <a:rPr spc="-5" dirty="0"/>
              <a:t>kaybetmektedir.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b="0" spc="-5" dirty="0">
                <a:latin typeface="Tahoma"/>
                <a:cs typeface="Tahoma"/>
              </a:rPr>
              <a:t>Haziran </a:t>
            </a:r>
            <a:r>
              <a:rPr b="0" dirty="0">
                <a:latin typeface="Tahoma"/>
                <a:cs typeface="Tahoma"/>
              </a:rPr>
              <a:t>ayı </a:t>
            </a:r>
            <a:r>
              <a:rPr b="0" spc="-5" dirty="0">
                <a:latin typeface="Tahoma"/>
                <a:cs typeface="Tahoma"/>
              </a:rPr>
              <a:t>sonuna göre TL/dolar kurundaki artış %6,3, TL/Euro kurundaki artış</a:t>
            </a:r>
            <a:r>
              <a:rPr b="0" spc="175" dirty="0">
                <a:latin typeface="Tahoma"/>
                <a:cs typeface="Tahoma"/>
              </a:rPr>
              <a:t> </a:t>
            </a:r>
            <a:r>
              <a:rPr b="0" dirty="0">
                <a:latin typeface="Tahoma"/>
                <a:cs typeface="Tahoma"/>
              </a:rPr>
              <a:t>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4894" y="6523735"/>
            <a:ext cx="2618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TCMB,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görselleştirmesi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958339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0" y="0"/>
                </a:moveTo>
                <a:lnTo>
                  <a:pt x="0" y="338327"/>
                </a:lnTo>
                <a:lnTo>
                  <a:pt x="9143999" y="338327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1460372"/>
            <a:ext cx="6962140" cy="79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%2,8’dir.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"/>
              </a:spcBef>
            </a:pPr>
            <a:endParaRPr sz="1650">
              <a:solidFill>
                <a:prstClr val="black"/>
              </a:solidFill>
              <a:latin typeface="Tahoma"/>
              <a:cs typeface="Tahoma"/>
            </a:endParaRPr>
          </a:p>
          <a:p>
            <a:pPr marL="2036445"/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Döviz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kurları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(günlük) 1 Ocak 2020 – 25 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Temmuz</a:t>
            </a:r>
            <a:r>
              <a:rPr sz="16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7700" y="2543555"/>
            <a:ext cx="7678420" cy="2874645"/>
            <a:chOff x="647700" y="2543555"/>
            <a:chExt cx="7678420" cy="2874645"/>
          </a:xfrm>
        </p:grpSpPr>
        <p:sp>
          <p:nvSpPr>
            <p:cNvPr id="7" name="object 7"/>
            <p:cNvSpPr/>
            <p:nvPr/>
          </p:nvSpPr>
          <p:spPr>
            <a:xfrm>
              <a:off x="647700" y="2548127"/>
              <a:ext cx="7658100" cy="2865120"/>
            </a:xfrm>
            <a:custGeom>
              <a:avLst/>
              <a:gdLst/>
              <a:ahLst/>
              <a:cxnLst/>
              <a:rect l="l" t="t" r="r" b="b"/>
              <a:pathLst>
                <a:path w="7658100" h="2865120">
                  <a:moveTo>
                    <a:pt x="45720" y="2865120"/>
                  </a:moveTo>
                  <a:lnTo>
                    <a:pt x="45720" y="0"/>
                  </a:lnTo>
                </a:path>
                <a:path w="7658100" h="2865120">
                  <a:moveTo>
                    <a:pt x="0" y="2865120"/>
                  </a:moveTo>
                  <a:lnTo>
                    <a:pt x="45720" y="2865120"/>
                  </a:lnTo>
                </a:path>
                <a:path w="7658100" h="2865120">
                  <a:moveTo>
                    <a:pt x="0" y="2506980"/>
                  </a:moveTo>
                  <a:lnTo>
                    <a:pt x="45720" y="2506980"/>
                  </a:lnTo>
                </a:path>
                <a:path w="7658100" h="2865120">
                  <a:moveTo>
                    <a:pt x="0" y="2148840"/>
                  </a:moveTo>
                  <a:lnTo>
                    <a:pt x="45720" y="2148840"/>
                  </a:lnTo>
                </a:path>
                <a:path w="7658100" h="2865120">
                  <a:moveTo>
                    <a:pt x="0" y="1790700"/>
                  </a:moveTo>
                  <a:lnTo>
                    <a:pt x="45720" y="1790700"/>
                  </a:lnTo>
                </a:path>
                <a:path w="7658100" h="2865120">
                  <a:moveTo>
                    <a:pt x="0" y="1432560"/>
                  </a:moveTo>
                  <a:lnTo>
                    <a:pt x="45720" y="1432560"/>
                  </a:lnTo>
                </a:path>
                <a:path w="7658100" h="2865120">
                  <a:moveTo>
                    <a:pt x="0" y="1074420"/>
                  </a:moveTo>
                  <a:lnTo>
                    <a:pt x="45720" y="1074420"/>
                  </a:lnTo>
                </a:path>
                <a:path w="7658100" h="2865120">
                  <a:moveTo>
                    <a:pt x="0" y="716280"/>
                  </a:moveTo>
                  <a:lnTo>
                    <a:pt x="45720" y="716280"/>
                  </a:lnTo>
                </a:path>
                <a:path w="7658100" h="2865120">
                  <a:moveTo>
                    <a:pt x="0" y="358139"/>
                  </a:moveTo>
                  <a:lnTo>
                    <a:pt x="45720" y="358139"/>
                  </a:lnTo>
                </a:path>
                <a:path w="7658100" h="2865120">
                  <a:moveTo>
                    <a:pt x="0" y="0"/>
                  </a:moveTo>
                  <a:lnTo>
                    <a:pt x="45720" y="0"/>
                  </a:lnTo>
                </a:path>
                <a:path w="7658100" h="2865120">
                  <a:moveTo>
                    <a:pt x="45720" y="2865120"/>
                  </a:moveTo>
                  <a:lnTo>
                    <a:pt x="7658100" y="28651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74687" y="2562382"/>
              <a:ext cx="7650924" cy="25384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0491" y="3507485"/>
            <a:ext cx="196215" cy="19996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/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97155">
              <a:spcBef>
                <a:spcPts val="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0491" y="314896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0491" y="2790825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18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0491" y="2432126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9751" y="5452174"/>
            <a:ext cx="7572375" cy="80264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29-05-2020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30-10-2020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9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26-02-2021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30-04-2021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30-07-2021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31-08-2021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30-09-2021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28-10-2021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30-11-2021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2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31-12-2021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31-01-2022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34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28-02-2022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1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31-03-2022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3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29-04-2022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31-05-2022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75"/>
              </a:lnSpc>
              <a:spcBef>
                <a:spcPts val="62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30-06-2022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lnSpc>
                <a:spcPts val="1375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25-07-2022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57718" y="3088335"/>
            <a:ext cx="4724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004481"/>
                </a:solidFill>
                <a:latin typeface="Arial"/>
                <a:cs typeface="Arial"/>
              </a:rPr>
              <a:t>17,71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72119" y="2614930"/>
            <a:ext cx="4724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dirty="0">
                <a:solidFill>
                  <a:srgbClr val="C00000"/>
                </a:solidFill>
                <a:latin typeface="Arial"/>
                <a:cs typeface="Arial"/>
              </a:rPr>
              <a:t>18,01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54404" y="2551277"/>
            <a:ext cx="708660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600"/>
              </a:lnSpc>
              <a:spcBef>
                <a:spcPts val="95"/>
              </a:spcBef>
            </a:pP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L/</a:t>
            </a:r>
            <a:r>
              <a:rPr sz="14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400" dirty="0">
                <a:solidFill>
                  <a:prstClr val="black"/>
                </a:solidFill>
                <a:latin typeface="Arial"/>
                <a:cs typeface="Arial"/>
              </a:rPr>
              <a:t>olar  TL/Euro</a:t>
            </a:r>
            <a:endParaRPr sz="14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53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117625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830326"/>
            <a:ext cx="6776084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5" dirty="0"/>
              <a:t>TCMB Piyasa Katılımcıları </a:t>
            </a:r>
            <a:r>
              <a:rPr sz="3200" dirty="0"/>
              <a:t>Anketi:  Seçilmiş</a:t>
            </a:r>
            <a:r>
              <a:rPr sz="3200" spc="-50" dirty="0"/>
              <a:t> </a:t>
            </a:r>
            <a:r>
              <a:rPr sz="3200" spc="-5" dirty="0"/>
              <a:t>Göstergeler*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977941"/>
            <a:ext cx="5149215" cy="398145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55600" indent="-342900">
              <a:spcBef>
                <a:spcPts val="76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Enflasyon</a:t>
            </a:r>
            <a:r>
              <a:rPr sz="2000" spc="-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59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yıl sonu yıllık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TÜFE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12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sonrasının yıllık TÜFE</a:t>
            </a:r>
            <a:r>
              <a:rPr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5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24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sonrasının yıllık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TÜFE</a:t>
            </a:r>
            <a:r>
              <a:rPr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Döviz kuru beklentileri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Cari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sonu ABD dolar kuru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yıl sonu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ABD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dolar kuru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12 ay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sonrasının </a:t>
            </a:r>
            <a:r>
              <a:rPr dirty="0">
                <a:solidFill>
                  <a:prstClr val="black"/>
                </a:solidFill>
                <a:latin typeface="Tahoma"/>
                <a:cs typeface="Tahoma"/>
              </a:rPr>
              <a:t>ABD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dolar kuru</a:t>
            </a:r>
            <a:r>
              <a:rPr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5"/>
              </a:spcBef>
              <a:buClr>
                <a:srgbClr val="C00000"/>
              </a:buClr>
              <a:buSzPct val="85000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Büyüme</a:t>
            </a:r>
            <a:r>
              <a:rPr sz="2000" spc="-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endParaRPr sz="2000"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Cari yılın yıllık GSYİH büyüme</a:t>
            </a:r>
            <a:r>
              <a:rPr spc="2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756285" lvl="1" indent="-287020">
              <a:spcBef>
                <a:spcPts val="600"/>
              </a:spcBef>
              <a:buClr>
                <a:srgbClr val="C00000"/>
              </a:buClr>
              <a:buSzPct val="88888"/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Gelecek </a:t>
            </a:r>
            <a:r>
              <a:rPr spc="-10" dirty="0">
                <a:solidFill>
                  <a:prstClr val="black"/>
                </a:solidFill>
                <a:latin typeface="Tahoma"/>
                <a:cs typeface="Tahoma"/>
              </a:rPr>
              <a:t>yılın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yıllık GSYİH büyüme</a:t>
            </a:r>
            <a:r>
              <a:rPr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5" dirty="0">
                <a:solidFill>
                  <a:prstClr val="black"/>
                </a:solidFill>
                <a:latin typeface="Tahoma"/>
                <a:cs typeface="Tahoma"/>
              </a:rPr>
              <a:t>beklentisi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39" y="6398158"/>
            <a:ext cx="8552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* 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Anketi’nin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Temmuz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sayısı,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 </a:t>
            </a:r>
            <a:r>
              <a:rPr sz="1200" spc="-25" dirty="0">
                <a:solidFill>
                  <a:prstClr val="black"/>
                </a:solidFill>
                <a:latin typeface="Tahoma"/>
                <a:cs typeface="Tahoma"/>
              </a:rPr>
              <a:t>Temmuz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tarihinde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yayımlanmıştır.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İlgili tarihten sonraki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gelişmeler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beklentilere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yansımamaktadır.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54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066392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916" y="849325"/>
            <a:ext cx="817943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Temmuz </a:t>
            </a:r>
            <a:r>
              <a:rPr spc="-5" dirty="0"/>
              <a:t>ayında yıl </a:t>
            </a:r>
            <a:r>
              <a:rPr dirty="0"/>
              <a:t>sonu </a:t>
            </a:r>
            <a:r>
              <a:rPr spc="-5" dirty="0"/>
              <a:t>enflasyon beklentisi </a:t>
            </a:r>
            <a:r>
              <a:rPr dirty="0"/>
              <a:t>5,3 </a:t>
            </a:r>
            <a:r>
              <a:rPr spc="-5" dirty="0"/>
              <a:t>puan artarak</a:t>
            </a:r>
            <a:r>
              <a:rPr spc="20" dirty="0"/>
              <a:t> </a:t>
            </a:r>
            <a:r>
              <a:rPr dirty="0"/>
              <a:t>%69,9’a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ulaşmıştır.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872995"/>
            <a:ext cx="9139555" cy="340360"/>
          </a:xfrm>
          <a:custGeom>
            <a:avLst/>
            <a:gdLst/>
            <a:ahLst/>
            <a:cxnLst/>
            <a:rect l="l" t="t" r="r" b="b"/>
            <a:pathLst>
              <a:path w="9139555" h="340360">
                <a:moveTo>
                  <a:pt x="9139428" y="0"/>
                </a:moveTo>
                <a:lnTo>
                  <a:pt x="0" y="0"/>
                </a:lnTo>
                <a:lnTo>
                  <a:pt x="0" y="339851"/>
                </a:lnTo>
                <a:lnTo>
                  <a:pt x="9139428" y="339851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7916" y="1398523"/>
            <a:ext cx="6826250" cy="77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12 ay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sonrası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enflasyon 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beklentisi </a:t>
            </a:r>
            <a:r>
              <a:rPr dirty="0">
                <a:solidFill>
                  <a:srgbClr val="1F308D"/>
                </a:solidFill>
                <a:latin typeface="Tahoma"/>
                <a:cs typeface="Tahoma"/>
              </a:rPr>
              <a:t>ise</a:t>
            </a:r>
            <a:r>
              <a:rPr spc="-5" dirty="0">
                <a:solidFill>
                  <a:srgbClr val="1F308D"/>
                </a:solidFill>
                <a:latin typeface="Tahoma"/>
                <a:cs typeface="Tahoma"/>
              </a:rPr>
              <a:t> %40,2’dir.</a:t>
            </a:r>
            <a:endParaRPr>
              <a:solidFill>
                <a:prstClr val="black"/>
              </a:solidFill>
              <a:latin typeface="Tahoma"/>
              <a:cs typeface="Tahoma"/>
            </a:endParaRPr>
          </a:p>
          <a:p>
            <a:pPr marL="1939925">
              <a:spcBef>
                <a:spcPts val="1839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Yıllık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TÜFE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beklentileri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Ocak 2021 - </a:t>
            </a:r>
            <a:r>
              <a:rPr sz="1600" spc="-30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472" y="6614261"/>
            <a:ext cx="4453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5589" y="2513076"/>
            <a:ext cx="7800340" cy="3080385"/>
            <a:chOff x="525589" y="2513076"/>
            <a:chExt cx="7800340" cy="3080385"/>
          </a:xfrm>
        </p:grpSpPr>
        <p:sp>
          <p:nvSpPr>
            <p:cNvPr id="7" name="object 7"/>
            <p:cNvSpPr/>
            <p:nvPr/>
          </p:nvSpPr>
          <p:spPr>
            <a:xfrm>
              <a:off x="530351" y="2528316"/>
              <a:ext cx="7775575" cy="3060700"/>
            </a:xfrm>
            <a:custGeom>
              <a:avLst/>
              <a:gdLst/>
              <a:ahLst/>
              <a:cxnLst/>
              <a:rect l="l" t="t" r="r" b="b"/>
              <a:pathLst>
                <a:path w="7775575" h="3060700">
                  <a:moveTo>
                    <a:pt x="50292" y="3060192"/>
                  </a:moveTo>
                  <a:lnTo>
                    <a:pt x="50292" y="0"/>
                  </a:lnTo>
                </a:path>
                <a:path w="7775575" h="3060700">
                  <a:moveTo>
                    <a:pt x="0" y="3060192"/>
                  </a:moveTo>
                  <a:lnTo>
                    <a:pt x="50292" y="3060192"/>
                  </a:lnTo>
                </a:path>
                <a:path w="7775575" h="3060700">
                  <a:moveTo>
                    <a:pt x="0" y="2823972"/>
                  </a:moveTo>
                  <a:lnTo>
                    <a:pt x="50292" y="2823972"/>
                  </a:lnTo>
                </a:path>
                <a:path w="7775575" h="3060700">
                  <a:moveTo>
                    <a:pt x="0" y="2589276"/>
                  </a:moveTo>
                  <a:lnTo>
                    <a:pt x="50292" y="2589276"/>
                  </a:lnTo>
                </a:path>
                <a:path w="7775575" h="3060700">
                  <a:moveTo>
                    <a:pt x="0" y="2353056"/>
                  </a:moveTo>
                  <a:lnTo>
                    <a:pt x="50292" y="2353056"/>
                  </a:lnTo>
                </a:path>
                <a:path w="7775575" h="3060700">
                  <a:moveTo>
                    <a:pt x="0" y="2118360"/>
                  </a:moveTo>
                  <a:lnTo>
                    <a:pt x="50292" y="2118360"/>
                  </a:lnTo>
                </a:path>
                <a:path w="7775575" h="3060700">
                  <a:moveTo>
                    <a:pt x="0" y="1883664"/>
                  </a:moveTo>
                  <a:lnTo>
                    <a:pt x="50292" y="1883664"/>
                  </a:lnTo>
                </a:path>
                <a:path w="7775575" h="3060700">
                  <a:moveTo>
                    <a:pt x="0" y="1647444"/>
                  </a:moveTo>
                  <a:lnTo>
                    <a:pt x="50292" y="1647444"/>
                  </a:lnTo>
                </a:path>
                <a:path w="7775575" h="3060700">
                  <a:moveTo>
                    <a:pt x="0" y="1412748"/>
                  </a:moveTo>
                  <a:lnTo>
                    <a:pt x="50292" y="1412748"/>
                  </a:lnTo>
                </a:path>
                <a:path w="7775575" h="3060700">
                  <a:moveTo>
                    <a:pt x="0" y="1176528"/>
                  </a:moveTo>
                  <a:lnTo>
                    <a:pt x="50292" y="1176528"/>
                  </a:lnTo>
                </a:path>
                <a:path w="7775575" h="3060700">
                  <a:moveTo>
                    <a:pt x="0" y="941832"/>
                  </a:moveTo>
                  <a:lnTo>
                    <a:pt x="50292" y="941832"/>
                  </a:lnTo>
                </a:path>
                <a:path w="7775575" h="3060700">
                  <a:moveTo>
                    <a:pt x="0" y="707136"/>
                  </a:moveTo>
                  <a:lnTo>
                    <a:pt x="50292" y="707136"/>
                  </a:lnTo>
                </a:path>
                <a:path w="7775575" h="3060700">
                  <a:moveTo>
                    <a:pt x="0" y="470916"/>
                  </a:moveTo>
                  <a:lnTo>
                    <a:pt x="50292" y="470916"/>
                  </a:lnTo>
                </a:path>
                <a:path w="7775575" h="3060700">
                  <a:moveTo>
                    <a:pt x="0" y="236220"/>
                  </a:moveTo>
                  <a:lnTo>
                    <a:pt x="50292" y="236220"/>
                  </a:lnTo>
                </a:path>
                <a:path w="7775575" h="3060700">
                  <a:moveTo>
                    <a:pt x="0" y="0"/>
                  </a:moveTo>
                  <a:lnTo>
                    <a:pt x="50292" y="0"/>
                  </a:lnTo>
                </a:path>
                <a:path w="7775575" h="3060700">
                  <a:moveTo>
                    <a:pt x="50292" y="3060192"/>
                  </a:moveTo>
                  <a:lnTo>
                    <a:pt x="7775448" y="3060192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81405" y="2532126"/>
              <a:ext cx="7725409" cy="2766060"/>
            </a:xfrm>
            <a:custGeom>
              <a:avLst/>
              <a:gdLst/>
              <a:ahLst/>
              <a:cxnLst/>
              <a:rect l="l" t="t" r="r" b="b"/>
              <a:pathLst>
                <a:path w="7725409" h="2766060">
                  <a:moveTo>
                    <a:pt x="0" y="2766060"/>
                  </a:moveTo>
                  <a:lnTo>
                    <a:pt x="428244" y="2763012"/>
                  </a:lnTo>
                  <a:lnTo>
                    <a:pt x="858012" y="2747772"/>
                  </a:lnTo>
                  <a:lnTo>
                    <a:pt x="1287780" y="2673096"/>
                  </a:lnTo>
                  <a:lnTo>
                    <a:pt x="1716024" y="2641092"/>
                  </a:lnTo>
                  <a:lnTo>
                    <a:pt x="2145792" y="2610612"/>
                  </a:lnTo>
                  <a:lnTo>
                    <a:pt x="2574036" y="2555748"/>
                  </a:lnTo>
                  <a:lnTo>
                    <a:pt x="3003804" y="2523744"/>
                  </a:lnTo>
                  <a:lnTo>
                    <a:pt x="3433572" y="2503932"/>
                  </a:lnTo>
                  <a:lnTo>
                    <a:pt x="3861816" y="2461260"/>
                  </a:lnTo>
                  <a:lnTo>
                    <a:pt x="4291583" y="2382012"/>
                  </a:lnTo>
                  <a:lnTo>
                    <a:pt x="4719828" y="2168652"/>
                  </a:lnTo>
                  <a:lnTo>
                    <a:pt x="5149596" y="1891284"/>
                  </a:lnTo>
                  <a:lnTo>
                    <a:pt x="5579364" y="1688592"/>
                  </a:lnTo>
                  <a:lnTo>
                    <a:pt x="6007608" y="1386840"/>
                  </a:lnTo>
                  <a:lnTo>
                    <a:pt x="6437376" y="1104900"/>
                  </a:lnTo>
                  <a:lnTo>
                    <a:pt x="6865620" y="565403"/>
                  </a:lnTo>
                  <a:lnTo>
                    <a:pt x="7295388" y="251460"/>
                  </a:lnTo>
                  <a:lnTo>
                    <a:pt x="7725156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81405" y="3929634"/>
              <a:ext cx="7725409" cy="1407160"/>
            </a:xfrm>
            <a:custGeom>
              <a:avLst/>
              <a:gdLst/>
              <a:ahLst/>
              <a:cxnLst/>
              <a:rect l="l" t="t" r="r" b="b"/>
              <a:pathLst>
                <a:path w="7725409" h="1407160">
                  <a:moveTo>
                    <a:pt x="0" y="1397508"/>
                  </a:moveTo>
                  <a:lnTo>
                    <a:pt x="428244" y="1406652"/>
                  </a:lnTo>
                  <a:lnTo>
                    <a:pt x="858012" y="1400556"/>
                  </a:lnTo>
                  <a:lnTo>
                    <a:pt x="1287780" y="1363980"/>
                  </a:lnTo>
                  <a:lnTo>
                    <a:pt x="1716024" y="1338072"/>
                  </a:lnTo>
                  <a:lnTo>
                    <a:pt x="2145792" y="1322832"/>
                  </a:lnTo>
                  <a:lnTo>
                    <a:pt x="2574036" y="1299972"/>
                  </a:lnTo>
                  <a:lnTo>
                    <a:pt x="3003804" y="1306068"/>
                  </a:lnTo>
                  <a:lnTo>
                    <a:pt x="3433572" y="1284732"/>
                  </a:lnTo>
                  <a:lnTo>
                    <a:pt x="3861816" y="1239012"/>
                  </a:lnTo>
                  <a:lnTo>
                    <a:pt x="4291583" y="1159764"/>
                  </a:lnTo>
                  <a:lnTo>
                    <a:pt x="4719828" y="886968"/>
                  </a:lnTo>
                  <a:lnTo>
                    <a:pt x="5149596" y="699516"/>
                  </a:lnTo>
                  <a:lnTo>
                    <a:pt x="5579364" y="725424"/>
                  </a:lnTo>
                  <a:lnTo>
                    <a:pt x="6007608" y="649224"/>
                  </a:lnTo>
                  <a:lnTo>
                    <a:pt x="6437376" y="556260"/>
                  </a:lnTo>
                  <a:lnTo>
                    <a:pt x="6865620" y="327660"/>
                  </a:lnTo>
                  <a:lnTo>
                    <a:pt x="7295388" y="109728"/>
                  </a:lnTo>
                  <a:lnTo>
                    <a:pt x="7725156" y="0"/>
                  </a:lnTo>
                </a:path>
              </a:pathLst>
            </a:custGeom>
            <a:ln w="38099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81405" y="4680966"/>
              <a:ext cx="7725409" cy="718185"/>
            </a:xfrm>
            <a:custGeom>
              <a:avLst/>
              <a:gdLst/>
              <a:ahLst/>
              <a:cxnLst/>
              <a:rect l="l" t="t" r="r" b="b"/>
              <a:pathLst>
                <a:path w="7725409" h="718185">
                  <a:moveTo>
                    <a:pt x="0" y="711707"/>
                  </a:moveTo>
                  <a:lnTo>
                    <a:pt x="428244" y="717803"/>
                  </a:lnTo>
                  <a:lnTo>
                    <a:pt x="858012" y="710183"/>
                  </a:lnTo>
                  <a:lnTo>
                    <a:pt x="1287780" y="693419"/>
                  </a:lnTo>
                  <a:lnTo>
                    <a:pt x="1716024" y="672083"/>
                  </a:lnTo>
                  <a:lnTo>
                    <a:pt x="2145792" y="664463"/>
                  </a:lnTo>
                  <a:lnTo>
                    <a:pt x="2574036" y="650747"/>
                  </a:lnTo>
                  <a:lnTo>
                    <a:pt x="3003804" y="647699"/>
                  </a:lnTo>
                  <a:lnTo>
                    <a:pt x="3433572" y="638555"/>
                  </a:lnTo>
                  <a:lnTo>
                    <a:pt x="3861816" y="612647"/>
                  </a:lnTo>
                  <a:lnTo>
                    <a:pt x="4291583" y="588263"/>
                  </a:lnTo>
                  <a:lnTo>
                    <a:pt x="4719828" y="464819"/>
                  </a:lnTo>
                  <a:lnTo>
                    <a:pt x="5149596" y="411479"/>
                  </a:lnTo>
                  <a:lnTo>
                    <a:pt x="5579364" y="416051"/>
                  </a:lnTo>
                  <a:lnTo>
                    <a:pt x="6007608" y="341375"/>
                  </a:lnTo>
                  <a:lnTo>
                    <a:pt x="6437376" y="310895"/>
                  </a:lnTo>
                  <a:lnTo>
                    <a:pt x="6865620" y="222503"/>
                  </a:lnTo>
                  <a:lnTo>
                    <a:pt x="7295388" y="105155"/>
                  </a:lnTo>
                  <a:lnTo>
                    <a:pt x="7725156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59181" y="2363977"/>
            <a:ext cx="193040" cy="332105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>
              <a:spcBef>
                <a:spcPts val="5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4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09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>
              <a:spcBef>
                <a:spcPts val="41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5076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39134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51049" y="5628233"/>
            <a:ext cx="21018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6124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04978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63955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80233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92453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73036" y="5628233"/>
            <a:ext cx="21018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10636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622856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68013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198035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26914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055539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85815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914440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43319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202220" y="562823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126094" y="2280030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69,9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26094" y="3679063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40,2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26094" y="4430014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24,3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60654" y="2590800"/>
            <a:ext cx="4688840" cy="3043555"/>
            <a:chOff x="660654" y="2590800"/>
            <a:chExt cx="4688840" cy="3043555"/>
          </a:xfrm>
        </p:grpSpPr>
        <p:sp>
          <p:nvSpPr>
            <p:cNvPr id="35" name="object 35"/>
            <p:cNvSpPr/>
            <p:nvPr/>
          </p:nvSpPr>
          <p:spPr>
            <a:xfrm>
              <a:off x="660654" y="2673857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60654" y="2907029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60654" y="3140201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30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321045" y="2603753"/>
              <a:ext cx="15240" cy="3018155"/>
            </a:xfrm>
            <a:custGeom>
              <a:avLst/>
              <a:gdLst/>
              <a:ahLst/>
              <a:cxnLst/>
              <a:rect l="l" t="t" r="r" b="b"/>
              <a:pathLst>
                <a:path w="15239" h="3018154">
                  <a:moveTo>
                    <a:pt x="15239" y="0"/>
                  </a:moveTo>
                  <a:lnTo>
                    <a:pt x="0" y="3017621"/>
                  </a:lnTo>
                </a:path>
              </a:pathLst>
            </a:custGeom>
            <a:ln w="25908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93775" y="2525394"/>
            <a:ext cx="946150" cy="725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7499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Yıl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Sonu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200" spc="-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Sonrası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39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24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200" spc="-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Sonrası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55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894937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439" y="983741"/>
            <a:ext cx="83280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Anket </a:t>
            </a:r>
            <a:r>
              <a:rPr spc="-5" dirty="0"/>
              <a:t>katılımcıları TL/$ kurunun yıl sonunda </a:t>
            </a:r>
            <a:r>
              <a:rPr dirty="0"/>
              <a:t>19 </a:t>
            </a:r>
            <a:r>
              <a:rPr spc="-5" dirty="0"/>
              <a:t>olmasını</a:t>
            </a:r>
            <a:r>
              <a:rPr dirty="0"/>
              <a:t> </a:t>
            </a:r>
            <a:r>
              <a:rPr spc="-5" dirty="0"/>
              <a:t>beklemektedir.</a:t>
            </a:r>
          </a:p>
          <a:p>
            <a:pPr marL="12700">
              <a:lnSpc>
                <a:spcPct val="100000"/>
              </a:lnSpc>
            </a:pPr>
            <a:r>
              <a:rPr b="0" dirty="0">
                <a:latin typeface="Tahoma"/>
                <a:cs typeface="Tahoma"/>
              </a:rPr>
              <a:t>Cari ay </a:t>
            </a:r>
            <a:r>
              <a:rPr b="0" spc="-5" dirty="0">
                <a:latin typeface="Tahoma"/>
                <a:cs typeface="Tahoma"/>
              </a:rPr>
              <a:t>sonu beklentisi </a:t>
            </a:r>
            <a:r>
              <a:rPr b="0" dirty="0">
                <a:latin typeface="Tahoma"/>
                <a:cs typeface="Tahoma"/>
              </a:rPr>
              <a:t>ise</a:t>
            </a:r>
            <a:r>
              <a:rPr b="0" spc="-1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17,4’tür.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83184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4473" y="1864867"/>
            <a:ext cx="51212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Döviz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kuru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beklentileri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(TL/$)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Ocak 2021 - </a:t>
            </a:r>
            <a:r>
              <a:rPr sz="1600" spc="-35" dirty="0">
                <a:solidFill>
                  <a:srgbClr val="FFFFFF"/>
                </a:solidFill>
                <a:latin typeface="Tahoma"/>
                <a:cs typeface="Tahoma"/>
              </a:rPr>
              <a:t>Temmuz</a:t>
            </a:r>
            <a:r>
              <a:rPr sz="1600" spc="1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6438391"/>
            <a:ext cx="44545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Anketi, </a:t>
            </a:r>
            <a:r>
              <a:rPr sz="1200" spc="-20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1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96633" y="2461069"/>
            <a:ext cx="7829550" cy="2957195"/>
            <a:chOff x="496633" y="2461069"/>
            <a:chExt cx="7829550" cy="2957195"/>
          </a:xfrm>
        </p:grpSpPr>
        <p:sp>
          <p:nvSpPr>
            <p:cNvPr id="7" name="object 7"/>
            <p:cNvSpPr/>
            <p:nvPr/>
          </p:nvSpPr>
          <p:spPr>
            <a:xfrm>
              <a:off x="501395" y="2465832"/>
              <a:ext cx="52069" cy="2947670"/>
            </a:xfrm>
            <a:custGeom>
              <a:avLst/>
              <a:gdLst/>
              <a:ahLst/>
              <a:cxnLst/>
              <a:rect l="l" t="t" r="r" b="b"/>
              <a:pathLst>
                <a:path w="52070" h="2947670">
                  <a:moveTo>
                    <a:pt x="51816" y="2947416"/>
                  </a:moveTo>
                  <a:lnTo>
                    <a:pt x="51816" y="0"/>
                  </a:lnTo>
                </a:path>
                <a:path w="52070" h="2947670">
                  <a:moveTo>
                    <a:pt x="0" y="2947416"/>
                  </a:moveTo>
                  <a:lnTo>
                    <a:pt x="51816" y="2947416"/>
                  </a:lnTo>
                </a:path>
                <a:path w="52070" h="2947670">
                  <a:moveTo>
                    <a:pt x="0" y="2578607"/>
                  </a:moveTo>
                  <a:lnTo>
                    <a:pt x="51816" y="2578607"/>
                  </a:lnTo>
                </a:path>
                <a:path w="52070" h="2947670">
                  <a:moveTo>
                    <a:pt x="0" y="2209799"/>
                  </a:moveTo>
                  <a:lnTo>
                    <a:pt x="51816" y="2209799"/>
                  </a:lnTo>
                </a:path>
                <a:path w="52070" h="2947670">
                  <a:moveTo>
                    <a:pt x="0" y="1842515"/>
                  </a:moveTo>
                  <a:lnTo>
                    <a:pt x="51816" y="1842515"/>
                  </a:lnTo>
                </a:path>
                <a:path w="52070" h="2947670">
                  <a:moveTo>
                    <a:pt x="0" y="1473707"/>
                  </a:moveTo>
                  <a:lnTo>
                    <a:pt x="51816" y="1473707"/>
                  </a:lnTo>
                </a:path>
                <a:path w="52070" h="2947670">
                  <a:moveTo>
                    <a:pt x="0" y="1104900"/>
                  </a:moveTo>
                  <a:lnTo>
                    <a:pt x="51816" y="1104900"/>
                  </a:lnTo>
                </a:path>
                <a:path w="52070" h="2947670">
                  <a:moveTo>
                    <a:pt x="0" y="736091"/>
                  </a:moveTo>
                  <a:lnTo>
                    <a:pt x="51816" y="736091"/>
                  </a:lnTo>
                </a:path>
                <a:path w="52070" h="2947670">
                  <a:moveTo>
                    <a:pt x="0" y="368807"/>
                  </a:moveTo>
                  <a:lnTo>
                    <a:pt x="51816" y="368807"/>
                  </a:lnTo>
                </a:path>
                <a:path w="52070" h="2947670">
                  <a:moveTo>
                    <a:pt x="0" y="0"/>
                  </a:moveTo>
                  <a:lnTo>
                    <a:pt x="5181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53211" y="5413248"/>
              <a:ext cx="4716780" cy="0"/>
            </a:xfrm>
            <a:custGeom>
              <a:avLst/>
              <a:gdLst/>
              <a:ahLst/>
              <a:cxnLst/>
              <a:rect l="l" t="t" r="r" b="b"/>
              <a:pathLst>
                <a:path w="4716780">
                  <a:moveTo>
                    <a:pt x="0" y="0"/>
                  </a:moveTo>
                  <a:lnTo>
                    <a:pt x="4716780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52449" y="3316986"/>
              <a:ext cx="7754620" cy="1892935"/>
            </a:xfrm>
            <a:custGeom>
              <a:avLst/>
              <a:gdLst/>
              <a:ahLst/>
              <a:cxnLst/>
              <a:rect l="l" t="t" r="r" b="b"/>
              <a:pathLst>
                <a:path w="7754620" h="1892935">
                  <a:moveTo>
                    <a:pt x="0" y="1833371"/>
                  </a:moveTo>
                  <a:lnTo>
                    <a:pt x="431291" y="1892808"/>
                  </a:lnTo>
                  <a:lnTo>
                    <a:pt x="861060" y="1816608"/>
                  </a:lnTo>
                  <a:lnTo>
                    <a:pt x="1292352" y="1691639"/>
                  </a:lnTo>
                  <a:lnTo>
                    <a:pt x="1723644" y="1670303"/>
                  </a:lnTo>
                  <a:lnTo>
                    <a:pt x="2153412" y="1615439"/>
                  </a:lnTo>
                  <a:lnTo>
                    <a:pt x="2584704" y="1600200"/>
                  </a:lnTo>
                  <a:lnTo>
                    <a:pt x="3014472" y="1638300"/>
                  </a:lnTo>
                  <a:lnTo>
                    <a:pt x="3445764" y="1636776"/>
                  </a:lnTo>
                  <a:lnTo>
                    <a:pt x="3877055" y="1536191"/>
                  </a:lnTo>
                  <a:lnTo>
                    <a:pt x="4306824" y="1395983"/>
                  </a:lnTo>
                  <a:lnTo>
                    <a:pt x="4738116" y="664463"/>
                  </a:lnTo>
                  <a:lnTo>
                    <a:pt x="5169408" y="647700"/>
                  </a:lnTo>
                  <a:lnTo>
                    <a:pt x="5599176" y="675132"/>
                  </a:lnTo>
                  <a:lnTo>
                    <a:pt x="6030468" y="489203"/>
                  </a:lnTo>
                  <a:lnTo>
                    <a:pt x="6461759" y="467868"/>
                  </a:lnTo>
                  <a:lnTo>
                    <a:pt x="6891528" y="268224"/>
                  </a:lnTo>
                  <a:lnTo>
                    <a:pt x="7322820" y="3048"/>
                  </a:lnTo>
                  <a:lnTo>
                    <a:pt x="7754111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2449" y="3981450"/>
              <a:ext cx="4738370" cy="1103630"/>
            </a:xfrm>
            <a:custGeom>
              <a:avLst/>
              <a:gdLst/>
              <a:ahLst/>
              <a:cxnLst/>
              <a:rect l="l" t="t" r="r" b="b"/>
              <a:pathLst>
                <a:path w="4738370" h="1103629">
                  <a:moveTo>
                    <a:pt x="0" y="1046988"/>
                  </a:moveTo>
                  <a:lnTo>
                    <a:pt x="431291" y="1103376"/>
                  </a:lnTo>
                  <a:lnTo>
                    <a:pt x="861060" y="1072895"/>
                  </a:lnTo>
                  <a:lnTo>
                    <a:pt x="1292352" y="957072"/>
                  </a:lnTo>
                  <a:lnTo>
                    <a:pt x="1723644" y="932688"/>
                  </a:lnTo>
                  <a:lnTo>
                    <a:pt x="2153412" y="888492"/>
                  </a:lnTo>
                  <a:lnTo>
                    <a:pt x="2584704" y="880872"/>
                  </a:lnTo>
                  <a:lnTo>
                    <a:pt x="3014472" y="890016"/>
                  </a:lnTo>
                  <a:lnTo>
                    <a:pt x="3445764" y="894588"/>
                  </a:lnTo>
                  <a:lnTo>
                    <a:pt x="3877055" y="838200"/>
                  </a:lnTo>
                  <a:lnTo>
                    <a:pt x="4306824" y="699516"/>
                  </a:lnTo>
                  <a:lnTo>
                    <a:pt x="4738116" y="0"/>
                  </a:lnTo>
                </a:path>
              </a:pathLst>
            </a:custGeom>
            <a:ln w="38099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52449" y="2664714"/>
              <a:ext cx="7754620" cy="2391410"/>
            </a:xfrm>
            <a:custGeom>
              <a:avLst/>
              <a:gdLst/>
              <a:ahLst/>
              <a:cxnLst/>
              <a:rect l="l" t="t" r="r" b="b"/>
              <a:pathLst>
                <a:path w="7754620" h="2391410">
                  <a:moveTo>
                    <a:pt x="0" y="2350008"/>
                  </a:moveTo>
                  <a:lnTo>
                    <a:pt x="431291" y="2391156"/>
                  </a:lnTo>
                  <a:lnTo>
                    <a:pt x="861060" y="2343912"/>
                  </a:lnTo>
                  <a:lnTo>
                    <a:pt x="1292352" y="2235708"/>
                  </a:lnTo>
                  <a:lnTo>
                    <a:pt x="1723644" y="2205228"/>
                  </a:lnTo>
                  <a:lnTo>
                    <a:pt x="2153412" y="2153412"/>
                  </a:lnTo>
                  <a:lnTo>
                    <a:pt x="2584704" y="2133600"/>
                  </a:lnTo>
                  <a:lnTo>
                    <a:pt x="3014472" y="2127504"/>
                  </a:lnTo>
                  <a:lnTo>
                    <a:pt x="3445764" y="2092452"/>
                  </a:lnTo>
                  <a:lnTo>
                    <a:pt x="3877055" y="2010156"/>
                  </a:lnTo>
                  <a:lnTo>
                    <a:pt x="4306824" y="1840992"/>
                  </a:lnTo>
                  <a:lnTo>
                    <a:pt x="4738116" y="987552"/>
                  </a:lnTo>
                  <a:lnTo>
                    <a:pt x="5169408" y="748284"/>
                  </a:lnTo>
                  <a:lnTo>
                    <a:pt x="5599176" y="790956"/>
                  </a:lnTo>
                  <a:lnTo>
                    <a:pt x="6030468" y="644651"/>
                  </a:lnTo>
                  <a:lnTo>
                    <a:pt x="6461759" y="566927"/>
                  </a:lnTo>
                  <a:lnTo>
                    <a:pt x="6891528" y="451103"/>
                  </a:lnTo>
                  <a:lnTo>
                    <a:pt x="7322820" y="39624"/>
                  </a:lnTo>
                  <a:lnTo>
                    <a:pt x="7754111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5721857" y="3019806"/>
              <a:ext cx="2585085" cy="542925"/>
            </a:xfrm>
            <a:custGeom>
              <a:avLst/>
              <a:gdLst/>
              <a:ahLst/>
              <a:cxnLst/>
              <a:rect l="l" t="t" r="r" b="b"/>
              <a:pathLst>
                <a:path w="2585084" h="542925">
                  <a:moveTo>
                    <a:pt x="0" y="525780"/>
                  </a:moveTo>
                  <a:lnTo>
                    <a:pt x="429767" y="542544"/>
                  </a:lnTo>
                  <a:lnTo>
                    <a:pt x="861060" y="425196"/>
                  </a:lnTo>
                  <a:lnTo>
                    <a:pt x="1292351" y="394716"/>
                  </a:lnTo>
                  <a:lnTo>
                    <a:pt x="1722119" y="262128"/>
                  </a:lnTo>
                  <a:lnTo>
                    <a:pt x="2153412" y="18288"/>
                  </a:lnTo>
                  <a:lnTo>
                    <a:pt x="2584703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633221" y="2611374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EBA30D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33221" y="2844546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A8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33221" y="3077718"/>
              <a:ext cx="176530" cy="0"/>
            </a:xfrm>
            <a:custGeom>
              <a:avLst/>
              <a:gdLst/>
              <a:ahLst/>
              <a:cxnLst/>
              <a:rect l="l" t="t" r="r" b="b"/>
              <a:pathLst>
                <a:path w="176529">
                  <a:moveTo>
                    <a:pt x="0" y="0"/>
                  </a:moveTo>
                  <a:lnTo>
                    <a:pt x="176212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321299" y="5413248"/>
              <a:ext cx="2984500" cy="0"/>
            </a:xfrm>
            <a:custGeom>
              <a:avLst/>
              <a:gdLst/>
              <a:ahLst/>
              <a:cxnLst/>
              <a:rect l="l" t="t" r="r" b="b"/>
              <a:pathLst>
                <a:path w="2984500">
                  <a:moveTo>
                    <a:pt x="0" y="0"/>
                  </a:moveTo>
                  <a:lnTo>
                    <a:pt x="2984500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30530" y="3459226"/>
            <a:ext cx="193040" cy="2051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10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15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15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15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10"/>
              </a:spcBef>
            </a:pP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885"/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0530" y="3090798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0530" y="272199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30530" y="2353436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09803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62834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32431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7168" y="5453583"/>
            <a:ext cx="21018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602155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7851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40079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170228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755186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94202" y="5453583"/>
            <a:ext cx="210185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24783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87113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17135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047538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479465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09868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339890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71817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373871" y="2559253"/>
            <a:ext cx="3651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20</a:t>
            </a:r>
            <a:r>
              <a:rPr sz="1200" b="1" spc="-5" dirty="0">
                <a:solidFill>
                  <a:srgbClr val="001F5F"/>
                </a:solidFill>
                <a:latin typeface="Tahoma"/>
                <a:cs typeface="Tahoma"/>
              </a:rPr>
              <a:t>,</a:t>
            </a:r>
            <a:r>
              <a:rPr sz="1200" b="1" dirty="0">
                <a:solidFill>
                  <a:srgbClr val="001F5F"/>
                </a:solidFill>
                <a:latin typeface="Tahoma"/>
                <a:cs typeface="Tahoma"/>
              </a:rPr>
              <a:t>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373871" y="2915158"/>
            <a:ext cx="365125" cy="505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A80000"/>
                </a:solidFill>
                <a:latin typeface="Tahoma"/>
                <a:cs typeface="Tahoma"/>
              </a:rPr>
              <a:t>19,0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00"/>
              </a:spcBef>
            </a:pPr>
            <a:r>
              <a:rPr sz="1200" b="1" dirty="0">
                <a:solidFill>
                  <a:srgbClr val="FFC000"/>
                </a:solidFill>
                <a:latin typeface="Tahoma"/>
                <a:cs typeface="Tahoma"/>
              </a:rPr>
              <a:t>17,4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202220" y="5453583"/>
            <a:ext cx="20955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65428" y="2461260"/>
            <a:ext cx="944244" cy="726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7699"/>
              </a:lnSpc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Cari Ay Sonu  Cari Yıl Sonu 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12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</a:t>
            </a:r>
            <a:r>
              <a:rPr sz="1200" spc="-9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Sonrası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282946" y="2408682"/>
            <a:ext cx="25400" cy="3002280"/>
          </a:xfrm>
          <a:custGeom>
            <a:avLst/>
            <a:gdLst/>
            <a:ahLst/>
            <a:cxnLst/>
            <a:rect l="l" t="t" r="r" b="b"/>
            <a:pathLst>
              <a:path w="25400" h="3002279">
                <a:moveTo>
                  <a:pt x="25400" y="0"/>
                </a:moveTo>
                <a:lnTo>
                  <a:pt x="0" y="3002026"/>
                </a:lnTo>
              </a:path>
            </a:pathLst>
          </a:custGeom>
          <a:ln w="25908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63006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007" y="762761"/>
            <a:ext cx="86785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2022 </a:t>
            </a:r>
            <a:r>
              <a:rPr spc="-5" dirty="0"/>
              <a:t>yılı </a:t>
            </a:r>
            <a:r>
              <a:rPr dirty="0"/>
              <a:t>büyüme </a:t>
            </a:r>
            <a:r>
              <a:rPr spc="-5" dirty="0"/>
              <a:t>beklentileri yukarı </a:t>
            </a:r>
            <a:r>
              <a:rPr dirty="0"/>
              <a:t>yönlü </a:t>
            </a:r>
            <a:r>
              <a:rPr spc="5" dirty="0"/>
              <a:t>revize </a:t>
            </a:r>
            <a:r>
              <a:rPr spc="-5" dirty="0"/>
              <a:t>edilmekle </a:t>
            </a:r>
            <a:r>
              <a:rPr dirty="0"/>
              <a:t>beraber, </a:t>
            </a:r>
            <a:r>
              <a:rPr spc="-5" dirty="0"/>
              <a:t>%4’ün  altındadır.</a:t>
            </a:r>
          </a:p>
          <a:p>
            <a:pPr marL="12700">
              <a:lnSpc>
                <a:spcPct val="100000"/>
              </a:lnSpc>
            </a:pPr>
            <a:r>
              <a:rPr b="0" dirty="0">
                <a:latin typeface="Tahoma"/>
                <a:cs typeface="Tahoma"/>
              </a:rPr>
              <a:t>Temmuz ayında 2022 </a:t>
            </a:r>
            <a:r>
              <a:rPr b="0" spc="-5" dirty="0">
                <a:latin typeface="Tahoma"/>
                <a:cs typeface="Tahoma"/>
              </a:rPr>
              <a:t>yılı için </a:t>
            </a:r>
            <a:r>
              <a:rPr b="0" dirty="0">
                <a:latin typeface="Tahoma"/>
                <a:cs typeface="Tahoma"/>
              </a:rPr>
              <a:t>büyüme </a:t>
            </a:r>
            <a:r>
              <a:rPr b="0" spc="-5" dirty="0">
                <a:latin typeface="Tahoma"/>
                <a:cs typeface="Tahoma"/>
              </a:rPr>
              <a:t>beklentisi 0,1 </a:t>
            </a:r>
            <a:r>
              <a:rPr b="0" dirty="0">
                <a:latin typeface="Tahoma"/>
                <a:cs typeface="Tahoma"/>
              </a:rPr>
              <a:t>puan </a:t>
            </a:r>
            <a:r>
              <a:rPr b="0" spc="-5" dirty="0">
                <a:latin typeface="Tahoma"/>
                <a:cs typeface="Tahoma"/>
              </a:rPr>
              <a:t>artarak %3,6</a:t>
            </a:r>
            <a:r>
              <a:rPr b="0" spc="11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olmuştur.</a:t>
            </a:r>
          </a:p>
        </p:txBody>
      </p:sp>
      <p:sp>
        <p:nvSpPr>
          <p:cNvPr id="3" name="object 3"/>
          <p:cNvSpPr/>
          <p:nvPr/>
        </p:nvSpPr>
        <p:spPr>
          <a:xfrm>
            <a:off x="4572" y="1694688"/>
            <a:ext cx="9139555" cy="338455"/>
          </a:xfrm>
          <a:custGeom>
            <a:avLst/>
            <a:gdLst/>
            <a:ahLst/>
            <a:cxnLst/>
            <a:rect l="l" t="t" r="r" b="b"/>
            <a:pathLst>
              <a:path w="9139555" h="338455">
                <a:moveTo>
                  <a:pt x="9139428" y="0"/>
                </a:moveTo>
                <a:lnTo>
                  <a:pt x="0" y="0"/>
                </a:lnTo>
                <a:lnTo>
                  <a:pt x="0" y="338327"/>
                </a:lnTo>
                <a:lnTo>
                  <a:pt x="9139428" y="338327"/>
                </a:lnTo>
                <a:lnTo>
                  <a:pt x="9139428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5077" y="1727707"/>
            <a:ext cx="45980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Büyüme beklentileri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Ocak 2021 -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Haziran</a:t>
            </a:r>
            <a:r>
              <a:rPr sz="1600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852" y="6635902"/>
            <a:ext cx="4458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Kaynak: TCMB Piyasa Katılımcıları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Anketi, </a:t>
            </a:r>
            <a:r>
              <a:rPr sz="1200" spc="-15" dirty="0">
                <a:solidFill>
                  <a:prstClr val="black"/>
                </a:solidFill>
                <a:latin typeface="Tahoma"/>
                <a:cs typeface="Tahoma"/>
              </a:rPr>
              <a:t>TEPAV</a:t>
            </a:r>
            <a:r>
              <a:rPr sz="1200" spc="9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görselleştirmeleri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8839" y="2361438"/>
            <a:ext cx="32365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Yılı GSYİH Büyüme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r>
              <a:rPr sz="1400" spc="-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79516" y="2362581"/>
            <a:ext cx="32296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2023 </a:t>
            </a:r>
            <a:r>
              <a:rPr sz="1400" spc="-5" dirty="0">
                <a:solidFill>
                  <a:prstClr val="black"/>
                </a:solidFill>
                <a:latin typeface="Tahoma"/>
                <a:cs typeface="Tahoma"/>
              </a:rPr>
              <a:t>Yılı GSYİH Büyüme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Beklentileri</a:t>
            </a:r>
            <a:r>
              <a:rPr sz="1400" spc="-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72990" y="2564129"/>
            <a:ext cx="0" cy="3308350"/>
          </a:xfrm>
          <a:custGeom>
            <a:avLst/>
            <a:gdLst/>
            <a:ahLst/>
            <a:cxnLst/>
            <a:rect l="l" t="t" r="r" b="b"/>
            <a:pathLst>
              <a:path h="3308350">
                <a:moveTo>
                  <a:pt x="0" y="0"/>
                </a:moveTo>
                <a:lnTo>
                  <a:pt x="0" y="3307918"/>
                </a:lnTo>
              </a:path>
            </a:pathLst>
          </a:custGeom>
          <a:ln w="25908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262371" y="2753867"/>
            <a:ext cx="3368040" cy="2499360"/>
            <a:chOff x="5262371" y="2753867"/>
            <a:chExt cx="3368040" cy="2499360"/>
          </a:xfrm>
        </p:grpSpPr>
        <p:sp>
          <p:nvSpPr>
            <p:cNvPr id="10" name="object 10"/>
            <p:cNvSpPr/>
            <p:nvPr/>
          </p:nvSpPr>
          <p:spPr>
            <a:xfrm>
              <a:off x="5375148" y="3142487"/>
              <a:ext cx="1812289" cy="2106295"/>
            </a:xfrm>
            <a:custGeom>
              <a:avLst/>
              <a:gdLst/>
              <a:ahLst/>
              <a:cxnLst/>
              <a:rect l="l" t="t" r="r" b="b"/>
              <a:pathLst>
                <a:path w="1812290" h="2106295">
                  <a:moveTo>
                    <a:pt x="152400" y="0"/>
                  </a:moveTo>
                  <a:lnTo>
                    <a:pt x="0" y="0"/>
                  </a:lnTo>
                  <a:lnTo>
                    <a:pt x="0" y="2106168"/>
                  </a:lnTo>
                  <a:lnTo>
                    <a:pt x="152400" y="2106168"/>
                  </a:lnTo>
                  <a:lnTo>
                    <a:pt x="152400" y="0"/>
                  </a:lnTo>
                  <a:close/>
                </a:path>
                <a:path w="1812290" h="2106295">
                  <a:moveTo>
                    <a:pt x="429768" y="9144"/>
                  </a:moveTo>
                  <a:lnTo>
                    <a:pt x="275844" y="9144"/>
                  </a:lnTo>
                  <a:lnTo>
                    <a:pt x="275844" y="2106168"/>
                  </a:lnTo>
                  <a:lnTo>
                    <a:pt x="429768" y="2106168"/>
                  </a:lnTo>
                  <a:lnTo>
                    <a:pt x="429768" y="9144"/>
                  </a:lnTo>
                  <a:close/>
                </a:path>
                <a:path w="1812290" h="2106295">
                  <a:moveTo>
                    <a:pt x="705612" y="35052"/>
                  </a:moveTo>
                  <a:lnTo>
                    <a:pt x="551688" y="35052"/>
                  </a:lnTo>
                  <a:lnTo>
                    <a:pt x="551688" y="2106168"/>
                  </a:lnTo>
                  <a:lnTo>
                    <a:pt x="705612" y="2106168"/>
                  </a:lnTo>
                  <a:lnTo>
                    <a:pt x="705612" y="35052"/>
                  </a:lnTo>
                  <a:close/>
                </a:path>
                <a:path w="1812290" h="2106295">
                  <a:moveTo>
                    <a:pt x="982980" y="114300"/>
                  </a:moveTo>
                  <a:lnTo>
                    <a:pt x="829056" y="114300"/>
                  </a:lnTo>
                  <a:lnTo>
                    <a:pt x="829056" y="2106168"/>
                  </a:lnTo>
                  <a:lnTo>
                    <a:pt x="982980" y="2106168"/>
                  </a:lnTo>
                  <a:lnTo>
                    <a:pt x="982980" y="114300"/>
                  </a:lnTo>
                  <a:close/>
                </a:path>
                <a:path w="1812290" h="2106295">
                  <a:moveTo>
                    <a:pt x="1258824" y="134112"/>
                  </a:moveTo>
                  <a:lnTo>
                    <a:pt x="1104900" y="134112"/>
                  </a:lnTo>
                  <a:lnTo>
                    <a:pt x="1104900" y="2106168"/>
                  </a:lnTo>
                  <a:lnTo>
                    <a:pt x="1258824" y="2106168"/>
                  </a:lnTo>
                  <a:lnTo>
                    <a:pt x="1258824" y="134112"/>
                  </a:lnTo>
                  <a:close/>
                </a:path>
                <a:path w="1812290" h="2106295">
                  <a:moveTo>
                    <a:pt x="1534668" y="213360"/>
                  </a:moveTo>
                  <a:lnTo>
                    <a:pt x="1380744" y="213360"/>
                  </a:lnTo>
                  <a:lnTo>
                    <a:pt x="1380744" y="2106168"/>
                  </a:lnTo>
                  <a:lnTo>
                    <a:pt x="1534668" y="2106168"/>
                  </a:lnTo>
                  <a:lnTo>
                    <a:pt x="1534668" y="213360"/>
                  </a:lnTo>
                  <a:close/>
                </a:path>
                <a:path w="1812290" h="2106295">
                  <a:moveTo>
                    <a:pt x="1812036" y="213360"/>
                  </a:moveTo>
                  <a:lnTo>
                    <a:pt x="1658112" y="213360"/>
                  </a:lnTo>
                  <a:lnTo>
                    <a:pt x="1658112" y="2106168"/>
                  </a:lnTo>
                  <a:lnTo>
                    <a:pt x="1812036" y="2106168"/>
                  </a:lnTo>
                  <a:lnTo>
                    <a:pt x="1812036" y="21336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262371" y="2758439"/>
              <a:ext cx="3368040" cy="2490470"/>
            </a:xfrm>
            <a:custGeom>
              <a:avLst/>
              <a:gdLst/>
              <a:ahLst/>
              <a:cxnLst/>
              <a:rect l="l" t="t" r="r" b="b"/>
              <a:pathLst>
                <a:path w="3368040" h="2490470">
                  <a:moveTo>
                    <a:pt x="50291" y="2490216"/>
                  </a:moveTo>
                  <a:lnTo>
                    <a:pt x="50291" y="0"/>
                  </a:lnTo>
                </a:path>
                <a:path w="3368040" h="2490470">
                  <a:moveTo>
                    <a:pt x="0" y="2490216"/>
                  </a:moveTo>
                  <a:lnTo>
                    <a:pt x="50291" y="2490216"/>
                  </a:lnTo>
                </a:path>
                <a:path w="3368040" h="2490470">
                  <a:moveTo>
                    <a:pt x="0" y="1991868"/>
                  </a:moveTo>
                  <a:lnTo>
                    <a:pt x="50291" y="1991868"/>
                  </a:lnTo>
                </a:path>
                <a:path w="3368040" h="2490470">
                  <a:moveTo>
                    <a:pt x="0" y="1493520"/>
                  </a:moveTo>
                  <a:lnTo>
                    <a:pt x="50291" y="1493520"/>
                  </a:lnTo>
                </a:path>
                <a:path w="3368040" h="2490470">
                  <a:moveTo>
                    <a:pt x="0" y="996696"/>
                  </a:moveTo>
                  <a:lnTo>
                    <a:pt x="50291" y="996696"/>
                  </a:lnTo>
                </a:path>
                <a:path w="3368040" h="2490470">
                  <a:moveTo>
                    <a:pt x="0" y="498348"/>
                  </a:moveTo>
                  <a:lnTo>
                    <a:pt x="50291" y="498348"/>
                  </a:lnTo>
                </a:path>
                <a:path w="3368040" h="2490470">
                  <a:moveTo>
                    <a:pt x="0" y="0"/>
                  </a:moveTo>
                  <a:lnTo>
                    <a:pt x="50291" y="0"/>
                  </a:lnTo>
                </a:path>
                <a:path w="3368040" h="2490470">
                  <a:moveTo>
                    <a:pt x="50291" y="2490216"/>
                  </a:moveTo>
                  <a:lnTo>
                    <a:pt x="3368039" y="24902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966203" y="4212335"/>
              <a:ext cx="285115" cy="181610"/>
            </a:xfrm>
            <a:custGeom>
              <a:avLst/>
              <a:gdLst/>
              <a:ahLst/>
              <a:cxnLst/>
              <a:rect l="l" t="t" r="r" b="b"/>
              <a:pathLst>
                <a:path w="285115" h="181610">
                  <a:moveTo>
                    <a:pt x="284988" y="0"/>
                  </a:moveTo>
                  <a:lnTo>
                    <a:pt x="0" y="0"/>
                  </a:lnTo>
                  <a:lnTo>
                    <a:pt x="0" y="181356"/>
                  </a:lnTo>
                  <a:lnTo>
                    <a:pt x="284988" y="181356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075301" y="5136591"/>
            <a:ext cx="1092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75301" y="4639182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75301" y="4141089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75301" y="3643121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75301" y="3144723"/>
            <a:ext cx="1092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75301" y="2647315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45863" y="5288407"/>
            <a:ext cx="3249930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5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73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76618" y="4198366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3,8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63295" y="2665476"/>
            <a:ext cx="4224655" cy="2588260"/>
            <a:chOff x="463295" y="2665476"/>
            <a:chExt cx="4224655" cy="2588260"/>
          </a:xfrm>
        </p:grpSpPr>
        <p:sp>
          <p:nvSpPr>
            <p:cNvPr id="22" name="object 22"/>
            <p:cNvSpPr/>
            <p:nvPr/>
          </p:nvSpPr>
          <p:spPr>
            <a:xfrm>
              <a:off x="562355" y="3046476"/>
              <a:ext cx="121920" cy="2202180"/>
            </a:xfrm>
            <a:custGeom>
              <a:avLst/>
              <a:gdLst/>
              <a:ahLst/>
              <a:cxnLst/>
              <a:rect l="l" t="t" r="r" b="b"/>
              <a:pathLst>
                <a:path w="121920" h="2202179">
                  <a:moveTo>
                    <a:pt x="121920" y="0"/>
                  </a:moveTo>
                  <a:lnTo>
                    <a:pt x="0" y="0"/>
                  </a:lnTo>
                  <a:lnTo>
                    <a:pt x="0" y="2202180"/>
                  </a:lnTo>
                  <a:lnTo>
                    <a:pt x="121920" y="220218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63295" y="2670048"/>
              <a:ext cx="52069" cy="2578735"/>
            </a:xfrm>
            <a:custGeom>
              <a:avLst/>
              <a:gdLst/>
              <a:ahLst/>
              <a:cxnLst/>
              <a:rect l="l" t="t" r="r" b="b"/>
              <a:pathLst>
                <a:path w="52070" h="2578735">
                  <a:moveTo>
                    <a:pt x="51816" y="2578608"/>
                  </a:moveTo>
                  <a:lnTo>
                    <a:pt x="51816" y="0"/>
                  </a:lnTo>
                </a:path>
                <a:path w="52070" h="2578735">
                  <a:moveTo>
                    <a:pt x="0" y="2578608"/>
                  </a:moveTo>
                  <a:lnTo>
                    <a:pt x="51816" y="2578608"/>
                  </a:lnTo>
                </a:path>
                <a:path w="52070" h="2578735">
                  <a:moveTo>
                    <a:pt x="0" y="2061971"/>
                  </a:moveTo>
                  <a:lnTo>
                    <a:pt x="51816" y="2061971"/>
                  </a:lnTo>
                </a:path>
                <a:path w="52070" h="2578735">
                  <a:moveTo>
                    <a:pt x="0" y="1546859"/>
                  </a:moveTo>
                  <a:lnTo>
                    <a:pt x="51816" y="1546859"/>
                  </a:lnTo>
                </a:path>
                <a:path w="52070" h="2578735">
                  <a:moveTo>
                    <a:pt x="0" y="1031747"/>
                  </a:moveTo>
                  <a:lnTo>
                    <a:pt x="51816" y="1031747"/>
                  </a:lnTo>
                </a:path>
                <a:path w="52070" h="2578735">
                  <a:moveTo>
                    <a:pt x="0" y="515112"/>
                  </a:moveTo>
                  <a:lnTo>
                    <a:pt x="51816" y="515112"/>
                  </a:lnTo>
                </a:path>
                <a:path w="52070" h="2578735">
                  <a:moveTo>
                    <a:pt x="0" y="0"/>
                  </a:moveTo>
                  <a:lnTo>
                    <a:pt x="51816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80288" y="3051047"/>
              <a:ext cx="3825240" cy="2197735"/>
            </a:xfrm>
            <a:custGeom>
              <a:avLst/>
              <a:gdLst/>
              <a:ahLst/>
              <a:cxnLst/>
              <a:rect l="l" t="t" r="r" b="b"/>
              <a:pathLst>
                <a:path w="3825240" h="2197735">
                  <a:moveTo>
                    <a:pt x="121920" y="0"/>
                  </a:moveTo>
                  <a:lnTo>
                    <a:pt x="0" y="0"/>
                  </a:lnTo>
                  <a:lnTo>
                    <a:pt x="0" y="2197608"/>
                  </a:lnTo>
                  <a:lnTo>
                    <a:pt x="121920" y="2197608"/>
                  </a:lnTo>
                  <a:lnTo>
                    <a:pt x="121920" y="0"/>
                  </a:lnTo>
                  <a:close/>
                </a:path>
                <a:path w="3825240" h="2197735">
                  <a:moveTo>
                    <a:pt x="339852" y="10668"/>
                  </a:moveTo>
                  <a:lnTo>
                    <a:pt x="217932" y="10668"/>
                  </a:lnTo>
                  <a:lnTo>
                    <a:pt x="217932" y="2197608"/>
                  </a:lnTo>
                  <a:lnTo>
                    <a:pt x="339852" y="2197608"/>
                  </a:lnTo>
                  <a:lnTo>
                    <a:pt x="339852" y="10668"/>
                  </a:lnTo>
                  <a:close/>
                </a:path>
                <a:path w="3825240" h="2197735">
                  <a:moveTo>
                    <a:pt x="557784" y="36576"/>
                  </a:moveTo>
                  <a:lnTo>
                    <a:pt x="435864" y="36576"/>
                  </a:lnTo>
                  <a:lnTo>
                    <a:pt x="435864" y="2197608"/>
                  </a:lnTo>
                  <a:lnTo>
                    <a:pt x="557784" y="2197608"/>
                  </a:lnTo>
                  <a:lnTo>
                    <a:pt x="557784" y="36576"/>
                  </a:lnTo>
                  <a:close/>
                </a:path>
                <a:path w="3825240" h="2197735">
                  <a:moveTo>
                    <a:pt x="775716" y="88392"/>
                  </a:moveTo>
                  <a:lnTo>
                    <a:pt x="653796" y="88392"/>
                  </a:lnTo>
                  <a:lnTo>
                    <a:pt x="653796" y="2197608"/>
                  </a:lnTo>
                  <a:lnTo>
                    <a:pt x="775716" y="2197608"/>
                  </a:lnTo>
                  <a:lnTo>
                    <a:pt x="775716" y="88392"/>
                  </a:lnTo>
                  <a:close/>
                </a:path>
                <a:path w="3825240" h="2197735">
                  <a:moveTo>
                    <a:pt x="993648" y="118872"/>
                  </a:moveTo>
                  <a:lnTo>
                    <a:pt x="871728" y="118872"/>
                  </a:lnTo>
                  <a:lnTo>
                    <a:pt x="871728" y="2197608"/>
                  </a:lnTo>
                  <a:lnTo>
                    <a:pt x="993648" y="2197608"/>
                  </a:lnTo>
                  <a:lnTo>
                    <a:pt x="993648" y="118872"/>
                  </a:lnTo>
                  <a:close/>
                </a:path>
                <a:path w="3825240" h="2197735">
                  <a:moveTo>
                    <a:pt x="1211580" y="144780"/>
                  </a:moveTo>
                  <a:lnTo>
                    <a:pt x="1089660" y="144780"/>
                  </a:lnTo>
                  <a:lnTo>
                    <a:pt x="1089660" y="2197608"/>
                  </a:lnTo>
                  <a:lnTo>
                    <a:pt x="1211580" y="2197608"/>
                  </a:lnTo>
                  <a:lnTo>
                    <a:pt x="1211580" y="144780"/>
                  </a:lnTo>
                  <a:close/>
                </a:path>
                <a:path w="3825240" h="2197735">
                  <a:moveTo>
                    <a:pt x="1429512" y="129540"/>
                  </a:moveTo>
                  <a:lnTo>
                    <a:pt x="1307592" y="129540"/>
                  </a:lnTo>
                  <a:lnTo>
                    <a:pt x="1307592" y="2197608"/>
                  </a:lnTo>
                  <a:lnTo>
                    <a:pt x="1429512" y="2197608"/>
                  </a:lnTo>
                  <a:lnTo>
                    <a:pt x="1429512" y="129540"/>
                  </a:lnTo>
                  <a:close/>
                </a:path>
                <a:path w="3825240" h="2197735">
                  <a:moveTo>
                    <a:pt x="1647444" y="32004"/>
                  </a:moveTo>
                  <a:lnTo>
                    <a:pt x="1525524" y="32004"/>
                  </a:lnTo>
                  <a:lnTo>
                    <a:pt x="1525524" y="2197608"/>
                  </a:lnTo>
                  <a:lnTo>
                    <a:pt x="1647444" y="2197608"/>
                  </a:lnTo>
                  <a:lnTo>
                    <a:pt x="1647444" y="32004"/>
                  </a:lnTo>
                  <a:close/>
                </a:path>
                <a:path w="3825240" h="2197735">
                  <a:moveTo>
                    <a:pt x="1865376" y="57912"/>
                  </a:moveTo>
                  <a:lnTo>
                    <a:pt x="1743456" y="57912"/>
                  </a:lnTo>
                  <a:lnTo>
                    <a:pt x="1743456" y="2197608"/>
                  </a:lnTo>
                  <a:lnTo>
                    <a:pt x="1865376" y="2197608"/>
                  </a:lnTo>
                  <a:lnTo>
                    <a:pt x="1865376" y="57912"/>
                  </a:lnTo>
                  <a:close/>
                </a:path>
                <a:path w="3825240" h="2197735">
                  <a:moveTo>
                    <a:pt x="2083308" y="57912"/>
                  </a:moveTo>
                  <a:lnTo>
                    <a:pt x="1961388" y="57912"/>
                  </a:lnTo>
                  <a:lnTo>
                    <a:pt x="1961388" y="2197608"/>
                  </a:lnTo>
                  <a:lnTo>
                    <a:pt x="2083308" y="2197608"/>
                  </a:lnTo>
                  <a:lnTo>
                    <a:pt x="2083308" y="57912"/>
                  </a:lnTo>
                  <a:close/>
                </a:path>
                <a:path w="3825240" h="2197735">
                  <a:moveTo>
                    <a:pt x="2301240" y="109728"/>
                  </a:moveTo>
                  <a:lnTo>
                    <a:pt x="2179320" y="109728"/>
                  </a:lnTo>
                  <a:lnTo>
                    <a:pt x="2179320" y="2197608"/>
                  </a:lnTo>
                  <a:lnTo>
                    <a:pt x="2301240" y="2197608"/>
                  </a:lnTo>
                  <a:lnTo>
                    <a:pt x="2301240" y="109728"/>
                  </a:lnTo>
                  <a:close/>
                </a:path>
                <a:path w="3825240" h="2197735">
                  <a:moveTo>
                    <a:pt x="2517648" y="294132"/>
                  </a:moveTo>
                  <a:lnTo>
                    <a:pt x="2397252" y="294132"/>
                  </a:lnTo>
                  <a:lnTo>
                    <a:pt x="2397252" y="2197608"/>
                  </a:lnTo>
                  <a:lnTo>
                    <a:pt x="2517648" y="2197608"/>
                  </a:lnTo>
                  <a:lnTo>
                    <a:pt x="2517648" y="294132"/>
                  </a:lnTo>
                  <a:close/>
                </a:path>
                <a:path w="3825240" h="2197735">
                  <a:moveTo>
                    <a:pt x="2735580" y="284988"/>
                  </a:moveTo>
                  <a:lnTo>
                    <a:pt x="2615184" y="284988"/>
                  </a:lnTo>
                  <a:lnTo>
                    <a:pt x="2615184" y="2197608"/>
                  </a:lnTo>
                  <a:lnTo>
                    <a:pt x="2735580" y="2197608"/>
                  </a:lnTo>
                  <a:lnTo>
                    <a:pt x="2735580" y="284988"/>
                  </a:lnTo>
                  <a:close/>
                </a:path>
                <a:path w="3825240" h="2197735">
                  <a:moveTo>
                    <a:pt x="2953512" y="454152"/>
                  </a:moveTo>
                  <a:lnTo>
                    <a:pt x="2833116" y="454152"/>
                  </a:lnTo>
                  <a:lnTo>
                    <a:pt x="2833116" y="2197608"/>
                  </a:lnTo>
                  <a:lnTo>
                    <a:pt x="2953512" y="2197608"/>
                  </a:lnTo>
                  <a:lnTo>
                    <a:pt x="2953512" y="454152"/>
                  </a:lnTo>
                  <a:close/>
                </a:path>
                <a:path w="3825240" h="2197735">
                  <a:moveTo>
                    <a:pt x="3171444" y="547116"/>
                  </a:moveTo>
                  <a:lnTo>
                    <a:pt x="3051048" y="547116"/>
                  </a:lnTo>
                  <a:lnTo>
                    <a:pt x="3051048" y="2197608"/>
                  </a:lnTo>
                  <a:lnTo>
                    <a:pt x="3171444" y="2197608"/>
                  </a:lnTo>
                  <a:lnTo>
                    <a:pt x="3171444" y="547116"/>
                  </a:lnTo>
                  <a:close/>
                </a:path>
                <a:path w="3825240" h="2197735">
                  <a:moveTo>
                    <a:pt x="3389376" y="480072"/>
                  </a:moveTo>
                  <a:lnTo>
                    <a:pt x="3268980" y="480072"/>
                  </a:lnTo>
                  <a:lnTo>
                    <a:pt x="3268980" y="2197608"/>
                  </a:lnTo>
                  <a:lnTo>
                    <a:pt x="3389376" y="2197608"/>
                  </a:lnTo>
                  <a:lnTo>
                    <a:pt x="3389376" y="480072"/>
                  </a:lnTo>
                  <a:close/>
                </a:path>
                <a:path w="3825240" h="2197735">
                  <a:moveTo>
                    <a:pt x="3607308" y="408432"/>
                  </a:moveTo>
                  <a:lnTo>
                    <a:pt x="3486912" y="408432"/>
                  </a:lnTo>
                  <a:lnTo>
                    <a:pt x="3486912" y="2197608"/>
                  </a:lnTo>
                  <a:lnTo>
                    <a:pt x="3607308" y="2197608"/>
                  </a:lnTo>
                  <a:lnTo>
                    <a:pt x="3607308" y="408432"/>
                  </a:lnTo>
                  <a:close/>
                </a:path>
                <a:path w="3825240" h="2197735">
                  <a:moveTo>
                    <a:pt x="3825240" y="326136"/>
                  </a:moveTo>
                  <a:lnTo>
                    <a:pt x="3704844" y="326136"/>
                  </a:lnTo>
                  <a:lnTo>
                    <a:pt x="3704844" y="2197608"/>
                  </a:lnTo>
                  <a:lnTo>
                    <a:pt x="3825240" y="2197608"/>
                  </a:lnTo>
                  <a:lnTo>
                    <a:pt x="3825240" y="326136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515111" y="5248655"/>
              <a:ext cx="4139565" cy="0"/>
            </a:xfrm>
            <a:custGeom>
              <a:avLst/>
              <a:gdLst/>
              <a:ahLst/>
              <a:cxnLst/>
              <a:rect l="l" t="t" r="r" b="b"/>
              <a:pathLst>
                <a:path w="4139565">
                  <a:moveTo>
                    <a:pt x="0" y="0"/>
                  </a:moveTo>
                  <a:lnTo>
                    <a:pt x="4139184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402836" y="4221480"/>
              <a:ext cx="285115" cy="182880"/>
            </a:xfrm>
            <a:custGeom>
              <a:avLst/>
              <a:gdLst/>
              <a:ahLst/>
              <a:cxnLst/>
              <a:rect l="l" t="t" r="r" b="b"/>
              <a:pathLst>
                <a:path w="285114" h="182879">
                  <a:moveTo>
                    <a:pt x="284988" y="0"/>
                  </a:moveTo>
                  <a:lnTo>
                    <a:pt x="0" y="0"/>
                  </a:lnTo>
                  <a:lnTo>
                    <a:pt x="0" y="182880"/>
                  </a:lnTo>
                  <a:lnTo>
                    <a:pt x="284988" y="182880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75640" y="5136591"/>
            <a:ext cx="1092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75640" y="4621148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75640" y="4105402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5640" y="3589782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75640" y="3074034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75640" y="2558288"/>
            <a:ext cx="109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7577" y="5288407"/>
            <a:ext cx="4132579" cy="580390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9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7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28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12360" y="4207891"/>
            <a:ext cx="2679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Tahoma"/>
                <a:cs typeface="Tahoma"/>
              </a:rPr>
              <a:t>3,6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56918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48958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Genel </a:t>
            </a:r>
            <a:r>
              <a:rPr sz="3200" spc="-5" dirty="0"/>
              <a:t>Değerlendirme</a:t>
            </a:r>
            <a:r>
              <a:rPr sz="3200" spc="-85" dirty="0"/>
              <a:t> </a:t>
            </a:r>
            <a:r>
              <a:rPr sz="3200" dirty="0"/>
              <a:t>-1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743582"/>
            <a:ext cx="8290559" cy="3973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spcBef>
                <a:spcPts val="95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2022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yılının ilk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çeyreğinde milli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gelir değişimi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%7,3 olup büyüme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eğiliminin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gücüne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ilişkin  göstergeler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yavaşlamaya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işaret</a:t>
            </a:r>
            <a:r>
              <a:rPr sz="1600" spc="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etmektedir.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3302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Perakende satışların dışında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öncü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göstergeler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aşağı yönlüdür.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 frekanslı veriler  ikinci çeyrek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 sonrasında büyümede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gerileme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ima</a:t>
            </a:r>
            <a:r>
              <a:rPr sz="1600" spc="1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etmektedir.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67056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Sektör temsilcilerinin görüşlerini yansıtan Ekonomik Güven Endeksi yılın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en düşük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seviyelerindedir. Tüketiciler,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güveni en olumsuz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etkilenen</a:t>
            </a:r>
            <a:r>
              <a:rPr sz="1600" spc="13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sektördür.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Dış ticaret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açığı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Eylül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2018’den beri en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düzeye</a:t>
            </a:r>
            <a:r>
              <a:rPr sz="1600" spc="12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ulaşmıştır.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Turizm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gelirleri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pandemi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öncesi seviyelerinin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üzerinde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seyretmesine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rağmen,</a:t>
            </a:r>
            <a:r>
              <a:rPr sz="1600" spc="2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Ocak-Mayıs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döneminde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yabancı ziyaretçi sayısı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henüz bu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seviyeleri</a:t>
            </a:r>
            <a:r>
              <a:rPr sz="1600" spc="1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yakalayamamıştır.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5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Yıl sonunda cari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açığın daha da artması</a:t>
            </a:r>
            <a:r>
              <a:rPr sz="1600" spc="8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beklenmektedir.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714375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Portföy yatırımları kaynaklı sermaye çıkışları devam 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ederken,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Merkez Bankası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net 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rezervleri son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yılın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en düşük</a:t>
            </a:r>
            <a:r>
              <a:rPr sz="1600" spc="7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düzeyindedir.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İstihdam artarken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işsizlik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oranı gerilemektedir.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Geniş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tanımlı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işsizlik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oranlarında</a:t>
            </a:r>
            <a:r>
              <a:rPr sz="1600" spc="16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ise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/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 seviyeler</a:t>
            </a:r>
            <a:r>
              <a:rPr sz="1600" spc="5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korunmaktadır.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612630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921765"/>
            <a:ext cx="48958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Genel </a:t>
            </a:r>
            <a:r>
              <a:rPr sz="3200" spc="-5" dirty="0"/>
              <a:t>Değerlendirme</a:t>
            </a:r>
            <a:r>
              <a:rPr sz="3200" spc="-85" dirty="0"/>
              <a:t> </a:t>
            </a:r>
            <a:r>
              <a:rPr sz="3200" dirty="0"/>
              <a:t>-2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383540" y="1816735"/>
            <a:ext cx="8304530" cy="4537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88645" indent="-342900">
              <a:spcBef>
                <a:spcPts val="95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Merkezi Yönetim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bütçe dengesi ve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faiz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dışı dengede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 dalgalı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seyir devam  etmektedir.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Güçlü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seyreden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bütçe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gelirlerine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rağmen, başta Kur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Korumalı Mevduat</a:t>
            </a:r>
            <a:r>
              <a:rPr sz="1600" spc="1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ödemeleri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/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nedeniyle giderler artmış,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Merkezi Yönetim bütçesi Haziran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ayında açık</a:t>
            </a:r>
            <a:r>
              <a:rPr sz="1600" spc="19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vermiştir.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Merkezi Yönetim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borç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stoku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artmaktadır. Borçlanmaların 2/3’ü döviz</a:t>
            </a:r>
            <a:r>
              <a:rPr sz="1600" spc="23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cinsidir.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508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Ticari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krediler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kredi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kartı kullanımları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yüksektir.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Tüketici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kredilerindeki ivmelenme taşıt  kredileri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kaynaklıdır.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201295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Toplam mevduatlar artmakta,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yabancı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para mevduatlardaki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kısmi gerileme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ise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temelde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Euro/dolar paritesindeki artıştan kaynaklanmaktadır. Kur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korumalı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mevduat dahil  edildiğinde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yabancı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para mevduatların payı %70’i</a:t>
            </a:r>
            <a:r>
              <a:rPr sz="1600" spc="7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aşmaktadır.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83185" indent="-342900">
              <a:spcBef>
                <a:spcPts val="605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Ticari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kredi faiz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oranları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son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3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yılın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 seviyesine çıkmıştır; kredi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ve mevduat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faiz 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oranları arasındaki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fark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ise</a:t>
            </a:r>
            <a:r>
              <a:rPr sz="1600" spc="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açılmıştır.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Tüketici enflasyonu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son </a:t>
            </a:r>
            <a:r>
              <a:rPr sz="1600" dirty="0">
                <a:solidFill>
                  <a:prstClr val="black"/>
                </a:solidFill>
                <a:latin typeface="Tahoma"/>
                <a:cs typeface="Tahoma"/>
              </a:rPr>
              <a:t>24,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üretici enflasyonu ise son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27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yılın zirvesine</a:t>
            </a:r>
            <a:r>
              <a:rPr sz="1600" spc="22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çıkmıştır.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marR="32004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Üretici ve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tüketici enflasyonu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arasındaki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fark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tarihi en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 seviyede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olup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enflasyon  beklentileri önemli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oranda</a:t>
            </a:r>
            <a:r>
              <a:rPr sz="1600" spc="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bozulmuştur.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  <a:p>
            <a:pPr marL="355600" indent="-342900">
              <a:spcBef>
                <a:spcPts val="600"/>
              </a:spcBef>
              <a:buClr>
                <a:srgbClr val="C00000"/>
              </a:buClr>
              <a:buSzPct val="84375"/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Türkiye’nin risklilik göstergesi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2008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yılından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bu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yana </a:t>
            </a:r>
            <a:r>
              <a:rPr sz="1600" spc="-5" dirty="0">
                <a:solidFill>
                  <a:prstClr val="black"/>
                </a:solidFill>
                <a:latin typeface="Tahoma"/>
                <a:cs typeface="Tahoma"/>
              </a:rPr>
              <a:t>en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yüksek</a:t>
            </a:r>
            <a:r>
              <a:rPr sz="1600" spc="2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prstClr val="black"/>
                </a:solidFill>
                <a:latin typeface="Tahoma"/>
                <a:cs typeface="Tahoma"/>
              </a:rPr>
              <a:t>seviyelerdedir.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09" y="147573"/>
            <a:ext cx="6565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59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30348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798320"/>
            <a:ext cx="9144000" cy="323215"/>
          </a:xfrm>
          <a:custGeom>
            <a:avLst/>
            <a:gdLst/>
            <a:ahLst/>
            <a:cxnLst/>
            <a:rect l="l" t="t" r="r" b="b"/>
            <a:pathLst>
              <a:path w="9144000" h="323214">
                <a:moveTo>
                  <a:pt x="0" y="0"/>
                </a:moveTo>
                <a:lnTo>
                  <a:pt x="0" y="323088"/>
                </a:lnTo>
                <a:lnTo>
                  <a:pt x="9143999" y="323088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767" y="1828876"/>
            <a:ext cx="897445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GSYİH harcama yöntemiyle bileşenler </a:t>
            </a:r>
            <a:r>
              <a:rPr sz="1500" dirty="0">
                <a:solidFill>
                  <a:srgbClr val="FFFFFF"/>
                </a:solidFill>
                <a:latin typeface="Tahoma"/>
                <a:cs typeface="Tahoma"/>
              </a:rPr>
              <a:t>(bir </a:t>
            </a: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önceki yılın aynı çeyreğine göre </a:t>
            </a:r>
            <a:r>
              <a:rPr sz="1500" dirty="0">
                <a:solidFill>
                  <a:srgbClr val="FFFFFF"/>
                </a:solidFill>
                <a:latin typeface="Tahoma"/>
                <a:cs typeface="Tahoma"/>
              </a:rPr>
              <a:t>değişim, %) </a:t>
            </a: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2021 </a:t>
            </a:r>
            <a:r>
              <a:rPr sz="1500" dirty="0">
                <a:solidFill>
                  <a:srgbClr val="FFFFFF"/>
                </a:solidFill>
                <a:latin typeface="Tahoma"/>
                <a:cs typeface="Tahoma"/>
              </a:rPr>
              <a:t>Ç1 – </a:t>
            </a: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r>
              <a:rPr sz="15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Tahoma"/>
                <a:cs typeface="Tahoma"/>
              </a:rPr>
              <a:t>Ç1</a:t>
            </a:r>
            <a:endParaRPr sz="15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39140" y="2558795"/>
            <a:ext cx="7566659" cy="2613660"/>
            <a:chOff x="739140" y="2558795"/>
            <a:chExt cx="7566659" cy="2613660"/>
          </a:xfrm>
        </p:grpSpPr>
        <p:sp>
          <p:nvSpPr>
            <p:cNvPr id="5" name="object 5"/>
            <p:cNvSpPr/>
            <p:nvPr/>
          </p:nvSpPr>
          <p:spPr>
            <a:xfrm>
              <a:off x="894588" y="4617719"/>
              <a:ext cx="259079" cy="224154"/>
            </a:xfrm>
            <a:custGeom>
              <a:avLst/>
              <a:gdLst/>
              <a:ahLst/>
              <a:cxnLst/>
              <a:rect l="l" t="t" r="r" b="b"/>
              <a:pathLst>
                <a:path w="259080" h="224154">
                  <a:moveTo>
                    <a:pt x="259080" y="0"/>
                  </a:moveTo>
                  <a:lnTo>
                    <a:pt x="0" y="0"/>
                  </a:lnTo>
                  <a:lnTo>
                    <a:pt x="0" y="224027"/>
                  </a:lnTo>
                  <a:lnTo>
                    <a:pt x="259080" y="224027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153668" y="4841748"/>
              <a:ext cx="259079" cy="3175"/>
            </a:xfrm>
            <a:custGeom>
              <a:avLst/>
              <a:gdLst/>
              <a:ahLst/>
              <a:cxnLst/>
              <a:rect l="l" t="t" r="r" b="b"/>
              <a:pathLst>
                <a:path w="259080" h="3175">
                  <a:moveTo>
                    <a:pt x="259080" y="0"/>
                  </a:moveTo>
                  <a:lnTo>
                    <a:pt x="0" y="0"/>
                  </a:lnTo>
                  <a:lnTo>
                    <a:pt x="0" y="3047"/>
                  </a:lnTo>
                  <a:lnTo>
                    <a:pt x="259080" y="3047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50620" y="4840223"/>
              <a:ext cx="265430" cy="5080"/>
            </a:xfrm>
            <a:custGeom>
              <a:avLst/>
              <a:gdLst/>
              <a:ahLst/>
              <a:cxnLst/>
              <a:rect l="l" t="t" r="r" b="b"/>
              <a:pathLst>
                <a:path w="265430" h="5079">
                  <a:moveTo>
                    <a:pt x="0" y="0"/>
                  </a:moveTo>
                  <a:lnTo>
                    <a:pt x="265175" y="0"/>
                  </a:lnTo>
                </a:path>
                <a:path w="265430" h="5079">
                  <a:moveTo>
                    <a:pt x="0" y="4571"/>
                  </a:moveTo>
                  <a:lnTo>
                    <a:pt x="265175" y="4571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412748" y="4437888"/>
              <a:ext cx="259079" cy="403860"/>
            </a:xfrm>
            <a:custGeom>
              <a:avLst/>
              <a:gdLst/>
              <a:ahLst/>
              <a:cxnLst/>
              <a:rect l="l" t="t" r="r" b="b"/>
              <a:pathLst>
                <a:path w="259080" h="403860">
                  <a:moveTo>
                    <a:pt x="259079" y="0"/>
                  </a:moveTo>
                  <a:lnTo>
                    <a:pt x="0" y="0"/>
                  </a:lnTo>
                  <a:lnTo>
                    <a:pt x="0" y="403860"/>
                  </a:lnTo>
                  <a:lnTo>
                    <a:pt x="259079" y="403860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412748" y="4437888"/>
              <a:ext cx="259079" cy="403860"/>
            </a:xfrm>
            <a:custGeom>
              <a:avLst/>
              <a:gdLst/>
              <a:ahLst/>
              <a:cxnLst/>
              <a:rect l="l" t="t" r="r" b="b"/>
              <a:pathLst>
                <a:path w="259080" h="403860">
                  <a:moveTo>
                    <a:pt x="0" y="403860"/>
                  </a:moveTo>
                  <a:lnTo>
                    <a:pt x="259079" y="403860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403860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671828" y="4715255"/>
              <a:ext cx="259079" cy="127000"/>
            </a:xfrm>
            <a:custGeom>
              <a:avLst/>
              <a:gdLst/>
              <a:ahLst/>
              <a:cxnLst/>
              <a:rect l="l" t="t" r="r" b="b"/>
              <a:pathLst>
                <a:path w="259080" h="127000">
                  <a:moveTo>
                    <a:pt x="259080" y="0"/>
                  </a:moveTo>
                  <a:lnTo>
                    <a:pt x="0" y="0"/>
                  </a:lnTo>
                  <a:lnTo>
                    <a:pt x="0" y="126492"/>
                  </a:lnTo>
                  <a:lnTo>
                    <a:pt x="259080" y="126492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671828" y="4715255"/>
              <a:ext cx="259079" cy="127000"/>
            </a:xfrm>
            <a:custGeom>
              <a:avLst/>
              <a:gdLst/>
              <a:ahLst/>
              <a:cxnLst/>
              <a:rect l="l" t="t" r="r" b="b"/>
              <a:pathLst>
                <a:path w="259080" h="127000">
                  <a:moveTo>
                    <a:pt x="0" y="126492"/>
                  </a:moveTo>
                  <a:lnTo>
                    <a:pt x="259080" y="126492"/>
                  </a:lnTo>
                  <a:lnTo>
                    <a:pt x="259080" y="0"/>
                  </a:lnTo>
                  <a:lnTo>
                    <a:pt x="0" y="0"/>
                  </a:lnTo>
                  <a:lnTo>
                    <a:pt x="0" y="126492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930907" y="4841747"/>
              <a:ext cx="259079" cy="32384"/>
            </a:xfrm>
            <a:custGeom>
              <a:avLst/>
              <a:gdLst/>
              <a:ahLst/>
              <a:cxnLst/>
              <a:rect l="l" t="t" r="r" b="b"/>
              <a:pathLst>
                <a:path w="259080" h="32385">
                  <a:moveTo>
                    <a:pt x="259080" y="0"/>
                  </a:moveTo>
                  <a:lnTo>
                    <a:pt x="0" y="0"/>
                  </a:lnTo>
                  <a:lnTo>
                    <a:pt x="0" y="32003"/>
                  </a:lnTo>
                  <a:lnTo>
                    <a:pt x="259080" y="32003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930907" y="4841747"/>
              <a:ext cx="259079" cy="32384"/>
            </a:xfrm>
            <a:custGeom>
              <a:avLst/>
              <a:gdLst/>
              <a:ahLst/>
              <a:cxnLst/>
              <a:rect l="l" t="t" r="r" b="b"/>
              <a:pathLst>
                <a:path w="259080" h="32385">
                  <a:moveTo>
                    <a:pt x="0" y="32003"/>
                  </a:moveTo>
                  <a:lnTo>
                    <a:pt x="259080" y="32003"/>
                  </a:lnTo>
                  <a:lnTo>
                    <a:pt x="259080" y="0"/>
                  </a:lnTo>
                  <a:lnTo>
                    <a:pt x="0" y="0"/>
                  </a:lnTo>
                  <a:lnTo>
                    <a:pt x="0" y="32003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397251" y="4084319"/>
              <a:ext cx="259079" cy="757555"/>
            </a:xfrm>
            <a:custGeom>
              <a:avLst/>
              <a:gdLst/>
              <a:ahLst/>
              <a:cxnLst/>
              <a:rect l="l" t="t" r="r" b="b"/>
              <a:pathLst>
                <a:path w="259080" h="757554">
                  <a:moveTo>
                    <a:pt x="259080" y="0"/>
                  </a:moveTo>
                  <a:lnTo>
                    <a:pt x="0" y="0"/>
                  </a:lnTo>
                  <a:lnTo>
                    <a:pt x="0" y="757427"/>
                  </a:lnTo>
                  <a:lnTo>
                    <a:pt x="259080" y="757427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656332" y="4738116"/>
              <a:ext cx="259079" cy="104139"/>
            </a:xfrm>
            <a:custGeom>
              <a:avLst/>
              <a:gdLst/>
              <a:ahLst/>
              <a:cxnLst/>
              <a:rect l="l" t="t" r="r" b="b"/>
              <a:pathLst>
                <a:path w="259080" h="104139">
                  <a:moveTo>
                    <a:pt x="259080" y="0"/>
                  </a:moveTo>
                  <a:lnTo>
                    <a:pt x="0" y="0"/>
                  </a:lnTo>
                  <a:lnTo>
                    <a:pt x="0" y="103631"/>
                  </a:lnTo>
                  <a:lnTo>
                    <a:pt x="259080" y="103631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656332" y="4738116"/>
              <a:ext cx="259079" cy="104139"/>
            </a:xfrm>
            <a:custGeom>
              <a:avLst/>
              <a:gdLst/>
              <a:ahLst/>
              <a:cxnLst/>
              <a:rect l="l" t="t" r="r" b="b"/>
              <a:pathLst>
                <a:path w="259080" h="104139">
                  <a:moveTo>
                    <a:pt x="0" y="103631"/>
                  </a:moveTo>
                  <a:lnTo>
                    <a:pt x="259080" y="103631"/>
                  </a:lnTo>
                  <a:lnTo>
                    <a:pt x="259080" y="0"/>
                  </a:lnTo>
                  <a:lnTo>
                    <a:pt x="0" y="0"/>
                  </a:lnTo>
                  <a:lnTo>
                    <a:pt x="0" y="103631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915412" y="4165091"/>
              <a:ext cx="259079" cy="676910"/>
            </a:xfrm>
            <a:custGeom>
              <a:avLst/>
              <a:gdLst/>
              <a:ahLst/>
              <a:cxnLst/>
              <a:rect l="l" t="t" r="r" b="b"/>
              <a:pathLst>
                <a:path w="259080" h="676910">
                  <a:moveTo>
                    <a:pt x="259080" y="0"/>
                  </a:moveTo>
                  <a:lnTo>
                    <a:pt x="0" y="0"/>
                  </a:lnTo>
                  <a:lnTo>
                    <a:pt x="0" y="676655"/>
                  </a:lnTo>
                  <a:lnTo>
                    <a:pt x="259080" y="676655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915412" y="4165091"/>
              <a:ext cx="259079" cy="676910"/>
            </a:xfrm>
            <a:custGeom>
              <a:avLst/>
              <a:gdLst/>
              <a:ahLst/>
              <a:cxnLst/>
              <a:rect l="l" t="t" r="r" b="b"/>
              <a:pathLst>
                <a:path w="259080" h="676910">
                  <a:moveTo>
                    <a:pt x="0" y="676655"/>
                  </a:moveTo>
                  <a:lnTo>
                    <a:pt x="259080" y="676655"/>
                  </a:lnTo>
                  <a:lnTo>
                    <a:pt x="259080" y="0"/>
                  </a:lnTo>
                  <a:lnTo>
                    <a:pt x="0" y="0"/>
                  </a:lnTo>
                  <a:lnTo>
                    <a:pt x="0" y="676655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174491" y="2860547"/>
              <a:ext cx="259079" cy="1981200"/>
            </a:xfrm>
            <a:custGeom>
              <a:avLst/>
              <a:gdLst/>
              <a:ahLst/>
              <a:cxnLst/>
              <a:rect l="l" t="t" r="r" b="b"/>
              <a:pathLst>
                <a:path w="259079" h="1981200">
                  <a:moveTo>
                    <a:pt x="259080" y="0"/>
                  </a:moveTo>
                  <a:lnTo>
                    <a:pt x="0" y="0"/>
                  </a:lnTo>
                  <a:lnTo>
                    <a:pt x="0" y="1981200"/>
                  </a:lnTo>
                  <a:lnTo>
                    <a:pt x="259080" y="1981200"/>
                  </a:lnTo>
                  <a:lnTo>
                    <a:pt x="259080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3174491" y="2860547"/>
              <a:ext cx="259079" cy="1981200"/>
            </a:xfrm>
            <a:custGeom>
              <a:avLst/>
              <a:gdLst/>
              <a:ahLst/>
              <a:cxnLst/>
              <a:rect l="l" t="t" r="r" b="b"/>
              <a:pathLst>
                <a:path w="259079" h="1981200">
                  <a:moveTo>
                    <a:pt x="0" y="1981200"/>
                  </a:moveTo>
                  <a:lnTo>
                    <a:pt x="259080" y="1981200"/>
                  </a:lnTo>
                  <a:lnTo>
                    <a:pt x="259080" y="0"/>
                  </a:lnTo>
                  <a:lnTo>
                    <a:pt x="0" y="0"/>
                  </a:lnTo>
                  <a:lnTo>
                    <a:pt x="0" y="1981200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433572" y="4194047"/>
              <a:ext cx="259079" cy="647700"/>
            </a:xfrm>
            <a:custGeom>
              <a:avLst/>
              <a:gdLst/>
              <a:ahLst/>
              <a:cxnLst/>
              <a:rect l="l" t="t" r="r" b="b"/>
              <a:pathLst>
                <a:path w="259079" h="647700">
                  <a:moveTo>
                    <a:pt x="259079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259079" y="647700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433572" y="4194047"/>
              <a:ext cx="259079" cy="647700"/>
            </a:xfrm>
            <a:custGeom>
              <a:avLst/>
              <a:gdLst/>
              <a:ahLst/>
              <a:cxnLst/>
              <a:rect l="l" t="t" r="r" b="b"/>
              <a:pathLst>
                <a:path w="259079" h="647700">
                  <a:moveTo>
                    <a:pt x="0" y="647700"/>
                  </a:moveTo>
                  <a:lnTo>
                    <a:pt x="259079" y="647700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647700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899916" y="4546091"/>
              <a:ext cx="259079" cy="295910"/>
            </a:xfrm>
            <a:custGeom>
              <a:avLst/>
              <a:gdLst/>
              <a:ahLst/>
              <a:cxnLst/>
              <a:rect l="l" t="t" r="r" b="b"/>
              <a:pathLst>
                <a:path w="259079" h="295910">
                  <a:moveTo>
                    <a:pt x="259079" y="0"/>
                  </a:moveTo>
                  <a:lnTo>
                    <a:pt x="0" y="0"/>
                  </a:lnTo>
                  <a:lnTo>
                    <a:pt x="0" y="295655"/>
                  </a:lnTo>
                  <a:lnTo>
                    <a:pt x="259079" y="295655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158995" y="4584191"/>
              <a:ext cx="259079" cy="257810"/>
            </a:xfrm>
            <a:custGeom>
              <a:avLst/>
              <a:gdLst/>
              <a:ahLst/>
              <a:cxnLst/>
              <a:rect l="l" t="t" r="r" b="b"/>
              <a:pathLst>
                <a:path w="259079" h="257810">
                  <a:moveTo>
                    <a:pt x="259079" y="0"/>
                  </a:moveTo>
                  <a:lnTo>
                    <a:pt x="0" y="0"/>
                  </a:lnTo>
                  <a:lnTo>
                    <a:pt x="0" y="257555"/>
                  </a:lnTo>
                  <a:lnTo>
                    <a:pt x="259079" y="257555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158995" y="4584191"/>
              <a:ext cx="259079" cy="257810"/>
            </a:xfrm>
            <a:custGeom>
              <a:avLst/>
              <a:gdLst/>
              <a:ahLst/>
              <a:cxnLst/>
              <a:rect l="l" t="t" r="r" b="b"/>
              <a:pathLst>
                <a:path w="259079" h="257810">
                  <a:moveTo>
                    <a:pt x="0" y="257555"/>
                  </a:moveTo>
                  <a:lnTo>
                    <a:pt x="259079" y="257555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257555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4418075" y="4841747"/>
              <a:ext cx="259079" cy="62865"/>
            </a:xfrm>
            <a:custGeom>
              <a:avLst/>
              <a:gdLst/>
              <a:ahLst/>
              <a:cxnLst/>
              <a:rect l="l" t="t" r="r" b="b"/>
              <a:pathLst>
                <a:path w="259079" h="62864">
                  <a:moveTo>
                    <a:pt x="259079" y="0"/>
                  </a:moveTo>
                  <a:lnTo>
                    <a:pt x="0" y="0"/>
                  </a:lnTo>
                  <a:lnTo>
                    <a:pt x="0" y="62483"/>
                  </a:lnTo>
                  <a:lnTo>
                    <a:pt x="259079" y="62483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418075" y="4841747"/>
              <a:ext cx="259079" cy="62865"/>
            </a:xfrm>
            <a:custGeom>
              <a:avLst/>
              <a:gdLst/>
              <a:ahLst/>
              <a:cxnLst/>
              <a:rect l="l" t="t" r="r" b="b"/>
              <a:pathLst>
                <a:path w="259079" h="62864">
                  <a:moveTo>
                    <a:pt x="0" y="62483"/>
                  </a:moveTo>
                  <a:lnTo>
                    <a:pt x="259079" y="62483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62483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677155" y="4012691"/>
              <a:ext cx="259079" cy="829310"/>
            </a:xfrm>
            <a:custGeom>
              <a:avLst/>
              <a:gdLst/>
              <a:ahLst/>
              <a:cxnLst/>
              <a:rect l="l" t="t" r="r" b="b"/>
              <a:pathLst>
                <a:path w="259079" h="829310">
                  <a:moveTo>
                    <a:pt x="259079" y="0"/>
                  </a:moveTo>
                  <a:lnTo>
                    <a:pt x="0" y="0"/>
                  </a:lnTo>
                  <a:lnTo>
                    <a:pt x="0" y="829055"/>
                  </a:lnTo>
                  <a:lnTo>
                    <a:pt x="259079" y="829055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677155" y="4012691"/>
              <a:ext cx="259079" cy="829310"/>
            </a:xfrm>
            <a:custGeom>
              <a:avLst/>
              <a:gdLst/>
              <a:ahLst/>
              <a:cxnLst/>
              <a:rect l="l" t="t" r="r" b="b"/>
              <a:pathLst>
                <a:path w="259079" h="829310">
                  <a:moveTo>
                    <a:pt x="0" y="829055"/>
                  </a:moveTo>
                  <a:lnTo>
                    <a:pt x="259079" y="829055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829055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4936236" y="4841747"/>
              <a:ext cx="259079" cy="289560"/>
            </a:xfrm>
            <a:custGeom>
              <a:avLst/>
              <a:gdLst/>
              <a:ahLst/>
              <a:cxnLst/>
              <a:rect l="l" t="t" r="r" b="b"/>
              <a:pathLst>
                <a:path w="259079" h="289560">
                  <a:moveTo>
                    <a:pt x="259079" y="0"/>
                  </a:moveTo>
                  <a:lnTo>
                    <a:pt x="0" y="0"/>
                  </a:lnTo>
                  <a:lnTo>
                    <a:pt x="0" y="289559"/>
                  </a:lnTo>
                  <a:lnTo>
                    <a:pt x="259079" y="289559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936236" y="4841747"/>
              <a:ext cx="259079" cy="289560"/>
            </a:xfrm>
            <a:custGeom>
              <a:avLst/>
              <a:gdLst/>
              <a:ahLst/>
              <a:cxnLst/>
              <a:rect l="l" t="t" r="r" b="b"/>
              <a:pathLst>
                <a:path w="259079" h="289560">
                  <a:moveTo>
                    <a:pt x="0" y="289559"/>
                  </a:moveTo>
                  <a:lnTo>
                    <a:pt x="259079" y="289559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289559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5404104" y="4145279"/>
              <a:ext cx="259079" cy="696595"/>
            </a:xfrm>
            <a:custGeom>
              <a:avLst/>
              <a:gdLst/>
              <a:ahLst/>
              <a:cxnLst/>
              <a:rect l="l" t="t" r="r" b="b"/>
              <a:pathLst>
                <a:path w="259079" h="696595">
                  <a:moveTo>
                    <a:pt x="259079" y="0"/>
                  </a:moveTo>
                  <a:lnTo>
                    <a:pt x="0" y="0"/>
                  </a:lnTo>
                  <a:lnTo>
                    <a:pt x="0" y="696468"/>
                  </a:lnTo>
                  <a:lnTo>
                    <a:pt x="259079" y="696468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5663184" y="4841747"/>
              <a:ext cx="259079" cy="62865"/>
            </a:xfrm>
            <a:custGeom>
              <a:avLst/>
              <a:gdLst/>
              <a:ahLst/>
              <a:cxnLst/>
              <a:rect l="l" t="t" r="r" b="b"/>
              <a:pathLst>
                <a:path w="259079" h="62864">
                  <a:moveTo>
                    <a:pt x="259079" y="0"/>
                  </a:moveTo>
                  <a:lnTo>
                    <a:pt x="0" y="0"/>
                  </a:lnTo>
                  <a:lnTo>
                    <a:pt x="0" y="62483"/>
                  </a:lnTo>
                  <a:lnTo>
                    <a:pt x="259079" y="62483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663184" y="4841747"/>
              <a:ext cx="259079" cy="62865"/>
            </a:xfrm>
            <a:custGeom>
              <a:avLst/>
              <a:gdLst/>
              <a:ahLst/>
              <a:cxnLst/>
              <a:rect l="l" t="t" r="r" b="b"/>
              <a:pathLst>
                <a:path w="259079" h="62864">
                  <a:moveTo>
                    <a:pt x="0" y="62483"/>
                  </a:moveTo>
                  <a:lnTo>
                    <a:pt x="259079" y="62483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62483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922263" y="4841747"/>
              <a:ext cx="259079" cy="26034"/>
            </a:xfrm>
            <a:custGeom>
              <a:avLst/>
              <a:gdLst/>
              <a:ahLst/>
              <a:cxnLst/>
              <a:rect l="l" t="t" r="r" b="b"/>
              <a:pathLst>
                <a:path w="259079" h="26035">
                  <a:moveTo>
                    <a:pt x="259079" y="0"/>
                  </a:moveTo>
                  <a:lnTo>
                    <a:pt x="0" y="0"/>
                  </a:lnTo>
                  <a:lnTo>
                    <a:pt x="0" y="25907"/>
                  </a:lnTo>
                  <a:lnTo>
                    <a:pt x="259079" y="25907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922263" y="4841747"/>
              <a:ext cx="259079" cy="26034"/>
            </a:xfrm>
            <a:custGeom>
              <a:avLst/>
              <a:gdLst/>
              <a:ahLst/>
              <a:cxnLst/>
              <a:rect l="l" t="t" r="r" b="b"/>
              <a:pathLst>
                <a:path w="259079" h="26035">
                  <a:moveTo>
                    <a:pt x="0" y="25907"/>
                  </a:moveTo>
                  <a:lnTo>
                    <a:pt x="259079" y="25907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25907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181343" y="4168139"/>
              <a:ext cx="259079" cy="673735"/>
            </a:xfrm>
            <a:custGeom>
              <a:avLst/>
              <a:gdLst/>
              <a:ahLst/>
              <a:cxnLst/>
              <a:rect l="l" t="t" r="r" b="b"/>
              <a:pathLst>
                <a:path w="259079" h="673735">
                  <a:moveTo>
                    <a:pt x="259079" y="0"/>
                  </a:moveTo>
                  <a:lnTo>
                    <a:pt x="0" y="0"/>
                  </a:lnTo>
                  <a:lnTo>
                    <a:pt x="0" y="673607"/>
                  </a:lnTo>
                  <a:lnTo>
                    <a:pt x="259079" y="673607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6181343" y="4168139"/>
              <a:ext cx="259079" cy="673735"/>
            </a:xfrm>
            <a:custGeom>
              <a:avLst/>
              <a:gdLst/>
              <a:ahLst/>
              <a:cxnLst/>
              <a:rect l="l" t="t" r="r" b="b"/>
              <a:pathLst>
                <a:path w="259079" h="673735">
                  <a:moveTo>
                    <a:pt x="0" y="673607"/>
                  </a:moveTo>
                  <a:lnTo>
                    <a:pt x="259079" y="673607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673607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6440424" y="4757927"/>
              <a:ext cx="259079" cy="83820"/>
            </a:xfrm>
            <a:custGeom>
              <a:avLst/>
              <a:gdLst/>
              <a:ahLst/>
              <a:cxnLst/>
              <a:rect l="l" t="t" r="r" b="b"/>
              <a:pathLst>
                <a:path w="259079" h="83820">
                  <a:moveTo>
                    <a:pt x="259079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259079" y="83820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6440424" y="4757927"/>
              <a:ext cx="259079" cy="83820"/>
            </a:xfrm>
            <a:custGeom>
              <a:avLst/>
              <a:gdLst/>
              <a:ahLst/>
              <a:cxnLst/>
              <a:rect l="l" t="t" r="r" b="b"/>
              <a:pathLst>
                <a:path w="259079" h="83820">
                  <a:moveTo>
                    <a:pt x="0" y="83820"/>
                  </a:moveTo>
                  <a:lnTo>
                    <a:pt x="259079" y="83820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83820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6906768" y="4207763"/>
              <a:ext cx="259079" cy="634365"/>
            </a:xfrm>
            <a:custGeom>
              <a:avLst/>
              <a:gdLst/>
              <a:ahLst/>
              <a:cxnLst/>
              <a:rect l="l" t="t" r="r" b="b"/>
              <a:pathLst>
                <a:path w="259079" h="634364">
                  <a:moveTo>
                    <a:pt x="259079" y="0"/>
                  </a:moveTo>
                  <a:lnTo>
                    <a:pt x="0" y="0"/>
                  </a:lnTo>
                  <a:lnTo>
                    <a:pt x="0" y="633984"/>
                  </a:lnTo>
                  <a:lnTo>
                    <a:pt x="259079" y="633984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7165848" y="4812791"/>
              <a:ext cx="259079" cy="29209"/>
            </a:xfrm>
            <a:custGeom>
              <a:avLst/>
              <a:gdLst/>
              <a:ahLst/>
              <a:cxnLst/>
              <a:rect l="l" t="t" r="r" b="b"/>
              <a:pathLst>
                <a:path w="259079" h="29210">
                  <a:moveTo>
                    <a:pt x="259079" y="0"/>
                  </a:moveTo>
                  <a:lnTo>
                    <a:pt x="0" y="0"/>
                  </a:lnTo>
                  <a:lnTo>
                    <a:pt x="0" y="28955"/>
                  </a:lnTo>
                  <a:lnTo>
                    <a:pt x="259079" y="28955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7165848" y="4812791"/>
              <a:ext cx="259079" cy="29209"/>
            </a:xfrm>
            <a:custGeom>
              <a:avLst/>
              <a:gdLst/>
              <a:ahLst/>
              <a:cxnLst/>
              <a:rect l="l" t="t" r="r" b="b"/>
              <a:pathLst>
                <a:path w="259079" h="29210">
                  <a:moveTo>
                    <a:pt x="0" y="28955"/>
                  </a:moveTo>
                  <a:lnTo>
                    <a:pt x="259079" y="28955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28955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7424928" y="4806695"/>
              <a:ext cx="259079" cy="35560"/>
            </a:xfrm>
            <a:custGeom>
              <a:avLst/>
              <a:gdLst/>
              <a:ahLst/>
              <a:cxnLst/>
              <a:rect l="l" t="t" r="r" b="b"/>
              <a:pathLst>
                <a:path w="259079" h="35560">
                  <a:moveTo>
                    <a:pt x="259079" y="0"/>
                  </a:moveTo>
                  <a:lnTo>
                    <a:pt x="0" y="0"/>
                  </a:lnTo>
                  <a:lnTo>
                    <a:pt x="0" y="35051"/>
                  </a:lnTo>
                  <a:lnTo>
                    <a:pt x="259079" y="35051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7424928" y="4806695"/>
              <a:ext cx="259079" cy="35560"/>
            </a:xfrm>
            <a:custGeom>
              <a:avLst/>
              <a:gdLst/>
              <a:ahLst/>
              <a:cxnLst/>
              <a:rect l="l" t="t" r="r" b="b"/>
              <a:pathLst>
                <a:path w="259079" h="35560">
                  <a:moveTo>
                    <a:pt x="0" y="35051"/>
                  </a:moveTo>
                  <a:lnTo>
                    <a:pt x="259079" y="35051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35051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7684008" y="4294631"/>
              <a:ext cx="259079" cy="547370"/>
            </a:xfrm>
            <a:custGeom>
              <a:avLst/>
              <a:gdLst/>
              <a:ahLst/>
              <a:cxnLst/>
              <a:rect l="l" t="t" r="r" b="b"/>
              <a:pathLst>
                <a:path w="259079" h="547370">
                  <a:moveTo>
                    <a:pt x="259079" y="0"/>
                  </a:moveTo>
                  <a:lnTo>
                    <a:pt x="0" y="0"/>
                  </a:lnTo>
                  <a:lnTo>
                    <a:pt x="0" y="547115"/>
                  </a:lnTo>
                  <a:lnTo>
                    <a:pt x="259079" y="547115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00776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7684008" y="4294631"/>
              <a:ext cx="259079" cy="547370"/>
            </a:xfrm>
            <a:custGeom>
              <a:avLst/>
              <a:gdLst/>
              <a:ahLst/>
              <a:cxnLst/>
              <a:rect l="l" t="t" r="r" b="b"/>
              <a:pathLst>
                <a:path w="259079" h="547370">
                  <a:moveTo>
                    <a:pt x="0" y="547115"/>
                  </a:moveTo>
                  <a:lnTo>
                    <a:pt x="259079" y="547115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547115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7943087" y="4767072"/>
              <a:ext cx="259079" cy="74930"/>
            </a:xfrm>
            <a:custGeom>
              <a:avLst/>
              <a:gdLst/>
              <a:ahLst/>
              <a:cxnLst/>
              <a:rect l="l" t="t" r="r" b="b"/>
              <a:pathLst>
                <a:path w="259079" h="74929">
                  <a:moveTo>
                    <a:pt x="259079" y="0"/>
                  </a:moveTo>
                  <a:lnTo>
                    <a:pt x="0" y="0"/>
                  </a:lnTo>
                  <a:lnTo>
                    <a:pt x="0" y="74675"/>
                  </a:lnTo>
                  <a:lnTo>
                    <a:pt x="259079" y="74675"/>
                  </a:lnTo>
                  <a:lnTo>
                    <a:pt x="259079" y="0"/>
                  </a:lnTo>
                  <a:close/>
                </a:path>
              </a:pathLst>
            </a:custGeom>
            <a:solidFill>
              <a:srgbClr val="D5580D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943087" y="4767072"/>
              <a:ext cx="259079" cy="74930"/>
            </a:xfrm>
            <a:custGeom>
              <a:avLst/>
              <a:gdLst/>
              <a:ahLst/>
              <a:cxnLst/>
              <a:rect l="l" t="t" r="r" b="b"/>
              <a:pathLst>
                <a:path w="259079" h="74929">
                  <a:moveTo>
                    <a:pt x="0" y="74675"/>
                  </a:moveTo>
                  <a:lnTo>
                    <a:pt x="259079" y="74675"/>
                  </a:lnTo>
                  <a:lnTo>
                    <a:pt x="259079" y="0"/>
                  </a:lnTo>
                  <a:lnTo>
                    <a:pt x="0" y="0"/>
                  </a:lnTo>
                  <a:lnTo>
                    <a:pt x="0" y="74675"/>
                  </a:lnTo>
                  <a:close/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739140" y="2563367"/>
              <a:ext cx="7566659" cy="2604770"/>
            </a:xfrm>
            <a:custGeom>
              <a:avLst/>
              <a:gdLst/>
              <a:ahLst/>
              <a:cxnLst/>
              <a:rect l="l" t="t" r="r" b="b"/>
              <a:pathLst>
                <a:path w="7566659" h="2604770">
                  <a:moveTo>
                    <a:pt x="51815" y="2604516"/>
                  </a:moveTo>
                  <a:lnTo>
                    <a:pt x="51815" y="0"/>
                  </a:lnTo>
                </a:path>
                <a:path w="7566659" h="2604770">
                  <a:moveTo>
                    <a:pt x="0" y="2604516"/>
                  </a:moveTo>
                  <a:lnTo>
                    <a:pt x="51815" y="2604516"/>
                  </a:lnTo>
                </a:path>
                <a:path w="7566659" h="2604770">
                  <a:moveTo>
                    <a:pt x="0" y="2278380"/>
                  </a:moveTo>
                  <a:lnTo>
                    <a:pt x="51815" y="2278380"/>
                  </a:lnTo>
                </a:path>
                <a:path w="7566659" h="2604770">
                  <a:moveTo>
                    <a:pt x="0" y="1953768"/>
                  </a:moveTo>
                  <a:lnTo>
                    <a:pt x="51815" y="1953768"/>
                  </a:lnTo>
                </a:path>
                <a:path w="7566659" h="2604770">
                  <a:moveTo>
                    <a:pt x="0" y="1627632"/>
                  </a:moveTo>
                  <a:lnTo>
                    <a:pt x="51815" y="1627632"/>
                  </a:lnTo>
                </a:path>
                <a:path w="7566659" h="2604770">
                  <a:moveTo>
                    <a:pt x="0" y="1301496"/>
                  </a:moveTo>
                  <a:lnTo>
                    <a:pt x="51815" y="1301496"/>
                  </a:lnTo>
                </a:path>
                <a:path w="7566659" h="2604770">
                  <a:moveTo>
                    <a:pt x="0" y="976884"/>
                  </a:moveTo>
                  <a:lnTo>
                    <a:pt x="51815" y="976884"/>
                  </a:lnTo>
                </a:path>
                <a:path w="7566659" h="2604770">
                  <a:moveTo>
                    <a:pt x="0" y="650748"/>
                  </a:moveTo>
                  <a:lnTo>
                    <a:pt x="51815" y="650748"/>
                  </a:lnTo>
                </a:path>
                <a:path w="7566659" h="2604770">
                  <a:moveTo>
                    <a:pt x="0" y="326136"/>
                  </a:moveTo>
                  <a:lnTo>
                    <a:pt x="51815" y="326136"/>
                  </a:lnTo>
                </a:path>
                <a:path w="7566659" h="2604770">
                  <a:moveTo>
                    <a:pt x="0" y="0"/>
                  </a:moveTo>
                  <a:lnTo>
                    <a:pt x="51815" y="0"/>
                  </a:lnTo>
                </a:path>
                <a:path w="7566659" h="2604770">
                  <a:moveTo>
                    <a:pt x="51815" y="2278380"/>
                  </a:moveTo>
                  <a:lnTo>
                    <a:pt x="7566659" y="227838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1542288" y="4128515"/>
              <a:ext cx="6012180" cy="475615"/>
            </a:xfrm>
            <a:custGeom>
              <a:avLst/>
              <a:gdLst/>
              <a:ahLst/>
              <a:cxnLst/>
              <a:rect l="l" t="t" r="r" b="b"/>
              <a:pathLst>
                <a:path w="6012180" h="475614">
                  <a:moveTo>
                    <a:pt x="0" y="475487"/>
                  </a:moveTo>
                  <a:lnTo>
                    <a:pt x="1502664" y="0"/>
                  </a:lnTo>
                  <a:lnTo>
                    <a:pt x="3005328" y="469391"/>
                  </a:lnTo>
                  <a:lnTo>
                    <a:pt x="4509516" y="417575"/>
                  </a:lnTo>
                  <a:lnTo>
                    <a:pt x="6012180" y="475487"/>
                  </a:lnTo>
                </a:path>
              </a:pathLst>
            </a:custGeom>
            <a:ln w="274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2267712" y="2604515"/>
              <a:ext cx="4538980" cy="2458720"/>
            </a:xfrm>
            <a:custGeom>
              <a:avLst/>
              <a:gdLst/>
              <a:ahLst/>
              <a:cxnLst/>
              <a:rect l="l" t="t" r="r" b="b"/>
              <a:pathLst>
                <a:path w="4538980" h="2458720">
                  <a:moveTo>
                    <a:pt x="1504188" y="0"/>
                  </a:moveTo>
                  <a:lnTo>
                    <a:pt x="1504188" y="2458466"/>
                  </a:lnTo>
                </a:path>
                <a:path w="4538980" h="2458720">
                  <a:moveTo>
                    <a:pt x="0" y="0"/>
                  </a:moveTo>
                  <a:lnTo>
                    <a:pt x="0" y="2458466"/>
                  </a:lnTo>
                </a:path>
                <a:path w="4538980" h="2458720">
                  <a:moveTo>
                    <a:pt x="4538471" y="0"/>
                  </a:moveTo>
                  <a:lnTo>
                    <a:pt x="4538471" y="2458466"/>
                  </a:lnTo>
                </a:path>
                <a:path w="4538980" h="2458720">
                  <a:moveTo>
                    <a:pt x="3031236" y="0"/>
                  </a:moveTo>
                  <a:lnTo>
                    <a:pt x="3031236" y="2458466"/>
                  </a:lnTo>
                </a:path>
              </a:pathLst>
            </a:custGeom>
            <a:ln w="9144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413410" y="2451861"/>
            <a:ext cx="248920" cy="2812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>
              <a:spcBef>
                <a:spcPts val="11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60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>
              <a:spcBef>
                <a:spcPts val="11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>
              <a:spcBef>
                <a:spcPts val="11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>
              <a:spcBef>
                <a:spcPts val="11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>
              <a:spcBef>
                <a:spcPts val="11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>
              <a:spcBef>
                <a:spcPts val="112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51130">
              <a:spcBef>
                <a:spcPts val="112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125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259193" y="5205221"/>
            <a:ext cx="5905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2022-Ç1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431797" y="5712714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801" y="0"/>
                </a:lnTo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415796" y="5865876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20"/>
                </a:lnTo>
                <a:lnTo>
                  <a:pt x="214884" y="160020"/>
                </a:lnTo>
                <a:lnTo>
                  <a:pt x="214884" y="0"/>
                </a:lnTo>
                <a:close/>
              </a:path>
            </a:pathLst>
          </a:custGeom>
          <a:solidFill>
            <a:srgbClr val="A8000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415796" y="6099047"/>
            <a:ext cx="215265" cy="160020"/>
          </a:xfrm>
          <a:custGeom>
            <a:avLst/>
            <a:gdLst/>
            <a:ahLst/>
            <a:cxnLst/>
            <a:rect l="l" t="t" r="r" b="b"/>
            <a:pathLst>
              <a:path w="215264" h="160020">
                <a:moveTo>
                  <a:pt x="214884" y="0"/>
                </a:moveTo>
                <a:lnTo>
                  <a:pt x="0" y="0"/>
                </a:lnTo>
                <a:lnTo>
                  <a:pt x="0" y="160019"/>
                </a:lnTo>
                <a:lnTo>
                  <a:pt x="214884" y="160019"/>
                </a:lnTo>
                <a:lnTo>
                  <a:pt x="214884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46124" y="5205221"/>
            <a:ext cx="2747010" cy="1084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16380" algn="l"/>
              </a:tabLst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2021-Ç1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2021-Ç2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30"/>
              </a:spcBef>
            </a:pPr>
            <a:endParaRPr sz="1450">
              <a:solidFill>
                <a:prstClr val="black"/>
              </a:solidFill>
              <a:latin typeface="Tahoma"/>
              <a:cs typeface="Tahoma"/>
            </a:endParaRPr>
          </a:p>
          <a:p>
            <a:pPr marL="434975"/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GSYİH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434975" marR="5080">
              <a:lnSpc>
                <a:spcPct val="127699"/>
              </a:lnSpc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Yerleşik hanehalklarının tüketimi  Devletin nihai tüketim</a:t>
            </a: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harcamaları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102608" y="5632703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102608" y="5865876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20"/>
                </a:lnTo>
                <a:lnTo>
                  <a:pt x="213360" y="160020"/>
                </a:lnTo>
                <a:lnTo>
                  <a:pt x="213360" y="0"/>
                </a:lnTo>
                <a:close/>
              </a:path>
            </a:pathLst>
          </a:custGeom>
          <a:solidFill>
            <a:srgbClr val="00776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102608" y="6099047"/>
            <a:ext cx="213360" cy="160020"/>
          </a:xfrm>
          <a:custGeom>
            <a:avLst/>
            <a:gdLst/>
            <a:ahLst/>
            <a:cxnLst/>
            <a:rect l="l" t="t" r="r" b="b"/>
            <a:pathLst>
              <a:path w="213360" h="160020">
                <a:moveTo>
                  <a:pt x="213360" y="0"/>
                </a:moveTo>
                <a:lnTo>
                  <a:pt x="0" y="0"/>
                </a:lnTo>
                <a:lnTo>
                  <a:pt x="0" y="160019"/>
                </a:lnTo>
                <a:lnTo>
                  <a:pt x="213360" y="160019"/>
                </a:lnTo>
                <a:lnTo>
                  <a:pt x="213360" y="0"/>
                </a:lnTo>
                <a:close/>
              </a:path>
            </a:pathLst>
          </a:custGeom>
          <a:solidFill>
            <a:srgbClr val="D5580D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253610" y="5205221"/>
            <a:ext cx="2310130" cy="1084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514475" algn="l"/>
              </a:tabLst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2021-Ç3	2021-Ç4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1100">
              <a:solidFill>
                <a:prstClr val="black"/>
              </a:solidFill>
              <a:latin typeface="Tahoma"/>
              <a:cs typeface="Tahoma"/>
            </a:endParaRPr>
          </a:p>
          <a:p>
            <a:pPr marL="113664" marR="5080">
              <a:lnSpc>
                <a:spcPct val="127699"/>
              </a:lnSpc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Gayrisafi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sabit sermaye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oluşumu 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Mal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ve hizmet</a:t>
            </a:r>
            <a:r>
              <a:rPr sz="1200" spc="1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ihracatı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13664">
              <a:spcBef>
                <a:spcPts val="4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(Eksi)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Mal 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ve hizmet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ithalatı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44602" y="6625345"/>
            <a:ext cx="26238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78739" y="881634"/>
            <a:ext cx="84797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İhracat </a:t>
            </a:r>
            <a:r>
              <a:rPr dirty="0"/>
              <a:t>ve </a:t>
            </a:r>
            <a:r>
              <a:rPr spc="10" dirty="0"/>
              <a:t>özel </a:t>
            </a:r>
            <a:r>
              <a:rPr spc="-5" dirty="0"/>
              <a:t>tüketim büyümeyi destekleyen temel harcama</a:t>
            </a:r>
            <a:r>
              <a:rPr spc="50" dirty="0"/>
              <a:t> </a:t>
            </a:r>
            <a:r>
              <a:rPr spc="-5" dirty="0"/>
              <a:t>gruplarıdır.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Kamu tüketimi ve yatırımların katkısı </a:t>
            </a:r>
            <a:r>
              <a:rPr b="0" dirty="0">
                <a:latin typeface="Tahoma"/>
                <a:cs typeface="Tahoma"/>
              </a:rPr>
              <a:t>ise</a:t>
            </a:r>
            <a:r>
              <a:rPr b="0" spc="5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sınırlıdır.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8385809" y="147015"/>
            <a:ext cx="5594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spc="-5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80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6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382887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9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ikdörtgen 9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122219" y="1526959"/>
            <a:ext cx="6896366" cy="11474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tr-TR" sz="4000" kern="0" dirty="0"/>
              <a:t>Gaziantep İli</a:t>
            </a:r>
          </a:p>
          <a:p>
            <a:pPr>
              <a:defRPr/>
            </a:pPr>
            <a:r>
              <a:rPr lang="tr-TR" sz="4000" kern="0" dirty="0" smtClean="0"/>
              <a:t>Sosyal ve ekonomik yapı</a:t>
            </a:r>
            <a:endParaRPr lang="tr-TR" sz="4000" kern="0" dirty="0"/>
          </a:p>
        </p:txBody>
      </p:sp>
      <p:sp>
        <p:nvSpPr>
          <p:cNvPr id="12" name="Dikdörtgen 11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123700" y="2674455"/>
            <a:ext cx="7715499" cy="2563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endParaRPr lang="tr-TR" sz="2800" kern="0" dirty="0" smtClean="0">
              <a:solidFill>
                <a:srgbClr val="000000"/>
              </a:solidFill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tr-TR" sz="2400" kern="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tr-TR" sz="2400" kern="0" dirty="0">
              <a:solidFill>
                <a:srgbClr val="000000"/>
              </a:solidFill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1" name="İçerik Yer Tutucusu 2"/>
          <p:cNvSpPr txBox="1">
            <a:spLocks/>
          </p:cNvSpPr>
          <p:nvPr/>
        </p:nvSpPr>
        <p:spPr bwMode="auto">
          <a:xfrm>
            <a:off x="1123700" y="2635525"/>
            <a:ext cx="7715499" cy="312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Nüfus ve göç 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Büyüme</a:t>
            </a:r>
          </a:p>
          <a:p>
            <a:pPr>
              <a:defRPr/>
            </a:pPr>
            <a:r>
              <a:rPr lang="tr-TR" kern="0" dirty="0">
                <a:solidFill>
                  <a:srgbClr val="000000"/>
                </a:solidFill>
              </a:rPr>
              <a:t>Dış </a:t>
            </a:r>
            <a:r>
              <a:rPr lang="tr-TR" kern="0" dirty="0" smtClean="0">
                <a:solidFill>
                  <a:srgbClr val="000000"/>
                </a:solidFill>
              </a:rPr>
              <a:t>ticaret</a:t>
            </a:r>
            <a:endParaRPr lang="tr-TR" kern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İstihdam</a:t>
            </a:r>
            <a:endParaRPr lang="tr-T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3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5" name="think-cell Slide" r:id="rId43" imgW="444" imgH="446" progId="TCLayout.ActiveDocument.1">
                  <p:embed/>
                </p:oleObj>
              </mc:Choice>
              <mc:Fallback>
                <p:oleObj name="think-cell Slide" r:id="rId43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0" name="Dikdörtgen 279"/>
          <p:cNvSpPr/>
          <p:nvPr/>
        </p:nvSpPr>
        <p:spPr bwMode="auto">
          <a:xfrm>
            <a:off x="6194421" y="2894013"/>
            <a:ext cx="2699762" cy="1492250"/>
          </a:xfrm>
          <a:prstGeom prst="rect">
            <a:avLst/>
          </a:prstGeom>
          <a:solidFill>
            <a:srgbClr val="A50404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6571" y="963250"/>
            <a:ext cx="8597612" cy="592508"/>
          </a:xfrm>
        </p:spPr>
        <p:txBody>
          <a:bodyPr vert="horz"/>
          <a:lstStyle/>
          <a:p>
            <a:r>
              <a:rPr lang="tr-TR" sz="2400" dirty="0" smtClean="0"/>
              <a:t>Gaziantep ili toplam nüfus sayısı 2020 yılında 2,1 milyon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r-TR" sz="2000" b="0" dirty="0" smtClean="0"/>
              <a:t>Toplam nüfus 10 yılda Türkiye ortalamasının üzerinde arttı</a:t>
            </a:r>
            <a:endParaRPr lang="tr-TR" sz="20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4671AB6C-D4B8-4F11-8867-B5C2B23781FF}" type="slidenum">
              <a:rPr lang="tr-TR" smtClean="0"/>
              <a:pPr algn="ctr">
                <a:defRPr/>
              </a:pPr>
              <a:t>61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394" y="1863646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Nüfus, milyon, 2007-2020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Nüfus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58" name="Dikdörtgen 25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3" name="Dikdörtgen 2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265" name="Chart 3"/>
          <p:cNvGraphicFramePr/>
          <p:nvPr>
            <p:custDataLst>
              <p:tags r:id="rId3"/>
            </p:custDataLst>
            <p:extLst/>
          </p:nvPr>
        </p:nvGraphicFramePr>
        <p:xfrm>
          <a:off x="7192169" y="3448051"/>
          <a:ext cx="1798635" cy="766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cxnSp>
        <p:nvCxnSpPr>
          <p:cNvPr id="216" name="Düz Bağlayıcı 215"/>
          <p:cNvCxnSpPr/>
          <p:nvPr>
            <p:custDataLst>
              <p:tags r:id="rId4"/>
            </p:custDataLst>
          </p:nvPr>
        </p:nvCxnSpPr>
        <p:spPr bwMode="auto">
          <a:xfrm>
            <a:off x="8404944" y="3227387"/>
            <a:ext cx="0" cy="1800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Düz Bağlayıcı 213"/>
          <p:cNvCxnSpPr/>
          <p:nvPr>
            <p:custDataLst>
              <p:tags r:id="rId5"/>
            </p:custDataLst>
          </p:nvPr>
        </p:nvCxnSpPr>
        <p:spPr bwMode="auto">
          <a:xfrm flipV="1">
            <a:off x="7726363" y="3250358"/>
            <a:ext cx="0" cy="2160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Düz Bağlayıcı 214"/>
          <p:cNvCxnSpPr/>
          <p:nvPr>
            <p:custDataLst>
              <p:tags r:id="rId6"/>
            </p:custDataLst>
          </p:nvPr>
        </p:nvCxnSpPr>
        <p:spPr bwMode="auto">
          <a:xfrm>
            <a:off x="7726363" y="3227387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7554913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E629E19C-DBF1-429E-AB44-74ED3D21BF31}" type="datetime'''''''''2''''''''''00''''''''''''''''''''''''7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5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8232775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13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7696732" y="3086101"/>
            <a:ext cx="694794" cy="282574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b="1" dirty="0" smtClean="0">
                <a:solidFill>
                  <a:srgbClr val="000000"/>
                </a:solidFill>
              </a:rPr>
              <a:t>+35%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62" name="Dikdörtgen 16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30" name="Metin kutusu 29"/>
          <p:cNvSpPr txBox="1"/>
          <p:nvPr/>
        </p:nvSpPr>
        <p:spPr>
          <a:xfrm>
            <a:off x="6194421" y="3490117"/>
            <a:ext cx="1166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rgbClr val="000000"/>
                </a:solidFill>
              </a:rPr>
              <a:t>Gaziantep</a:t>
            </a:r>
          </a:p>
        </p:txBody>
      </p:sp>
      <p:graphicFrame>
        <p:nvGraphicFramePr>
          <p:cNvPr id="266" name="Chart 3"/>
          <p:cNvGraphicFramePr/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605163439"/>
              </p:ext>
            </p:extLst>
          </p:nvPr>
        </p:nvGraphicFramePr>
        <p:xfrm>
          <a:off x="4102100" y="3384550"/>
          <a:ext cx="2206625" cy="74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6"/>
          </a:graphicData>
        </a:graphic>
      </p:graphicFrame>
      <p:cxnSp>
        <p:nvCxnSpPr>
          <p:cNvPr id="210" name="Düz Bağlayıcı 209"/>
          <p:cNvCxnSpPr/>
          <p:nvPr>
            <p:custDataLst>
              <p:tags r:id="rId11"/>
            </p:custDataLst>
          </p:nvPr>
        </p:nvCxnSpPr>
        <p:spPr bwMode="auto">
          <a:xfrm>
            <a:off x="5543550" y="3086100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8" name="Düz Bağlayıcı 207"/>
          <p:cNvCxnSpPr/>
          <p:nvPr>
            <p:custDataLst>
              <p:tags r:id="rId12"/>
            </p:custDataLst>
          </p:nvPr>
        </p:nvCxnSpPr>
        <p:spPr bwMode="auto">
          <a:xfrm flipV="1">
            <a:off x="4865688" y="3086100"/>
            <a:ext cx="0" cy="36195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9" name="Düz Bağlayıcı 208"/>
          <p:cNvCxnSpPr/>
          <p:nvPr>
            <p:custDataLst>
              <p:tags r:id="rId13"/>
            </p:custDataLst>
          </p:nvPr>
        </p:nvCxnSpPr>
        <p:spPr bwMode="auto">
          <a:xfrm>
            <a:off x="4865688" y="3086100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4694238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2FA6963D-EA52-4DDC-973D-49BF0BE693C0}" type="datetime'''''''''2''''''''''''''''''0''0''7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1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5372100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07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4849814" y="2957513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9A41E6BD-1940-4A9D-9068-CE7FFB39B0E4}" type="datetime'''+''''2''3''''''''''''''%'''''''''''''''''''''''''''''">
              <a:rPr lang="tr-TR" altLang="en-US" sz="1200" b="1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+23%</a:t>
            </a:fld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73" name="Metin kutusu 72"/>
          <p:cNvSpPr txBox="1"/>
          <p:nvPr/>
        </p:nvSpPr>
        <p:spPr>
          <a:xfrm>
            <a:off x="3265488" y="3517900"/>
            <a:ext cx="1287459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İstanbul</a:t>
            </a:r>
          </a:p>
        </p:txBody>
      </p:sp>
      <p:graphicFrame>
        <p:nvGraphicFramePr>
          <p:cNvPr id="267" name="Chart 3"/>
          <p:cNvGraphicFramePr/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939123922"/>
              </p:ext>
            </p:extLst>
          </p:nvPr>
        </p:nvGraphicFramePr>
        <p:xfrm>
          <a:off x="1058863" y="2909888"/>
          <a:ext cx="2206625" cy="121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7"/>
          </a:graphicData>
        </a:graphic>
      </p:graphicFrame>
      <p:cxnSp>
        <p:nvCxnSpPr>
          <p:cNvPr id="201" name="Düz Bağlayıcı 200"/>
          <p:cNvCxnSpPr/>
          <p:nvPr>
            <p:custDataLst>
              <p:tags r:id="rId18"/>
            </p:custDataLst>
          </p:nvPr>
        </p:nvCxnSpPr>
        <p:spPr bwMode="auto">
          <a:xfrm flipV="1">
            <a:off x="1822450" y="2611438"/>
            <a:ext cx="0" cy="422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3" name="Düz Bağlayıcı 202"/>
          <p:cNvCxnSpPr/>
          <p:nvPr>
            <p:custDataLst>
              <p:tags r:id="rId19"/>
            </p:custDataLst>
          </p:nvPr>
        </p:nvCxnSpPr>
        <p:spPr bwMode="auto">
          <a:xfrm>
            <a:off x="1822450" y="2611438"/>
            <a:ext cx="67786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4" name="Düz Bağlayıcı 203"/>
          <p:cNvCxnSpPr/>
          <p:nvPr>
            <p:custDataLst>
              <p:tags r:id="rId20"/>
            </p:custDataLst>
          </p:nvPr>
        </p:nvCxnSpPr>
        <p:spPr bwMode="auto">
          <a:xfrm>
            <a:off x="2500313" y="2611438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2328863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41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1651000" y="40941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7DEB7F90-58EF-4DD4-9DEE-F8414B96079E}" type="datetime'''''''''''''''''''''200''''''''''''''''7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02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1806576" y="2482850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461AC0FA-3272-452A-BABD-F143C167D51A}" type="datetime'''+''''1''''''8''''''''''''%'''''''''''''''''''''''''">
              <a:rPr lang="tr-TR" altLang="en-US" sz="1200" b="1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+18%</a:t>
            </a:fld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44" name="Metin kutusu 143"/>
          <p:cNvSpPr txBox="1"/>
          <p:nvPr/>
        </p:nvSpPr>
        <p:spPr>
          <a:xfrm>
            <a:off x="200023" y="3459163"/>
            <a:ext cx="1287463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Türkiye</a:t>
            </a:r>
          </a:p>
        </p:txBody>
      </p:sp>
      <p:sp>
        <p:nvSpPr>
          <p:cNvPr id="163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7554913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B940B797-C549-4165-9257-E87ABB9E8768}" type="datetime'''''''2''''''''''''''''''''''0''''''''''0''7''''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4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8232775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5" name="Metin kutusu 164"/>
          <p:cNvSpPr txBox="1"/>
          <p:nvPr/>
        </p:nvSpPr>
        <p:spPr>
          <a:xfrm>
            <a:off x="6194421" y="5262563"/>
            <a:ext cx="1308105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Şanlıurfa</a:t>
            </a:r>
          </a:p>
        </p:txBody>
      </p:sp>
      <p:graphicFrame>
        <p:nvGraphicFramePr>
          <p:cNvPr id="269" name="Chart 3"/>
          <p:cNvGraphicFramePr/>
          <p:nvPr>
            <p:custDataLst>
              <p:tags r:id="rId26"/>
            </p:custDataLst>
            <p:extLst/>
          </p:nvPr>
        </p:nvGraphicFramePr>
        <p:xfrm>
          <a:off x="4308475" y="5414963"/>
          <a:ext cx="1793875" cy="51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8"/>
          </a:graphicData>
        </a:graphic>
      </p:graphicFrame>
      <p:cxnSp>
        <p:nvCxnSpPr>
          <p:cNvPr id="227" name="Düz Bağlayıcı 226"/>
          <p:cNvCxnSpPr/>
          <p:nvPr>
            <p:custDataLst>
              <p:tags r:id="rId27"/>
            </p:custDataLst>
          </p:nvPr>
        </p:nvCxnSpPr>
        <p:spPr bwMode="auto">
          <a:xfrm>
            <a:off x="4865688" y="5230813"/>
            <a:ext cx="677862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Düz Bağlayıcı 225"/>
          <p:cNvCxnSpPr/>
          <p:nvPr>
            <p:custDataLst>
              <p:tags r:id="rId28"/>
            </p:custDataLst>
          </p:nvPr>
        </p:nvCxnSpPr>
        <p:spPr bwMode="auto">
          <a:xfrm flipV="1">
            <a:off x="4865688" y="5230813"/>
            <a:ext cx="0" cy="1857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8" name="Düz Bağlayıcı 227"/>
          <p:cNvCxnSpPr/>
          <p:nvPr>
            <p:custDataLst>
              <p:tags r:id="rId29"/>
            </p:custDataLst>
          </p:nvPr>
        </p:nvCxnSpPr>
        <p:spPr bwMode="auto">
          <a:xfrm>
            <a:off x="5543550" y="5230813"/>
            <a:ext cx="0" cy="1682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4694238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DDF73EAE-8C6B-447B-9933-3237C6D442EA}" type="datetime'''2''''0''''''''''0''''''''''7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8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5372100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25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4918075" y="5102225"/>
            <a:ext cx="573088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b="1" dirty="0" smtClean="0">
                <a:solidFill>
                  <a:srgbClr val="000000"/>
                </a:solidFill>
              </a:rPr>
              <a:t>+16%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69" name="Metin kutusu 168"/>
          <p:cNvSpPr txBox="1"/>
          <p:nvPr/>
        </p:nvSpPr>
        <p:spPr>
          <a:xfrm>
            <a:off x="3300403" y="5260975"/>
            <a:ext cx="1457325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dirty="0">
                <a:solidFill>
                  <a:srgbClr val="000000"/>
                </a:solidFill>
              </a:rPr>
              <a:t>Adana</a:t>
            </a:r>
          </a:p>
        </p:txBody>
      </p:sp>
      <p:graphicFrame>
        <p:nvGraphicFramePr>
          <p:cNvPr id="270" name="Chart 3"/>
          <p:cNvGraphicFramePr/>
          <p:nvPr>
            <p:custDataLst>
              <p:tags r:id="rId33"/>
            </p:custDataLst>
            <p:extLst/>
          </p:nvPr>
        </p:nvGraphicFramePr>
        <p:xfrm>
          <a:off x="1265238" y="5400675"/>
          <a:ext cx="1793875" cy="528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9"/>
          </a:graphicData>
        </a:graphic>
      </p:graphicFrame>
      <p:cxnSp>
        <p:nvCxnSpPr>
          <p:cNvPr id="221" name="Düz Bağlayıcı 220"/>
          <p:cNvCxnSpPr/>
          <p:nvPr>
            <p:custDataLst>
              <p:tags r:id="rId34"/>
            </p:custDataLst>
          </p:nvPr>
        </p:nvCxnSpPr>
        <p:spPr bwMode="auto">
          <a:xfrm>
            <a:off x="1822450" y="5102225"/>
            <a:ext cx="677863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0" name="Düz Bağlayıcı 219"/>
          <p:cNvCxnSpPr/>
          <p:nvPr>
            <p:custDataLst>
              <p:tags r:id="rId35"/>
            </p:custDataLst>
          </p:nvPr>
        </p:nvCxnSpPr>
        <p:spPr bwMode="auto">
          <a:xfrm flipV="1">
            <a:off x="1822450" y="5102225"/>
            <a:ext cx="0" cy="3476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2" name="Düz Bağlayıcı 221"/>
          <p:cNvCxnSpPr/>
          <p:nvPr>
            <p:custDataLst>
              <p:tags r:id="rId36"/>
            </p:custDataLst>
          </p:nvPr>
        </p:nvCxnSpPr>
        <p:spPr bwMode="auto">
          <a:xfrm>
            <a:off x="2500313" y="5102225"/>
            <a:ext cx="0" cy="2825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1651000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BD632356-59A8-4275-BD7B-492D824550C5}" type="datetime'2''''''''''00''''7''''''''''''''''''''''''''''''''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2007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7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2328863" y="5897563"/>
            <a:ext cx="342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2021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19" name="Rectangle 3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1806576" y="4973638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altLang="en-US" sz="1200" b="1" dirty="0" smtClean="0">
                <a:solidFill>
                  <a:srgbClr val="000000"/>
                </a:solidFill>
              </a:rPr>
              <a:t> +16%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173" name="Metin kutusu 172"/>
          <p:cNvSpPr txBox="1"/>
          <p:nvPr/>
        </p:nvSpPr>
        <p:spPr>
          <a:xfrm>
            <a:off x="108768" y="5260975"/>
            <a:ext cx="13152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b="1" dirty="0" err="1">
                <a:solidFill>
                  <a:srgbClr val="000000"/>
                </a:solidFill>
              </a:rPr>
              <a:t>Kahramamaraş</a:t>
            </a:r>
            <a:endParaRPr lang="tr-TR" sz="1100" b="1" dirty="0">
              <a:solidFill>
                <a:srgbClr val="000000"/>
              </a:solidFill>
            </a:endParaRPr>
          </a:p>
        </p:txBody>
      </p:sp>
      <p:cxnSp>
        <p:nvCxnSpPr>
          <p:cNvPr id="275" name="Düz Bağlayıcı 274"/>
          <p:cNvCxnSpPr/>
          <p:nvPr/>
        </p:nvCxnSpPr>
        <p:spPr bwMode="auto">
          <a:xfrm>
            <a:off x="3059113" y="2822575"/>
            <a:ext cx="0" cy="34067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6" name="Düz Bağlayıcı 275"/>
          <p:cNvCxnSpPr/>
          <p:nvPr/>
        </p:nvCxnSpPr>
        <p:spPr bwMode="auto">
          <a:xfrm>
            <a:off x="6113463" y="2822575"/>
            <a:ext cx="0" cy="34067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77" name="Düz Bağlayıcı 276"/>
          <p:cNvCxnSpPr/>
          <p:nvPr/>
        </p:nvCxnSpPr>
        <p:spPr bwMode="auto">
          <a:xfrm flipH="1" flipV="1">
            <a:off x="315914" y="4559536"/>
            <a:ext cx="840898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Dikdörtgen 8"/>
          <p:cNvSpPr/>
          <p:nvPr/>
        </p:nvSpPr>
        <p:spPr>
          <a:xfrm>
            <a:off x="7678801" y="4876482"/>
            <a:ext cx="762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en-US" sz="1200" b="1" dirty="0">
                <a:solidFill>
                  <a:srgbClr val="000000"/>
                </a:solidFill>
              </a:rPr>
              <a:t> +39%</a:t>
            </a:r>
            <a:endParaRPr lang="tr-TR" dirty="0">
              <a:solidFill>
                <a:srgbClr val="000000"/>
              </a:solidFill>
            </a:endParaRPr>
          </a:p>
        </p:txBody>
      </p:sp>
      <p:graphicFrame>
        <p:nvGraphicFramePr>
          <p:cNvPr id="64" name="Chart 3"/>
          <p:cNvGraphicFramePr/>
          <p:nvPr>
            <p:custDataLst>
              <p:tags r:id="rId40"/>
            </p:custDataLst>
            <p:extLst/>
          </p:nvPr>
        </p:nvGraphicFramePr>
        <p:xfrm>
          <a:off x="7144678" y="5153481"/>
          <a:ext cx="1798635" cy="829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0"/>
          </a:graphicData>
        </a:graphic>
      </p:graphicFrame>
    </p:spTree>
    <p:extLst>
      <p:ext uri="{BB962C8B-B14F-4D97-AF65-F5344CB8AC3E}">
        <p14:creationId xmlns:p14="http://schemas.microsoft.com/office/powerpoint/2010/main" val="13467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7" name="think-cell Slide" r:id="rId5" imgW="444" imgH="446" progId="TCLayout.ActiveDocument.1">
                  <p:embed/>
                </p:oleObj>
              </mc:Choice>
              <mc:Fallback>
                <p:oleObj name="think-cell Slide" r:id="rId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10859" y="1006112"/>
            <a:ext cx="8597612" cy="737573"/>
          </a:xfrm>
        </p:spPr>
        <p:txBody>
          <a:bodyPr vert="horz"/>
          <a:lstStyle/>
          <a:p>
            <a:r>
              <a:rPr lang="tr-TR" sz="2000" dirty="0" smtClean="0"/>
              <a:t>Gaziantep ili en fazla göçü Şanlıurfa’dan alırken  en fazla göçü  İstanbul’a verdi.</a:t>
            </a:r>
            <a:br>
              <a:rPr lang="tr-TR" sz="2000" dirty="0" smtClean="0"/>
            </a:br>
            <a:r>
              <a:rPr lang="tr-TR" sz="1800" b="0" dirty="0" smtClean="0"/>
              <a:t>2020 yılında Gaziantep’in verdiği toplam göç 41179 kişi</a:t>
            </a:r>
            <a:br>
              <a:rPr lang="tr-TR" sz="1800" b="0" dirty="0" smtClean="0"/>
            </a:br>
            <a:r>
              <a:rPr lang="tr-TR" sz="1800" b="0" dirty="0" smtClean="0"/>
              <a:t>2020 yılında Gaziantep’in aldığı toplam göç 42040 kişi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tr-TR" sz="18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fld id="{4671AB6C-D4B8-4F11-8867-B5C2B23781FF}" type="slidenum">
              <a:rPr lang="tr-TR" smtClean="0"/>
              <a:pPr algn="ctr">
                <a:defRPr/>
              </a:pPr>
              <a:t>62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394" y="1877935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 ilinin diğer illere verdiği-aldığı göç, kişi, </a:t>
            </a:r>
            <a:r>
              <a:rPr lang="tr-TR" sz="16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tr-TR" sz="16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Göç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58" name="Dikdörtgen 25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3" name="Dikdörtgen 2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14" name="Tablo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961896"/>
              </p:ext>
            </p:extLst>
          </p:nvPr>
        </p:nvGraphicFramePr>
        <p:xfrm>
          <a:off x="1203875" y="2988198"/>
          <a:ext cx="3347843" cy="3080530"/>
        </p:xfrm>
        <a:graphic>
          <a:graphicData uri="http://schemas.openxmlformats.org/drawingml/2006/table">
            <a:tbl>
              <a:tblPr/>
              <a:tblGrid>
                <a:gridCol w="19464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014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Şanlıurfa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5918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İstanbul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4257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Kilis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2318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Kahramanmaraş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2355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Adıyaman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1492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Hatay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1668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Adana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1801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Mersin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1567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Ankara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2012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Antalya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1580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4" name="Dikdörtgen 23"/>
          <p:cNvSpPr/>
          <p:nvPr/>
        </p:nvSpPr>
        <p:spPr>
          <a:xfrm>
            <a:off x="1152249" y="2472422"/>
            <a:ext cx="4098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dirty="0">
                <a:solidFill>
                  <a:srgbClr val="14316C"/>
                </a:solidFill>
              </a:rPr>
              <a:t>Gaziantep’in diğer illerden aldığı göç, kişi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5297694" y="2473717"/>
            <a:ext cx="41505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tr-TR" altLang="en-US" sz="1400" b="1" dirty="0">
                <a:solidFill>
                  <a:srgbClr val="C00000"/>
                </a:solidFill>
              </a:rPr>
              <a:t>Gaziantep‘in diğer illere verdiği göç, kişi</a:t>
            </a:r>
          </a:p>
        </p:txBody>
      </p:sp>
      <p:graphicFrame>
        <p:nvGraphicFramePr>
          <p:cNvPr id="19" name="Tablo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629206"/>
              </p:ext>
            </p:extLst>
          </p:nvPr>
        </p:nvGraphicFramePr>
        <p:xfrm>
          <a:off x="5297694" y="2988198"/>
          <a:ext cx="3561716" cy="3080530"/>
        </p:xfrm>
        <a:graphic>
          <a:graphicData uri="http://schemas.openxmlformats.org/drawingml/2006/table">
            <a:tbl>
              <a:tblPr/>
              <a:tblGrid>
                <a:gridCol w="18605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011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İstanbul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4492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Şanlıurfa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3984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Kahramanmaraş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2435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Antalya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2052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Hatay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2143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Ankara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2195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Mersin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2210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İzmir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1545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Adana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1922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Adıyaman</a:t>
                      </a:r>
                      <a:r>
                        <a:rPr lang="tr-TR" sz="14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 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1469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20" name="Düz Bağlayıcı 19"/>
          <p:cNvCxnSpPr/>
          <p:nvPr/>
        </p:nvCxnSpPr>
        <p:spPr bwMode="auto">
          <a:xfrm>
            <a:off x="4934301" y="2988198"/>
            <a:ext cx="0" cy="30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1" name="Tablo 20"/>
          <p:cNvGraphicFramePr>
            <a:graphicFrameLocks noGrp="1"/>
          </p:cNvGraphicFramePr>
          <p:nvPr>
            <p:extLst/>
          </p:nvPr>
        </p:nvGraphicFramePr>
        <p:xfrm>
          <a:off x="716350" y="2977933"/>
          <a:ext cx="324465" cy="3080530"/>
        </p:xfrm>
        <a:graphic>
          <a:graphicData uri="http://schemas.openxmlformats.org/drawingml/2006/table">
            <a:tbl>
              <a:tblPr/>
              <a:tblGrid>
                <a:gridCol w="3244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2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3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4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5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6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7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8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9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053">
                <a:tc>
                  <a:txBody>
                    <a:bodyPr/>
                    <a:lstStyle/>
                    <a:p>
                      <a:pPr algn="r" fontAlgn="ctr"/>
                      <a:r>
                        <a:rPr lang="tr-TR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Tahoma" panose="020B0604030504040204" pitchFamily="34" charset="0"/>
                        </a:rPr>
                        <a:t>10</a:t>
                      </a:r>
                      <a:endParaRPr lang="tr-TR" sz="1400" b="1" i="0" u="none" strike="noStrike" dirty="0">
                        <a:solidFill>
                          <a:srgbClr val="FFFFFF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3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1" name="think-cell Slide" r:id="rId32" imgW="444" imgH="446" progId="TCLayout.ActiveDocument.1">
                  <p:embed/>
                </p:oleObj>
              </mc:Choice>
              <mc:Fallback>
                <p:oleObj name="think-cell Slide" r:id="rId32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63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394" y="1865530"/>
            <a:ext cx="913960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 ve seçili illerin yıllık GSYH ve kişi başı GSYH değerleri, </a:t>
            </a:r>
            <a:r>
              <a:rPr lang="tr-TR" sz="16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2004-2020</a:t>
            </a:r>
            <a:endParaRPr lang="tr-TR" sz="16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3" name="Dikdörtgen 1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0" name="Dikdörtgen 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9" name="Dikdörtgen 1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271" name="Dikdörtgen 270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3" name="Dikdörtgen 8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5" name="Dikdörtgen 8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64" name="Dikdörtgen 16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20" name="Dikdörtgen 31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365" name="Dikdörtgen 36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18034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9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21288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6604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29448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3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8239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1493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63988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5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4763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4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965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1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13128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22923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24558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2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26193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27813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108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06" name="Dikdörtgen 105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78" name="Dikdörtgen 17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298" name="Dikdörtgen 29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28" name="Dikdörtgen 42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" name="Dikdörtgen 1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5" name="Dikdörtgen 1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28" name="Dikdörtgen 2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34" name="Dikdörtgen 33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95" name="Unvan 1"/>
          <p:cNvSpPr txBox="1">
            <a:spLocks/>
          </p:cNvSpPr>
          <p:nvPr/>
        </p:nvSpPr>
        <p:spPr bwMode="auto">
          <a:xfrm>
            <a:off x="352424" y="1041056"/>
            <a:ext cx="8597612" cy="35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000" kern="0" dirty="0" smtClean="0"/>
              <a:t>2004 yılında Gaziantep’in GSYH’si </a:t>
            </a:r>
            <a:r>
              <a:rPr lang="tr-TR" sz="2000" kern="0" dirty="0"/>
              <a:t>8</a:t>
            </a:r>
            <a:r>
              <a:rPr lang="tr-TR" sz="2000" kern="0" dirty="0" smtClean="0"/>
              <a:t> milyon TL iken bu rakam 2020 yılında 99 milyar 273 milyon TL</a:t>
            </a:r>
            <a:r>
              <a:rPr lang="en-US" sz="2800" kern="0" dirty="0" smtClean="0"/>
              <a:t/>
            </a:r>
            <a:br>
              <a:rPr lang="en-US" sz="2800" kern="0" dirty="0" smtClean="0"/>
            </a:br>
            <a:r>
              <a:rPr lang="tr-TR" sz="1800" b="0" kern="0" dirty="0"/>
              <a:t>K</a:t>
            </a:r>
            <a:r>
              <a:rPr lang="tr-TR" sz="1800" b="0" kern="0" dirty="0" smtClean="0"/>
              <a:t>işi başı milli gelirde Gaziantep, Şanlıurfa, Kahramanmaraş’tan daha iyi konumda</a:t>
            </a:r>
            <a:endParaRPr lang="tr-TR" sz="1800" b="0" kern="0" dirty="0"/>
          </a:p>
        </p:txBody>
      </p:sp>
      <p:sp>
        <p:nvSpPr>
          <p:cNvPr id="196" name="Metin kutusu 195"/>
          <p:cNvSpPr txBox="1"/>
          <p:nvPr/>
        </p:nvSpPr>
        <p:spPr>
          <a:xfrm>
            <a:off x="181070" y="645380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Bölgesel Hesaplar,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21" name="Dikdörtgen 20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90600" y="2503017"/>
            <a:ext cx="2844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rgbClr val="808080">
                    <a:lumMod val="75000"/>
                  </a:srgbClr>
                </a:solidFill>
              </a:rPr>
              <a:t>GSYH, milyar TL</a:t>
            </a: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52276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571817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6535738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53911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55546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62087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604520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63722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5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6699250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686276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7516813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82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7680325" y="5730875"/>
            <a:ext cx="2127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89" name="Metin kutusu 88"/>
          <p:cNvSpPr txBox="1"/>
          <p:nvPr/>
        </p:nvSpPr>
        <p:spPr>
          <a:xfrm>
            <a:off x="5338763" y="2503488"/>
            <a:ext cx="2844800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b="1" i="1" dirty="0">
                <a:solidFill>
                  <a:srgbClr val="808080">
                    <a:lumMod val="75000"/>
                  </a:srgbClr>
                </a:solidFill>
              </a:rPr>
              <a:t>Kişi başı GSYH, bin TL</a:t>
            </a:r>
          </a:p>
        </p:txBody>
      </p:sp>
      <p:cxnSp>
        <p:nvCxnSpPr>
          <p:cNvPr id="95" name="Düz Bağlayıcı 94"/>
          <p:cNvCxnSpPr/>
          <p:nvPr/>
        </p:nvCxnSpPr>
        <p:spPr bwMode="auto">
          <a:xfrm>
            <a:off x="4543771" y="2745302"/>
            <a:ext cx="0" cy="360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80" name="Grafik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7365203"/>
              </p:ext>
            </p:extLst>
          </p:nvPr>
        </p:nvGraphicFramePr>
        <p:xfrm>
          <a:off x="-76200" y="2839448"/>
          <a:ext cx="4800600" cy="2976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4"/>
          </a:graphicData>
        </a:graphic>
      </p:graphicFrame>
      <p:graphicFrame>
        <p:nvGraphicFramePr>
          <p:cNvPr id="84" name="Grafik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904939"/>
              </p:ext>
            </p:extLst>
          </p:nvPr>
        </p:nvGraphicFramePr>
        <p:xfrm>
          <a:off x="4648200" y="2839448"/>
          <a:ext cx="4419600" cy="2807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5"/>
          </a:graphicData>
        </a:graphic>
      </p:graphicFrame>
    </p:spTree>
    <p:extLst>
      <p:ext uri="{BB962C8B-B14F-4D97-AF65-F5344CB8AC3E}">
        <p14:creationId xmlns:p14="http://schemas.microsoft.com/office/powerpoint/2010/main" val="41393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8" name="think-cell Slide" r:id="rId18" imgW="444" imgH="446" progId="TCLayout.ActiveDocument.1">
                  <p:embed/>
                </p:oleObj>
              </mc:Choice>
              <mc:Fallback>
                <p:oleObj name="think-cell Slide" r:id="rId18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64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12333" y="1187843"/>
            <a:ext cx="9139606" cy="27699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İhracat-İthalat, milyon dolar, aylık, 2018-2021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774"/>
            <a:ext cx="7898635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TEPAV hesaplamaları</a:t>
            </a:r>
            <a:endParaRPr lang="tr-TR" altLang="tr-TR" sz="1200" dirty="0">
              <a:solidFill>
                <a:srgbClr val="000000"/>
              </a:solidFill>
            </a:endParaRP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17873" y="862045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77" name="Unvan 1"/>
          <p:cNvSpPr>
            <a:spLocks noGrp="1"/>
          </p:cNvSpPr>
          <p:nvPr>
            <p:ph type="title"/>
          </p:nvPr>
        </p:nvSpPr>
        <p:spPr>
          <a:xfrm>
            <a:off x="217873" y="786282"/>
            <a:ext cx="8597612" cy="305759"/>
          </a:xfrm>
        </p:spPr>
        <p:txBody>
          <a:bodyPr vert="horz"/>
          <a:lstStyle/>
          <a:p>
            <a:r>
              <a:rPr lang="tr-TR" sz="2000" dirty="0" smtClean="0"/>
              <a:t>Gaziantep, dış ticarette rekabet gücünü artırabilir</a:t>
            </a:r>
            <a:endParaRPr lang="tr-TR" sz="1800" b="0" dirty="0"/>
          </a:p>
        </p:txBody>
      </p:sp>
      <p:sp>
        <p:nvSpPr>
          <p:cNvPr id="230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3559175" y="21939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231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3559175" y="1990725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5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2530475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28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552825" y="52800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281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3552825" y="4878388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29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842963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65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3375025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41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1687513" y="57118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graphicFrame>
        <p:nvGraphicFramePr>
          <p:cNvPr id="512" name="Chart 3"/>
          <p:cNvGraphicFramePr/>
          <p:nvPr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829118524"/>
              </p:ext>
            </p:extLst>
          </p:nvPr>
        </p:nvGraphicFramePr>
        <p:xfrm>
          <a:off x="4470400" y="2360613"/>
          <a:ext cx="3222625" cy="1366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390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712075" y="2828925"/>
            <a:ext cx="366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A1C616D0-CD74-4142-BA60-E5A7E292A1F4}" type="datetime'''''İ''t''''''''''h''a''l''''''a''''t'''''''''''''''">
              <a:rPr lang="tr-TR" altLang="en-US" sz="10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İthalat</a:t>
            </a:fld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91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7712074" y="3032125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DE5B7E0C-10B6-42F2-B519-8302950DD2E0}" type="datetime'''''''''''''''İh''''''r''''ac''''''''''''''''a''t'">
              <a:rPr lang="tr-TR" altLang="en-US" sz="10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İhracat</a:t>
            </a:fld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392" name="Metin kutusu 391"/>
          <p:cNvSpPr txBox="1"/>
          <p:nvPr/>
        </p:nvSpPr>
        <p:spPr>
          <a:xfrm>
            <a:off x="5072063" y="3340100"/>
            <a:ext cx="1800225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808080">
                    <a:lumMod val="75000"/>
                  </a:srgbClr>
                </a:solidFill>
              </a:rPr>
              <a:t>İstanbul</a:t>
            </a:r>
          </a:p>
        </p:txBody>
      </p:sp>
      <p:sp>
        <p:nvSpPr>
          <p:cNvPr id="395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712074" y="4722813"/>
            <a:ext cx="4000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sp>
        <p:nvSpPr>
          <p:cNvPr id="473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7534275" y="5241925"/>
            <a:ext cx="152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000" dirty="0">
              <a:solidFill>
                <a:srgbClr val="000000"/>
              </a:solidFill>
            </a:endParaRPr>
          </a:p>
        </p:txBody>
      </p:sp>
      <p:cxnSp>
        <p:nvCxnSpPr>
          <p:cNvPr id="514" name="Düz Bağlayıcı 513"/>
          <p:cNvCxnSpPr/>
          <p:nvPr/>
        </p:nvCxnSpPr>
        <p:spPr bwMode="auto">
          <a:xfrm>
            <a:off x="4286599" y="1720100"/>
            <a:ext cx="0" cy="4716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44" name="Grafik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2376185"/>
              </p:ext>
            </p:extLst>
          </p:nvPr>
        </p:nvGraphicFramePr>
        <p:xfrm>
          <a:off x="478203" y="3184525"/>
          <a:ext cx="3504971" cy="1846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aphicFrame>
        <p:nvGraphicFramePr>
          <p:cNvPr id="45" name="Grafik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2861844"/>
              </p:ext>
            </p:extLst>
          </p:nvPr>
        </p:nvGraphicFramePr>
        <p:xfrm>
          <a:off x="609600" y="4884191"/>
          <a:ext cx="3511320" cy="167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graphicFrame>
        <p:nvGraphicFramePr>
          <p:cNvPr id="35" name="Grafik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6828929"/>
              </p:ext>
            </p:extLst>
          </p:nvPr>
        </p:nvGraphicFramePr>
        <p:xfrm>
          <a:off x="4590026" y="4119895"/>
          <a:ext cx="3875430" cy="208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graphicFrame>
        <p:nvGraphicFramePr>
          <p:cNvPr id="37" name="Grafik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187172"/>
              </p:ext>
            </p:extLst>
          </p:nvPr>
        </p:nvGraphicFramePr>
        <p:xfrm>
          <a:off x="217873" y="1187843"/>
          <a:ext cx="4068726" cy="208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5760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Nesne 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0" name="think-cell Slide" r:id="rId4" imgW="520" imgH="523" progId="TCLayout.ActiveDocument.1">
                  <p:embed/>
                </p:oleObj>
              </mc:Choice>
              <mc:Fallback>
                <p:oleObj name="think-cell Slide" r:id="rId4" imgW="520" imgH="5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34400" cy="838200"/>
          </a:xfrm>
        </p:spPr>
        <p:txBody>
          <a:bodyPr vert="horz"/>
          <a:lstStyle/>
          <a:p>
            <a:r>
              <a:rPr lang="tr-TR" sz="2000" dirty="0" err="1" smtClean="0"/>
              <a:t>Gaziantep’de</a:t>
            </a:r>
            <a:r>
              <a:rPr lang="tr-TR" sz="2000" dirty="0" smtClean="0"/>
              <a:t> </a:t>
            </a:r>
            <a:r>
              <a:rPr lang="tr-TR" sz="2000" dirty="0" err="1" smtClean="0"/>
              <a:t>sektörel</a:t>
            </a:r>
            <a:r>
              <a:rPr lang="tr-TR" sz="2000" dirty="0" smtClean="0"/>
              <a:t> krediler içerisinde en büyük payı tekstil sektörü aldı</a:t>
            </a:r>
            <a:r>
              <a:rPr lang="tr-TR" sz="2000" dirty="0"/>
              <a:t/>
            </a:r>
            <a:br>
              <a:rPr lang="tr-TR" sz="2000" dirty="0"/>
            </a:br>
            <a:r>
              <a:rPr lang="tr-TR" sz="1800" b="0" dirty="0" smtClean="0"/>
              <a:t>Kredi </a:t>
            </a:r>
            <a:r>
              <a:rPr lang="tr-TR" sz="1800" b="0" dirty="0"/>
              <a:t>performans oranı en yüksek olan </a:t>
            </a:r>
            <a:r>
              <a:rPr lang="tr-TR" sz="1800" b="0" dirty="0" smtClean="0"/>
              <a:t>sektörler: İnşaat ve Toptan Ticaret ve Komisyonculuk alanlarıdır.</a:t>
            </a:r>
            <a:endParaRPr lang="tr-TR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6102587"/>
              </p:ext>
            </p:extLst>
          </p:nvPr>
        </p:nvGraphicFramePr>
        <p:xfrm>
          <a:off x="304800" y="2304320"/>
          <a:ext cx="8382000" cy="3949134"/>
        </p:xfrm>
        <a:graphic>
          <a:graphicData uri="http://schemas.openxmlformats.org/drawingml/2006/table">
            <a:tbl>
              <a:tblPr/>
              <a:tblGrid>
                <a:gridCol w="2809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62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60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7067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4034">
                <a:tc>
                  <a:txBody>
                    <a:bodyPr/>
                    <a:lstStyle/>
                    <a:p>
                      <a:pPr algn="l" fontAlgn="ctr"/>
                      <a:endParaRPr lang="tr-TR" sz="12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Kredi</a:t>
                      </a: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Tutarı, </a:t>
                      </a:r>
                      <a:b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bin TL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Takipteki kredi tutarı,</a:t>
                      </a: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</a:br>
                      <a:r>
                        <a:rPr lang="tr-TR" sz="12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bin TL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Kredi Performans </a:t>
                      </a:r>
                    </a:p>
                    <a:p>
                      <a:pPr algn="ctr" fontAlgn="b"/>
                      <a:r>
                        <a:rPr lang="tr-T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Oranı, %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Gıda Meşrubat ve Tütün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12.100.943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443.471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4,65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İnşaat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2.244.198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759.616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12,01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Metal ve İşlenmiş Maden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531.060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13.852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2,94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Finansal Kuruluşlar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291.765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2.151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Tekstil ve Tekstil Ürünleri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51.603.606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921.578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3,48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Toptan Ticaret ve Komisyonculuk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8.982.071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629.124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7,63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Turizm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370.523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25.280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3,03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Ziraat ve Balıkçılık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4.083.916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139.399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Enerji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14.284.225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27.155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0,27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35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Denizcilik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7.651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2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65</a:t>
            </a:fld>
            <a:endParaRPr lang="en-GB" dirty="0"/>
          </a:p>
        </p:txBody>
      </p:sp>
      <p:sp>
        <p:nvSpPr>
          <p:cNvPr id="6" name="Metin kutusu 5"/>
          <p:cNvSpPr txBox="1"/>
          <p:nvPr/>
        </p:nvSpPr>
        <p:spPr>
          <a:xfrm>
            <a:off x="9717" y="6396335"/>
            <a:ext cx="8940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BDDK </a:t>
            </a:r>
            <a:r>
              <a:rPr lang="tr-TR" sz="1200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Fintürk</a:t>
            </a: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  <a:p>
            <a:pPr>
              <a:defRPr/>
            </a:pPr>
            <a:r>
              <a:rPr lang="tr-TR" altLang="tr-TR" sz="1200" dirty="0">
                <a:solidFill>
                  <a:srgbClr val="000000"/>
                </a:solidFill>
              </a:rPr>
              <a:t>Not: Performans oranı (Takibe dönüşüm oranı): Takipteki alacakların toplam nakdi krediler içerisindeki payını göstermektedir.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-33867" y="1761210"/>
            <a:ext cx="9163454" cy="36317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tr-TR" sz="1600" b="1" dirty="0" err="1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Gaziantep’de</a:t>
            </a: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sz="1600" b="1" dirty="0" err="1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sektörel</a:t>
            </a:r>
            <a:r>
              <a:rPr lang="tr-TR" sz="16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kredi dağılımı, </a:t>
            </a:r>
            <a:r>
              <a:rPr lang="tr-TR" sz="16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2022-03</a:t>
            </a:r>
            <a:endParaRPr lang="tr-TR" sz="16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8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Nesne 1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7" name="think-cell Slide" r:id="rId29" imgW="444" imgH="446" progId="TCLayout.ActiveDocument.1">
                  <p:embed/>
                </p:oleObj>
              </mc:Choice>
              <mc:Fallback>
                <p:oleObj name="think-cell Slide" r:id="rId29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4800" y="862011"/>
            <a:ext cx="8534400" cy="838200"/>
          </a:xfrm>
        </p:spPr>
        <p:txBody>
          <a:bodyPr vert="horz"/>
          <a:lstStyle/>
          <a:p>
            <a:r>
              <a:rPr lang="en-US" dirty="0"/>
              <a:t>Ücretli çalışan istihdamında pandeminin olumsuz etkisi telafi edildi</a:t>
            </a:r>
            <a:endParaRPr lang="tr-TR" sz="20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66</a:t>
            </a:fld>
            <a:endParaRPr lang="en-GB" dirty="0"/>
          </a:p>
        </p:txBody>
      </p:sp>
      <p:sp>
        <p:nvSpPr>
          <p:cNvPr id="300" name="Metin kutusu 299"/>
          <p:cNvSpPr txBox="1"/>
          <p:nvPr/>
        </p:nvSpPr>
        <p:spPr>
          <a:xfrm>
            <a:off x="9718" y="1922672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Çalışan sayısı, Gaziantep, bin kişi, aylık,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Ağustos 2020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Nisan 2022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3" name="Metin kutusu 302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SGK</a:t>
            </a:r>
            <a:endParaRPr lang="tr-TR" altLang="tr-TR" sz="12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gray">
          <a:xfrm>
            <a:off x="255270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gray">
          <a:xfrm>
            <a:off x="2039938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4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gray">
          <a:xfrm>
            <a:off x="766763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3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gray">
          <a:xfrm>
            <a:off x="178752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gray">
          <a:xfrm>
            <a:off x="1019175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gray">
          <a:xfrm>
            <a:off x="1273175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gray">
          <a:xfrm>
            <a:off x="153035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8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gray">
          <a:xfrm>
            <a:off x="2293938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gray">
          <a:xfrm>
            <a:off x="280987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0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gray">
          <a:xfrm>
            <a:off x="3063875" y="5794374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2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3319463" y="5794374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4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gray">
          <a:xfrm>
            <a:off x="3576638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0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7762875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2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5210175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6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gray">
          <a:xfrm>
            <a:off x="6737350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1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6230938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4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5462588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3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gray">
          <a:xfrm>
            <a:off x="5716588" y="5794375"/>
            <a:ext cx="1825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5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gray">
          <a:xfrm>
            <a:off x="5973763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8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gray">
          <a:xfrm>
            <a:off x="6996113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9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gray">
          <a:xfrm>
            <a:off x="6483350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1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gray">
          <a:xfrm>
            <a:off x="8020050" y="5794375"/>
            <a:ext cx="18256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9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gray">
          <a:xfrm>
            <a:off x="7253288" y="5794375"/>
            <a:ext cx="182563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0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gray">
          <a:xfrm>
            <a:off x="7507288" y="5794375"/>
            <a:ext cx="1825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cxnSp>
        <p:nvCxnSpPr>
          <p:cNvPr id="168" name="Düz Bağlayıcı 167"/>
          <p:cNvCxnSpPr/>
          <p:nvPr/>
        </p:nvCxnSpPr>
        <p:spPr bwMode="auto">
          <a:xfrm>
            <a:off x="4600923" y="3045350"/>
            <a:ext cx="0" cy="324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Metin kutusu 26"/>
          <p:cNvSpPr txBox="1"/>
          <p:nvPr/>
        </p:nvSpPr>
        <p:spPr>
          <a:xfrm>
            <a:off x="286097" y="2474170"/>
            <a:ext cx="160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002060"/>
                </a:solidFill>
              </a:rPr>
              <a:t>Sigortalı ücretli çalışan sayısı</a:t>
            </a:r>
          </a:p>
        </p:txBody>
      </p:sp>
      <p:sp>
        <p:nvSpPr>
          <p:cNvPr id="170" name="Metin kutusu 169"/>
          <p:cNvSpPr txBox="1"/>
          <p:nvPr/>
        </p:nvSpPr>
        <p:spPr>
          <a:xfrm>
            <a:off x="3078163" y="2466327"/>
            <a:ext cx="1319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b="1" dirty="0">
                <a:solidFill>
                  <a:srgbClr val="C00000"/>
                </a:solidFill>
              </a:rPr>
              <a:t>Kamu çalışan sayısı</a:t>
            </a:r>
          </a:p>
        </p:txBody>
      </p:sp>
      <p:sp>
        <p:nvSpPr>
          <p:cNvPr id="171" name="Metin kutusu 170"/>
          <p:cNvSpPr txBox="1"/>
          <p:nvPr/>
        </p:nvSpPr>
        <p:spPr>
          <a:xfrm>
            <a:off x="4954588" y="2466327"/>
            <a:ext cx="8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dirty="0" smtClean="0">
                <a:solidFill>
                  <a:srgbClr val="0070C0"/>
                </a:solidFill>
              </a:rPr>
              <a:t>Çiftçi Sayısı </a:t>
            </a:r>
            <a:endParaRPr lang="tr-TR" sz="1200" b="1" dirty="0">
              <a:solidFill>
                <a:srgbClr val="0070C0"/>
              </a:solidFill>
            </a:endParaRPr>
          </a:p>
        </p:txBody>
      </p:sp>
      <p:sp>
        <p:nvSpPr>
          <p:cNvPr id="172" name="Metin kutusu 171"/>
          <p:cNvSpPr txBox="1"/>
          <p:nvPr/>
        </p:nvSpPr>
        <p:spPr>
          <a:xfrm>
            <a:off x="7877968" y="2462535"/>
            <a:ext cx="85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00" b="1" dirty="0" smtClean="0">
                <a:solidFill>
                  <a:srgbClr val="C00000"/>
                </a:solidFill>
              </a:rPr>
              <a:t>Esnaf  </a:t>
            </a:r>
            <a:r>
              <a:rPr lang="tr-TR" sz="1200" b="1" dirty="0">
                <a:solidFill>
                  <a:srgbClr val="C00000"/>
                </a:solidFill>
              </a:rPr>
              <a:t>sayısı</a:t>
            </a:r>
          </a:p>
        </p:txBody>
      </p:sp>
      <p:graphicFrame>
        <p:nvGraphicFramePr>
          <p:cNvPr id="43" name="Grafik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006285"/>
              </p:ext>
            </p:extLst>
          </p:nvPr>
        </p:nvGraphicFramePr>
        <p:xfrm>
          <a:off x="152400" y="3185069"/>
          <a:ext cx="3959227" cy="3087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graphicFrame>
        <p:nvGraphicFramePr>
          <p:cNvPr id="44" name="Grafik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7603919"/>
              </p:ext>
            </p:extLst>
          </p:nvPr>
        </p:nvGraphicFramePr>
        <p:xfrm>
          <a:off x="4978402" y="3086306"/>
          <a:ext cx="3741511" cy="3133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</p:spTree>
    <p:extLst>
      <p:ext uri="{BB962C8B-B14F-4D97-AF65-F5344CB8AC3E}">
        <p14:creationId xmlns:p14="http://schemas.microsoft.com/office/powerpoint/2010/main" val="38139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Nesne 18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2" name="think-cell Slide" r:id="rId41" imgW="444" imgH="446" progId="TCLayout.ActiveDocument.1">
                  <p:embed/>
                </p:oleObj>
              </mc:Choice>
              <mc:Fallback>
                <p:oleObj name="think-cell Slide" r:id="rId41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95371" y="960444"/>
            <a:ext cx="8534400" cy="838200"/>
          </a:xfrm>
        </p:spPr>
        <p:txBody>
          <a:bodyPr vert="horz"/>
          <a:lstStyle/>
          <a:p>
            <a:r>
              <a:rPr lang="tr-TR" sz="2400" dirty="0" smtClean="0">
                <a:solidFill>
                  <a:srgbClr val="FF0000"/>
                </a:solidFill>
              </a:rPr>
              <a:t>İşsizlik ödeneğine başvurular COVID-19 etkisiyle Nisan’da en yüksek seviyesini görse de Kasım 2021 itibarıyla 3100 seviyesinde gerçekleşti.</a:t>
            </a:r>
            <a:endParaRPr lang="tr-TR" sz="1800" b="0" dirty="0">
              <a:solidFill>
                <a:srgbClr val="FF0000"/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67</a:t>
            </a:fld>
            <a:endParaRPr lang="en-GB" dirty="0"/>
          </a:p>
        </p:txBody>
      </p:sp>
      <p:sp>
        <p:nvSpPr>
          <p:cNvPr id="300" name="Metin kutusu 299"/>
          <p:cNvSpPr txBox="1"/>
          <p:nvPr/>
        </p:nvSpPr>
        <p:spPr>
          <a:xfrm>
            <a:off x="-1" y="2052385"/>
            <a:ext cx="9144001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Çalışan sayısı, Gaziantep, bin kişi, aylık,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Mart 2020 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Şubat  2022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Metin kutusu 41"/>
          <p:cNvSpPr txBox="1"/>
          <p:nvPr/>
        </p:nvSpPr>
        <p:spPr>
          <a:xfrm>
            <a:off x="0" y="6520064"/>
            <a:ext cx="90298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1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İŞKUR</a:t>
            </a:r>
            <a:endParaRPr lang="tr-TR" altLang="tr-TR" sz="11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"/>
            </p:custDataLst>
          </p:nvPr>
        </p:nvSpPr>
        <p:spPr bwMode="auto">
          <a:xfrm>
            <a:off x="2287588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2068513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3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2947988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8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2727325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1849438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6683375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5364163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3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969963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6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195388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561263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8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1409700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9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1628775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5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3167063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6902450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5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386138" y="5378450"/>
            <a:ext cx="2127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3606800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3825875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4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46538" y="5378450"/>
            <a:ext cx="212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4265613" y="5378450"/>
            <a:ext cx="212725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4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7342188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4486275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5584825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4705350" y="5378450"/>
            <a:ext cx="2127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7781925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5145088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5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7123113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9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5803900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8440738" y="5378450"/>
            <a:ext cx="212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6022975" y="5378450"/>
            <a:ext cx="21272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6243638" y="5378450"/>
            <a:ext cx="212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46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8221663" y="5378450"/>
            <a:ext cx="212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6462713" y="5378450"/>
            <a:ext cx="21272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auto">
          <a:xfrm>
            <a:off x="8001000" y="5378450"/>
            <a:ext cx="212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52" name="Rectangle 3"/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4924425" y="5378450"/>
            <a:ext cx="21272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95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2740025" y="6251575"/>
            <a:ext cx="206216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96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5205413" y="6251575"/>
            <a:ext cx="17811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graphicFrame>
        <p:nvGraphicFramePr>
          <p:cNvPr id="81" name="Grafik 8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91378"/>
              </p:ext>
            </p:extLst>
          </p:nvPr>
        </p:nvGraphicFramePr>
        <p:xfrm>
          <a:off x="76200" y="2451307"/>
          <a:ext cx="9067800" cy="4330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</p:spTree>
    <p:extLst>
      <p:ext uri="{BB962C8B-B14F-4D97-AF65-F5344CB8AC3E}">
        <p14:creationId xmlns:p14="http://schemas.microsoft.com/office/powerpoint/2010/main" val="11467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1" name="think-cell Slide" r:id="rId16" imgW="444" imgH="446" progId="TCLayout.ActiveDocument.1">
                  <p:embed/>
                </p:oleObj>
              </mc:Choice>
              <mc:Fallback>
                <p:oleObj name="think-cell Slide" r:id="rId16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68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-53124" y="2037831"/>
            <a:ext cx="913960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01.01.2016 </a:t>
            </a: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.06.2022 </a:t>
            </a:r>
            <a:r>
              <a:rPr lang="tr-TR" sz="12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tarihleri arasında düzenlenen yatırım teşvik belgeleri, sabit yatırım tutarı</a:t>
            </a:r>
            <a:r>
              <a:rPr lang="tr-TR" sz="12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                      2016- Mayıs 2022</a:t>
            </a:r>
            <a:endParaRPr lang="tr-TR" sz="12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001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Teşvik Uygulama ve Yabancı Sermaye Genel Müdürlüğü,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17873" y="862045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cxnSp>
        <p:nvCxnSpPr>
          <p:cNvPr id="188" name="Düz Bağlayıcı 187"/>
          <p:cNvCxnSpPr/>
          <p:nvPr>
            <p:custDataLst>
              <p:tags r:id="rId3"/>
            </p:custDataLst>
          </p:nvPr>
        </p:nvCxnSpPr>
        <p:spPr bwMode="auto">
          <a:xfrm>
            <a:off x="2170922" y="3642192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7" name="Düz Bağlayıcı 186"/>
          <p:cNvCxnSpPr/>
          <p:nvPr>
            <p:custDataLst>
              <p:tags r:id="rId4"/>
            </p:custDataLst>
          </p:nvPr>
        </p:nvCxnSpPr>
        <p:spPr bwMode="auto">
          <a:xfrm flipV="1">
            <a:off x="1219200" y="3583402"/>
            <a:ext cx="0" cy="4738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Düz Bağlayıcı 188"/>
          <p:cNvCxnSpPr/>
          <p:nvPr>
            <p:custDataLst>
              <p:tags r:id="rId5"/>
            </p:custDataLst>
          </p:nvPr>
        </p:nvCxnSpPr>
        <p:spPr bwMode="auto">
          <a:xfrm>
            <a:off x="2170922" y="3792663"/>
            <a:ext cx="0" cy="7572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149748" y="3293733"/>
            <a:ext cx="1295679" cy="40061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400" b="1" dirty="0" smtClean="0">
                <a:solidFill>
                  <a:srgbClr val="000000"/>
                </a:solidFill>
              </a:rPr>
              <a:t>-57%</a:t>
            </a:r>
            <a:endParaRPr lang="tr-TR" sz="1400" b="1" dirty="0">
              <a:solidFill>
                <a:srgbClr val="000000"/>
              </a:solidFill>
            </a:endParaRPr>
          </a:p>
        </p:txBody>
      </p:sp>
      <p:sp>
        <p:nvSpPr>
          <p:cNvPr id="177" name="Unvan 1"/>
          <p:cNvSpPr>
            <a:spLocks noGrp="1"/>
          </p:cNvSpPr>
          <p:nvPr>
            <p:ph type="title"/>
          </p:nvPr>
        </p:nvSpPr>
        <p:spPr>
          <a:xfrm>
            <a:off x="217873" y="957738"/>
            <a:ext cx="8597612" cy="737573"/>
          </a:xfrm>
        </p:spPr>
        <p:txBody>
          <a:bodyPr vert="horz"/>
          <a:lstStyle/>
          <a:p>
            <a:r>
              <a:rPr lang="tr-TR" sz="2800" dirty="0" smtClean="0"/>
              <a:t>Gaziantep, yatırım ve teşviklerden 2020’de daha çok yararlandı</a:t>
            </a:r>
            <a:endParaRPr lang="tr-TR" sz="2400" b="0" dirty="0"/>
          </a:p>
        </p:txBody>
      </p:sp>
      <p:sp>
        <p:nvSpPr>
          <p:cNvPr id="44" name="Metin kutusu 43"/>
          <p:cNvSpPr txBox="1"/>
          <p:nvPr/>
        </p:nvSpPr>
        <p:spPr>
          <a:xfrm>
            <a:off x="429025" y="2613446"/>
            <a:ext cx="204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>
                <a:solidFill>
                  <a:srgbClr val="808080">
                    <a:lumMod val="75000"/>
                  </a:srgbClr>
                </a:solidFill>
              </a:rPr>
              <a:t>Sabit yatırım tutarı, milyon TL</a:t>
            </a:r>
          </a:p>
        </p:txBody>
      </p:sp>
      <p:cxnSp>
        <p:nvCxnSpPr>
          <p:cNvPr id="48" name="Düz Bağlayıcı 47"/>
          <p:cNvCxnSpPr/>
          <p:nvPr>
            <p:custDataLst>
              <p:tags r:id="rId7"/>
            </p:custDataLst>
          </p:nvPr>
        </p:nvCxnSpPr>
        <p:spPr bwMode="auto">
          <a:xfrm flipV="1">
            <a:off x="4832350" y="3673535"/>
            <a:ext cx="0" cy="6504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Düz Bağlayıcı 48"/>
          <p:cNvCxnSpPr/>
          <p:nvPr>
            <p:custDataLst>
              <p:tags r:id="rId8"/>
            </p:custDataLst>
          </p:nvPr>
        </p:nvCxnSpPr>
        <p:spPr bwMode="auto">
          <a:xfrm>
            <a:off x="5102225" y="3792663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Düz Bağlayıcı 49"/>
          <p:cNvCxnSpPr/>
          <p:nvPr>
            <p:custDataLst>
              <p:tags r:id="rId9"/>
            </p:custDataLst>
          </p:nvPr>
        </p:nvCxnSpPr>
        <p:spPr bwMode="auto">
          <a:xfrm>
            <a:off x="5257800" y="3792663"/>
            <a:ext cx="0" cy="77933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4732019" y="3491038"/>
            <a:ext cx="827088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400" b="1" dirty="0" smtClean="0">
                <a:solidFill>
                  <a:srgbClr val="000000"/>
                </a:solidFill>
              </a:rPr>
              <a:t>-32%</a:t>
            </a:r>
            <a:endParaRPr lang="tr-TR" sz="1400" b="1" dirty="0">
              <a:solidFill>
                <a:srgbClr val="000000"/>
              </a:solidFill>
            </a:endParaRPr>
          </a:p>
        </p:txBody>
      </p:sp>
      <p:sp>
        <p:nvSpPr>
          <p:cNvPr id="68" name="Metin kutusu 67"/>
          <p:cNvSpPr txBox="1"/>
          <p:nvPr/>
        </p:nvSpPr>
        <p:spPr>
          <a:xfrm>
            <a:off x="3149603" y="2651314"/>
            <a:ext cx="274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>
                <a:solidFill>
                  <a:srgbClr val="808080">
                    <a:lumMod val="75000"/>
                  </a:srgbClr>
                </a:solidFill>
              </a:rPr>
              <a:t>Yatırım teşvik belgeleri, belge adedi</a:t>
            </a:r>
          </a:p>
        </p:txBody>
      </p:sp>
      <p:cxnSp>
        <p:nvCxnSpPr>
          <p:cNvPr id="72" name="Düz Bağlayıcı 71"/>
          <p:cNvCxnSpPr/>
          <p:nvPr>
            <p:custDataLst>
              <p:tags r:id="rId11"/>
            </p:custDataLst>
          </p:nvPr>
        </p:nvCxnSpPr>
        <p:spPr bwMode="auto">
          <a:xfrm flipV="1">
            <a:off x="7524750" y="3429000"/>
            <a:ext cx="0" cy="12573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Düz Bağlayıcı 72"/>
          <p:cNvCxnSpPr/>
          <p:nvPr>
            <p:custDataLst>
              <p:tags r:id="rId12"/>
            </p:custDataLst>
          </p:nvPr>
        </p:nvCxnSpPr>
        <p:spPr bwMode="auto">
          <a:xfrm>
            <a:off x="7524750" y="3429000"/>
            <a:ext cx="311150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Düz Bağlayıcı 73"/>
          <p:cNvCxnSpPr/>
          <p:nvPr>
            <p:custDataLst>
              <p:tags r:id="rId13"/>
            </p:custDataLst>
          </p:nvPr>
        </p:nvCxnSpPr>
        <p:spPr bwMode="auto">
          <a:xfrm>
            <a:off x="7835900" y="3429000"/>
            <a:ext cx="0" cy="3032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319327" y="3223641"/>
            <a:ext cx="985838" cy="3016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altLang="en-US" sz="1400" b="1" dirty="0" smtClean="0">
                <a:solidFill>
                  <a:srgbClr val="000000"/>
                </a:solidFill>
              </a:rPr>
              <a:t>-34%</a:t>
            </a:r>
            <a:endParaRPr lang="tr-TR" sz="1400" b="1" dirty="0">
              <a:solidFill>
                <a:srgbClr val="000000"/>
              </a:solidFill>
            </a:endParaRPr>
          </a:p>
        </p:txBody>
      </p:sp>
      <p:sp>
        <p:nvSpPr>
          <p:cNvPr id="104" name="Metin kutusu 103"/>
          <p:cNvSpPr txBox="1"/>
          <p:nvPr/>
        </p:nvSpPr>
        <p:spPr>
          <a:xfrm>
            <a:off x="6045994" y="2685428"/>
            <a:ext cx="274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i="1" dirty="0">
                <a:solidFill>
                  <a:srgbClr val="808080">
                    <a:lumMod val="75000"/>
                  </a:srgbClr>
                </a:solidFill>
              </a:rPr>
              <a:t>Yatırım teşvik belgeleri, istihdam</a:t>
            </a:r>
          </a:p>
        </p:txBody>
      </p:sp>
      <p:graphicFrame>
        <p:nvGraphicFramePr>
          <p:cNvPr id="58" name="Grafik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6932306"/>
              </p:ext>
            </p:extLst>
          </p:nvPr>
        </p:nvGraphicFramePr>
        <p:xfrm>
          <a:off x="410526" y="3510758"/>
          <a:ext cx="2309778" cy="2799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59" name="Grafik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1198137"/>
              </p:ext>
            </p:extLst>
          </p:nvPr>
        </p:nvGraphicFramePr>
        <p:xfrm>
          <a:off x="3278052" y="3241579"/>
          <a:ext cx="2393712" cy="2781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60" name="Grafik 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8833035"/>
              </p:ext>
            </p:extLst>
          </p:nvPr>
        </p:nvGraphicFramePr>
        <p:xfrm>
          <a:off x="6229512" y="3174535"/>
          <a:ext cx="2228688" cy="273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</p:spTree>
    <p:extLst>
      <p:ext uri="{BB962C8B-B14F-4D97-AF65-F5344CB8AC3E}">
        <p14:creationId xmlns:p14="http://schemas.microsoft.com/office/powerpoint/2010/main" val="41555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Nesne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5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ikdörtgen 14"/>
          <p:cNvSpPr/>
          <p:nvPr/>
        </p:nvSpPr>
        <p:spPr bwMode="auto">
          <a:xfrm>
            <a:off x="0" y="0"/>
            <a:ext cx="9144000" cy="1000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 bwMode="auto">
          <a:xfrm>
            <a:off x="1093191" y="1707097"/>
            <a:ext cx="6193434" cy="56457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tr-TR" sz="4000" kern="0" dirty="0"/>
              <a:t>Gaziantep İli</a:t>
            </a:r>
          </a:p>
          <a:p>
            <a:pPr>
              <a:defRPr/>
            </a:pPr>
            <a:r>
              <a:rPr lang="tr-TR" sz="4000" kern="0" dirty="0" smtClean="0"/>
              <a:t>Sektör bazlı analizler</a:t>
            </a:r>
            <a:endParaRPr lang="tr-TR" sz="4000" kern="0" dirty="0"/>
          </a:p>
        </p:txBody>
      </p:sp>
      <p:sp>
        <p:nvSpPr>
          <p:cNvPr id="13" name="Dikdörtgen 12"/>
          <p:cNvSpPr/>
          <p:nvPr/>
        </p:nvSpPr>
        <p:spPr>
          <a:xfrm>
            <a:off x="343394" y="0"/>
            <a:ext cx="193964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575952" y="0"/>
            <a:ext cx="193964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İçerik Yer Tutucusu 2"/>
          <p:cNvSpPr txBox="1">
            <a:spLocks/>
          </p:cNvSpPr>
          <p:nvPr/>
        </p:nvSpPr>
        <p:spPr bwMode="auto">
          <a:xfrm>
            <a:off x="1093192" y="2504692"/>
            <a:ext cx="7786568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endParaRPr lang="tr-TR" sz="2800" kern="0" dirty="0" smtClean="0">
              <a:solidFill>
                <a:srgbClr val="000000"/>
              </a:solidFill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  <a:defRPr/>
            </a:pPr>
            <a:endParaRPr lang="tr-TR" sz="2400" kern="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tr-TR" sz="2400" kern="0" dirty="0">
              <a:solidFill>
                <a:srgbClr val="000000"/>
              </a:solidFill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6247396" y="318658"/>
            <a:ext cx="2632364" cy="13438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56" y="463044"/>
            <a:ext cx="1792059" cy="763284"/>
          </a:xfrm>
          <a:prstGeom prst="rect">
            <a:avLst/>
          </a:prstGeom>
          <a:solidFill>
            <a:schemeClr val="bg1">
              <a:alpha val="95000"/>
            </a:schemeClr>
          </a:solidFill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90" r="67302" b="8237"/>
          <a:stretch/>
        </p:blipFill>
        <p:spPr>
          <a:xfrm>
            <a:off x="7044034" y="463044"/>
            <a:ext cx="1620995" cy="763284"/>
          </a:xfrm>
          <a:prstGeom prst="rect">
            <a:avLst/>
          </a:prstGeom>
        </p:spPr>
      </p:pic>
      <p:pic>
        <p:nvPicPr>
          <p:cNvPr id="20" name="Resim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71" y="449294"/>
            <a:ext cx="775563" cy="775563"/>
          </a:xfrm>
          <a:prstGeom prst="rect">
            <a:avLst/>
          </a:prstGeom>
        </p:spPr>
      </p:pic>
      <p:sp>
        <p:nvSpPr>
          <p:cNvPr id="21" name="Dikdörtgen 20"/>
          <p:cNvSpPr/>
          <p:nvPr/>
        </p:nvSpPr>
        <p:spPr>
          <a:xfrm>
            <a:off x="3643086" y="317160"/>
            <a:ext cx="5244191" cy="109259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FFFF"/>
              </a:solidFill>
            </a:endParaRPr>
          </a:p>
        </p:txBody>
      </p:sp>
      <p:sp>
        <p:nvSpPr>
          <p:cNvPr id="22" name="İçerik Yer Tutucusu 2"/>
          <p:cNvSpPr txBox="1">
            <a:spLocks/>
          </p:cNvSpPr>
          <p:nvPr/>
        </p:nvSpPr>
        <p:spPr bwMode="auto">
          <a:xfrm>
            <a:off x="1123700" y="2635525"/>
            <a:ext cx="7715499" cy="344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j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Sektörel dağılım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Tarım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Turizm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Eğitim</a:t>
            </a:r>
          </a:p>
          <a:p>
            <a:pPr>
              <a:defRPr/>
            </a:pPr>
            <a:r>
              <a:rPr lang="tr-TR" kern="0" dirty="0" smtClean="0">
                <a:solidFill>
                  <a:srgbClr val="000000"/>
                </a:solidFill>
              </a:rPr>
              <a:t>Sağlık</a:t>
            </a:r>
            <a:endParaRPr lang="tr-TR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tr-TR" kern="0" dirty="0" smtClean="0">
              <a:solidFill>
                <a:srgbClr val="000000"/>
              </a:solidFill>
            </a:endParaRPr>
          </a:p>
          <a:p>
            <a:pPr marL="857250" lvl="1" indent="-457200">
              <a:buClr>
                <a:srgbClr val="E60000"/>
              </a:buClr>
              <a:buSzPct val="85000"/>
              <a:buFont typeface="Arial" panose="020B0604020202020204" pitchFamily="34" charset="0"/>
              <a:buChar char="•"/>
            </a:pPr>
            <a:endParaRPr lang="tr-TR" kern="0" dirty="0" smtClean="0">
              <a:solidFill>
                <a:srgbClr val="000000"/>
              </a:solidFill>
            </a:endParaRPr>
          </a:p>
          <a:p>
            <a:pPr lvl="1">
              <a:defRPr/>
            </a:pPr>
            <a:endParaRPr lang="tr-TR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735838"/>
            <a:ext cx="8655685" cy="544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700" spc="-5" dirty="0"/>
              <a:t>2022 </a:t>
            </a:r>
            <a:r>
              <a:rPr sz="1700" dirty="0"/>
              <a:t>yılı büyüme tahminleri tarihsel ortalamanın</a:t>
            </a:r>
            <a:r>
              <a:rPr sz="1700" spc="-80" dirty="0"/>
              <a:t> </a:t>
            </a:r>
            <a:r>
              <a:rPr sz="1700" dirty="0"/>
              <a:t>altındadır.</a:t>
            </a:r>
            <a:endParaRPr sz="1700"/>
          </a:p>
          <a:p>
            <a:pPr marL="12700">
              <a:lnSpc>
                <a:spcPct val="100000"/>
              </a:lnSpc>
            </a:pPr>
            <a:r>
              <a:rPr sz="1700" b="0" dirty="0">
                <a:latin typeface="Tahoma"/>
                <a:cs typeface="Tahoma"/>
              </a:rPr>
              <a:t>Temmuz ayı </a:t>
            </a:r>
            <a:r>
              <a:rPr sz="1700" b="0" spc="-5" dirty="0">
                <a:latin typeface="Tahoma"/>
                <a:cs typeface="Tahoma"/>
              </a:rPr>
              <a:t>TCMB Piyasa Katılımcıları Anketinde </a:t>
            </a:r>
            <a:r>
              <a:rPr sz="1700" b="0" dirty="0">
                <a:latin typeface="Tahoma"/>
                <a:cs typeface="Tahoma"/>
              </a:rPr>
              <a:t>büyüme </a:t>
            </a:r>
            <a:r>
              <a:rPr sz="1700" b="0" spc="-5" dirty="0">
                <a:latin typeface="Tahoma"/>
                <a:cs typeface="Tahoma"/>
              </a:rPr>
              <a:t>beklentisi </a:t>
            </a:r>
            <a:r>
              <a:rPr sz="1700" b="0" dirty="0">
                <a:latin typeface="Tahoma"/>
                <a:cs typeface="Tahoma"/>
              </a:rPr>
              <a:t>0,1 puan artarak</a:t>
            </a:r>
            <a:r>
              <a:rPr sz="1700" b="0" spc="30" dirty="0">
                <a:latin typeface="Tahoma"/>
                <a:cs typeface="Tahoma"/>
              </a:rPr>
              <a:t> </a:t>
            </a:r>
            <a:r>
              <a:rPr sz="1700" b="0" dirty="0">
                <a:latin typeface="Tahoma"/>
                <a:cs typeface="Tahoma"/>
              </a:rPr>
              <a:t>%3,6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9" y="1254378"/>
            <a:ext cx="925194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dirty="0">
                <a:solidFill>
                  <a:srgbClr val="1F308D"/>
                </a:solidFill>
                <a:latin typeface="Tahoma"/>
                <a:cs typeface="Tahoma"/>
              </a:rPr>
              <a:t>o</a:t>
            </a:r>
            <a:r>
              <a:rPr sz="1700" spc="-10" dirty="0">
                <a:solidFill>
                  <a:srgbClr val="1F308D"/>
                </a:solidFill>
                <a:latin typeface="Tahoma"/>
                <a:cs typeface="Tahoma"/>
              </a:rPr>
              <a:t>l</a:t>
            </a:r>
            <a:r>
              <a:rPr sz="1700" dirty="0">
                <a:solidFill>
                  <a:srgbClr val="1F308D"/>
                </a:solidFill>
                <a:latin typeface="Tahoma"/>
                <a:cs typeface="Tahoma"/>
              </a:rPr>
              <a:t>m</a:t>
            </a:r>
            <a:r>
              <a:rPr sz="1700" spc="-10" dirty="0">
                <a:solidFill>
                  <a:srgbClr val="1F308D"/>
                </a:solidFill>
                <a:latin typeface="Tahoma"/>
                <a:cs typeface="Tahoma"/>
              </a:rPr>
              <a:t>u</a:t>
            </a:r>
            <a:r>
              <a:rPr sz="1700" spc="-5" dirty="0">
                <a:solidFill>
                  <a:srgbClr val="1F308D"/>
                </a:solidFill>
                <a:latin typeface="Tahoma"/>
                <a:cs typeface="Tahoma"/>
              </a:rPr>
              <a:t>ş</a:t>
            </a:r>
            <a:r>
              <a:rPr sz="1700" spc="-10" dirty="0">
                <a:solidFill>
                  <a:srgbClr val="1F308D"/>
                </a:solidFill>
                <a:latin typeface="Tahoma"/>
                <a:cs typeface="Tahoma"/>
              </a:rPr>
              <a:t>t</a:t>
            </a:r>
            <a:r>
              <a:rPr sz="1700" dirty="0">
                <a:solidFill>
                  <a:srgbClr val="1F308D"/>
                </a:solidFill>
                <a:latin typeface="Tahoma"/>
                <a:cs typeface="Tahoma"/>
              </a:rPr>
              <a:t>u</a:t>
            </a:r>
            <a:r>
              <a:rPr sz="1700" spc="-5" dirty="0">
                <a:solidFill>
                  <a:srgbClr val="1F308D"/>
                </a:solidFill>
                <a:latin typeface="Tahoma"/>
                <a:cs typeface="Tahoma"/>
              </a:rPr>
              <a:t>r</a:t>
            </a:r>
            <a:r>
              <a:rPr sz="1700" dirty="0">
                <a:solidFill>
                  <a:srgbClr val="1F308D"/>
                </a:solidFill>
                <a:latin typeface="Tahoma"/>
                <a:cs typeface="Tahoma"/>
              </a:rPr>
              <a:t>.</a:t>
            </a:r>
            <a:endParaRPr sz="17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618488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08910" y="1649348"/>
            <a:ext cx="37274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GSYİH büyüme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oranları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(%) 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2011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1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3191" y="2651760"/>
            <a:ext cx="8321040" cy="2738755"/>
            <a:chOff x="393191" y="2651760"/>
            <a:chExt cx="8321040" cy="2738755"/>
          </a:xfrm>
        </p:grpSpPr>
        <p:sp>
          <p:nvSpPr>
            <p:cNvPr id="7" name="object 7"/>
            <p:cNvSpPr/>
            <p:nvPr/>
          </p:nvSpPr>
          <p:spPr>
            <a:xfrm>
              <a:off x="6618719" y="4482096"/>
              <a:ext cx="1972310" cy="904240"/>
            </a:xfrm>
            <a:custGeom>
              <a:avLst/>
              <a:gdLst/>
              <a:ahLst/>
              <a:cxnLst/>
              <a:rect l="l" t="t" r="r" b="b"/>
              <a:pathLst>
                <a:path w="1972309" h="904239">
                  <a:moveTo>
                    <a:pt x="307860" y="0"/>
                  </a:moveTo>
                  <a:lnTo>
                    <a:pt x="0" y="0"/>
                  </a:lnTo>
                  <a:lnTo>
                    <a:pt x="0" y="903719"/>
                  </a:lnTo>
                  <a:lnTo>
                    <a:pt x="307860" y="903719"/>
                  </a:lnTo>
                  <a:lnTo>
                    <a:pt x="307860" y="0"/>
                  </a:lnTo>
                  <a:close/>
                </a:path>
                <a:path w="1972309" h="904239">
                  <a:moveTo>
                    <a:pt x="862596" y="245351"/>
                  </a:moveTo>
                  <a:lnTo>
                    <a:pt x="554748" y="245351"/>
                  </a:lnTo>
                  <a:lnTo>
                    <a:pt x="554748" y="903719"/>
                  </a:lnTo>
                  <a:lnTo>
                    <a:pt x="862596" y="903719"/>
                  </a:lnTo>
                  <a:lnTo>
                    <a:pt x="862596" y="245351"/>
                  </a:lnTo>
                  <a:close/>
                </a:path>
                <a:path w="1972309" h="904239">
                  <a:moveTo>
                    <a:pt x="1417332" y="562343"/>
                  </a:moveTo>
                  <a:lnTo>
                    <a:pt x="1109484" y="562343"/>
                  </a:lnTo>
                  <a:lnTo>
                    <a:pt x="1109484" y="903719"/>
                  </a:lnTo>
                  <a:lnTo>
                    <a:pt x="1417332" y="903719"/>
                  </a:lnTo>
                  <a:lnTo>
                    <a:pt x="1417332" y="562343"/>
                  </a:lnTo>
                  <a:close/>
                </a:path>
                <a:path w="1972309" h="904239">
                  <a:moveTo>
                    <a:pt x="1972068" y="24371"/>
                  </a:moveTo>
                  <a:lnTo>
                    <a:pt x="1664220" y="24371"/>
                  </a:lnTo>
                  <a:lnTo>
                    <a:pt x="1664220" y="903719"/>
                  </a:lnTo>
                  <a:lnTo>
                    <a:pt x="1972068" y="903719"/>
                  </a:lnTo>
                  <a:lnTo>
                    <a:pt x="1972068" y="24371"/>
                  </a:lnTo>
                  <a:close/>
                </a:path>
              </a:pathLst>
            </a:custGeom>
            <a:solidFill>
              <a:srgbClr val="A80000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16636" y="2651759"/>
              <a:ext cx="5855335" cy="2734310"/>
            </a:xfrm>
            <a:custGeom>
              <a:avLst/>
              <a:gdLst/>
              <a:ahLst/>
              <a:cxnLst/>
              <a:rect l="l" t="t" r="r" b="b"/>
              <a:pathLst>
                <a:path w="5855335" h="2734310">
                  <a:moveTo>
                    <a:pt x="307848" y="0"/>
                  </a:moveTo>
                  <a:lnTo>
                    <a:pt x="0" y="0"/>
                  </a:lnTo>
                  <a:lnTo>
                    <a:pt x="0" y="2734056"/>
                  </a:lnTo>
                  <a:lnTo>
                    <a:pt x="307848" y="2734056"/>
                  </a:lnTo>
                  <a:lnTo>
                    <a:pt x="307848" y="0"/>
                  </a:lnTo>
                  <a:close/>
                </a:path>
                <a:path w="5855335" h="2734310">
                  <a:moveTo>
                    <a:pt x="862584" y="1562100"/>
                  </a:moveTo>
                  <a:lnTo>
                    <a:pt x="554736" y="1562100"/>
                  </a:lnTo>
                  <a:lnTo>
                    <a:pt x="554736" y="2734056"/>
                  </a:lnTo>
                  <a:lnTo>
                    <a:pt x="862584" y="2734056"/>
                  </a:lnTo>
                  <a:lnTo>
                    <a:pt x="862584" y="1562100"/>
                  </a:lnTo>
                  <a:close/>
                </a:path>
                <a:path w="5855335" h="2734310">
                  <a:moveTo>
                    <a:pt x="1417320" y="658368"/>
                  </a:moveTo>
                  <a:lnTo>
                    <a:pt x="1109459" y="658368"/>
                  </a:lnTo>
                  <a:lnTo>
                    <a:pt x="1109459" y="2734056"/>
                  </a:lnTo>
                  <a:lnTo>
                    <a:pt x="1417320" y="2734056"/>
                  </a:lnTo>
                  <a:lnTo>
                    <a:pt x="1417320" y="658368"/>
                  </a:lnTo>
                  <a:close/>
                </a:path>
                <a:path w="5855335" h="2734310">
                  <a:moveTo>
                    <a:pt x="1972056" y="1537716"/>
                  </a:moveTo>
                  <a:lnTo>
                    <a:pt x="1664208" y="1537716"/>
                  </a:lnTo>
                  <a:lnTo>
                    <a:pt x="1664208" y="2734056"/>
                  </a:lnTo>
                  <a:lnTo>
                    <a:pt x="1972056" y="2734056"/>
                  </a:lnTo>
                  <a:lnTo>
                    <a:pt x="1972056" y="1537716"/>
                  </a:lnTo>
                  <a:close/>
                </a:path>
                <a:path w="5855335" h="2734310">
                  <a:moveTo>
                    <a:pt x="2526792" y="1245108"/>
                  </a:moveTo>
                  <a:lnTo>
                    <a:pt x="2218944" y="1245108"/>
                  </a:lnTo>
                  <a:lnTo>
                    <a:pt x="2218944" y="2734056"/>
                  </a:lnTo>
                  <a:lnTo>
                    <a:pt x="2526792" y="2734056"/>
                  </a:lnTo>
                  <a:lnTo>
                    <a:pt x="2526792" y="1245108"/>
                  </a:lnTo>
                  <a:close/>
                </a:path>
                <a:path w="5855335" h="2734310">
                  <a:moveTo>
                    <a:pt x="3081528" y="1929384"/>
                  </a:moveTo>
                  <a:lnTo>
                    <a:pt x="2773667" y="1929384"/>
                  </a:lnTo>
                  <a:lnTo>
                    <a:pt x="2773667" y="2734056"/>
                  </a:lnTo>
                  <a:lnTo>
                    <a:pt x="3081528" y="2734056"/>
                  </a:lnTo>
                  <a:lnTo>
                    <a:pt x="3081528" y="1929384"/>
                  </a:lnTo>
                  <a:close/>
                </a:path>
                <a:path w="5855335" h="2734310">
                  <a:moveTo>
                    <a:pt x="3636264" y="903732"/>
                  </a:moveTo>
                  <a:lnTo>
                    <a:pt x="3328416" y="903732"/>
                  </a:lnTo>
                  <a:lnTo>
                    <a:pt x="3328416" y="2734056"/>
                  </a:lnTo>
                  <a:lnTo>
                    <a:pt x="3636264" y="2734056"/>
                  </a:lnTo>
                  <a:lnTo>
                    <a:pt x="3636264" y="903732"/>
                  </a:lnTo>
                  <a:close/>
                </a:path>
                <a:path w="5855335" h="2734310">
                  <a:moveTo>
                    <a:pt x="4191000" y="2002536"/>
                  </a:moveTo>
                  <a:lnTo>
                    <a:pt x="3883152" y="2002536"/>
                  </a:lnTo>
                  <a:lnTo>
                    <a:pt x="3883152" y="2734056"/>
                  </a:lnTo>
                  <a:lnTo>
                    <a:pt x="4191000" y="2734056"/>
                  </a:lnTo>
                  <a:lnTo>
                    <a:pt x="4191000" y="2002536"/>
                  </a:lnTo>
                  <a:close/>
                </a:path>
                <a:path w="5855335" h="2734310">
                  <a:moveTo>
                    <a:pt x="4745736" y="2514600"/>
                  </a:moveTo>
                  <a:lnTo>
                    <a:pt x="4437888" y="2514600"/>
                  </a:lnTo>
                  <a:lnTo>
                    <a:pt x="4437888" y="2734056"/>
                  </a:lnTo>
                  <a:lnTo>
                    <a:pt x="4745736" y="2734056"/>
                  </a:lnTo>
                  <a:lnTo>
                    <a:pt x="4745736" y="2514600"/>
                  </a:lnTo>
                  <a:close/>
                </a:path>
                <a:path w="5855335" h="2734310">
                  <a:moveTo>
                    <a:pt x="5300472" y="2295144"/>
                  </a:moveTo>
                  <a:lnTo>
                    <a:pt x="4992624" y="2295144"/>
                  </a:lnTo>
                  <a:lnTo>
                    <a:pt x="4992624" y="2734056"/>
                  </a:lnTo>
                  <a:lnTo>
                    <a:pt x="5300472" y="2734056"/>
                  </a:lnTo>
                  <a:lnTo>
                    <a:pt x="5300472" y="2295144"/>
                  </a:lnTo>
                  <a:close/>
                </a:path>
                <a:path w="5855335" h="2734310">
                  <a:moveTo>
                    <a:pt x="5855208" y="48768"/>
                  </a:moveTo>
                  <a:lnTo>
                    <a:pt x="5547360" y="48768"/>
                  </a:lnTo>
                  <a:lnTo>
                    <a:pt x="5547360" y="2734056"/>
                  </a:lnTo>
                  <a:lnTo>
                    <a:pt x="5855208" y="2734056"/>
                  </a:lnTo>
                  <a:lnTo>
                    <a:pt x="5855208" y="48768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3191" y="5385816"/>
              <a:ext cx="8321040" cy="0"/>
            </a:xfrm>
            <a:custGeom>
              <a:avLst/>
              <a:gdLst/>
              <a:ahLst/>
              <a:cxnLst/>
              <a:rect l="l" t="t" r="r" b="b"/>
              <a:pathLst>
                <a:path w="8321040">
                  <a:moveTo>
                    <a:pt x="0" y="0"/>
                  </a:moveTo>
                  <a:lnTo>
                    <a:pt x="8321039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71321" y="4239006"/>
              <a:ext cx="5546090" cy="0"/>
            </a:xfrm>
            <a:custGeom>
              <a:avLst/>
              <a:gdLst/>
              <a:ahLst/>
              <a:cxnLst/>
              <a:rect l="l" t="t" r="r" b="b"/>
              <a:pathLst>
                <a:path w="5546090">
                  <a:moveTo>
                    <a:pt x="0" y="0"/>
                  </a:moveTo>
                  <a:lnTo>
                    <a:pt x="0" y="0"/>
                  </a:lnTo>
                  <a:lnTo>
                    <a:pt x="4991100" y="0"/>
                  </a:lnTo>
                  <a:lnTo>
                    <a:pt x="5545836" y="0"/>
                  </a:lnTo>
                </a:path>
              </a:pathLst>
            </a:custGeom>
            <a:ln w="19812">
              <a:solidFill>
                <a:srgbClr val="C30C3D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640" y="5424322"/>
            <a:ext cx="8740775" cy="1299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009">
              <a:spcBef>
                <a:spcPts val="100"/>
              </a:spcBef>
              <a:tabLst>
                <a:tab pos="1014730" algn="l"/>
                <a:tab pos="1570355" algn="l"/>
                <a:tab pos="2124710" algn="l"/>
                <a:tab pos="2680335" algn="l"/>
                <a:tab pos="3234055" algn="l"/>
                <a:tab pos="3788410" algn="l"/>
                <a:tab pos="4344035" algn="l"/>
                <a:tab pos="4898390" algn="l"/>
                <a:tab pos="5454015" algn="l"/>
                <a:tab pos="6007735" algn="l"/>
                <a:tab pos="6536690" algn="l"/>
                <a:tab pos="7158990" algn="l"/>
                <a:tab pos="7625715" algn="l"/>
              </a:tabLst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2011	2012	2013	2014	2015	2016	2017	2018	2019	2020	2021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OECD	IMF	Dünya</a:t>
            </a:r>
            <a:r>
              <a:rPr sz="1200" spc="15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TCMB-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203835" algn="r">
              <a:tabLst>
                <a:tab pos="680085" algn="l"/>
              </a:tabLst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B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nk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ı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	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PKA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R="558165" algn="r">
              <a:spcBef>
                <a:spcPts val="975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2022</a:t>
            </a:r>
            <a:r>
              <a:rPr sz="1200" b="1" spc="-1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tahminleri*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415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/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*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IMF- Nisan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Dünya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Ekonomik Görünümü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Raporu,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OECD 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Haziran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tahminleri, Dünya Bankası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Nisan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Avrupa</a:t>
            </a:r>
            <a:r>
              <a:rPr sz="1200" spc="-13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Arial"/>
                <a:cs typeface="Arial"/>
              </a:rPr>
              <a:t>ve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Orta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Asya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Ekonomik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Güncelleme Bahar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Raporu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TCMB </a:t>
            </a: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- </a:t>
            </a:r>
            <a:r>
              <a:rPr sz="1200" spc="-25" dirty="0">
                <a:solidFill>
                  <a:prstClr val="black"/>
                </a:solidFill>
                <a:latin typeface="Arial"/>
                <a:cs typeface="Arial"/>
              </a:rPr>
              <a:t>Temmuz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2022 Piyasa Katılımcılar Anketi</a:t>
            </a:r>
            <a:r>
              <a:rPr sz="1200" spc="-22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verileridir.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6525" y="3993260"/>
            <a:ext cx="239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9727" y="2429383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62429" y="3088385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16657" y="3967988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72282" y="3332734"/>
            <a:ext cx="1346835" cy="551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12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6,1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43427" y="4358081"/>
            <a:ext cx="80200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3,3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52900" y="4431538"/>
            <a:ext cx="19113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3,0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90338" y="4946142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,9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545963" y="4725416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57391" y="2478404"/>
            <a:ext cx="3225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54165" y="4261866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09790" y="4506214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64018" y="4823841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319896" y="4285615"/>
            <a:ext cx="238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385809" y="147573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7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225290" y="3818635"/>
            <a:ext cx="17659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Ortalama</a:t>
            </a:r>
            <a:r>
              <a:rPr sz="1200" b="1" spc="-2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C00000"/>
                </a:solidFill>
                <a:latin typeface="Tahoma"/>
                <a:cs typeface="Tahoma"/>
              </a:rPr>
              <a:t>(1999-2021)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algn="ctr"/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4,7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442278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70</a:t>
            </a:fld>
            <a:endParaRPr lang="en-GB" dirty="0"/>
          </a:p>
        </p:txBody>
      </p:sp>
      <p:sp>
        <p:nvSpPr>
          <p:cNvPr id="7" name="Unvan 1"/>
          <p:cNvSpPr>
            <a:spLocks noGrp="1"/>
          </p:cNvSpPr>
          <p:nvPr>
            <p:ph type="title"/>
          </p:nvPr>
        </p:nvSpPr>
        <p:spPr>
          <a:xfrm>
            <a:off x="304800" y="990602"/>
            <a:ext cx="8534400" cy="1175549"/>
          </a:xfrm>
        </p:spPr>
        <p:txBody>
          <a:bodyPr vert="horz"/>
          <a:lstStyle/>
          <a:p>
            <a:r>
              <a:rPr lang="tr-TR" sz="2400" b="0" dirty="0" smtClean="0"/>
              <a:t>Çevre illerine kıyasla Gaziantep’te </a:t>
            </a:r>
            <a:r>
              <a:rPr lang="tr-TR" sz="2400" dirty="0"/>
              <a:t>Sanayi ve İmalat sektörleriyle </a:t>
            </a:r>
            <a:r>
              <a:rPr lang="tr-TR" sz="2400" b="0" dirty="0"/>
              <a:t>ön plana </a:t>
            </a:r>
            <a:r>
              <a:rPr lang="tr-TR" sz="2400" b="0" dirty="0" smtClean="0"/>
              <a:t>çıkıyor.</a:t>
            </a:r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1800" b="0" dirty="0" smtClean="0"/>
              <a:t>Gaziantep </a:t>
            </a:r>
            <a:r>
              <a:rPr lang="tr-TR" sz="1800" b="0" dirty="0"/>
              <a:t>İnşaat ve Gayrimenkul sektörlerinin GSYH’deki payı daha </a:t>
            </a:r>
            <a:r>
              <a:rPr lang="tr-TR" sz="1800" b="0" dirty="0" smtClean="0"/>
              <a:t>düşük.</a:t>
            </a:r>
            <a:endParaRPr lang="tr-TR" sz="1800" b="0" dirty="0"/>
          </a:p>
        </p:txBody>
      </p:sp>
      <p:sp>
        <p:nvSpPr>
          <p:cNvPr id="8" name="Metin kutusu 7"/>
          <p:cNvSpPr txBox="1"/>
          <p:nvPr/>
        </p:nvSpPr>
        <p:spPr>
          <a:xfrm>
            <a:off x="9718" y="2265584"/>
            <a:ext cx="9134282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GSYH’nin sektörlere göre dağılımı, %, Türkiye ve Gaziantep, 2004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ve2020</a:t>
            </a:r>
          </a:p>
          <a:p>
            <a:pPr algn="ctr">
              <a:defRPr/>
            </a:pP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Grafik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5977207"/>
              </p:ext>
            </p:extLst>
          </p:nvPr>
        </p:nvGraphicFramePr>
        <p:xfrm>
          <a:off x="152401" y="3048000"/>
          <a:ext cx="4424458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782971"/>
              </p:ext>
            </p:extLst>
          </p:nvPr>
        </p:nvGraphicFramePr>
        <p:xfrm>
          <a:off x="4495800" y="3632236"/>
          <a:ext cx="4343400" cy="170176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76288"/>
                <a:gridCol w="263525"/>
                <a:gridCol w="457088"/>
                <a:gridCol w="500295"/>
                <a:gridCol w="500295"/>
                <a:gridCol w="457088"/>
                <a:gridCol w="457088"/>
                <a:gridCol w="398333"/>
                <a:gridCol w="533400"/>
              </a:tblGrid>
              <a:tr h="321753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Yıl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Tarım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Sanayi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İmalat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İnşaat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Hizmetler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Bilgi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ve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iletişim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Finans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ve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r>
                        <a:rPr lang="en-US" sz="800" u="none" strike="noStrike" dirty="0" err="1">
                          <a:effectLst/>
                        </a:rPr>
                        <a:t>sigortacılık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rgbClr val="FFC000"/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Gaziantep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736843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3631908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3394099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1395579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2907357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110132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157132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1667553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11750957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11035629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4070626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7282585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133290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864331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Şanlıurfa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2225944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410939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280643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1308903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1367364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83862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52524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3395675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1455124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870632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1911728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2911312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68177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295617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Adana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2248488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2664399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2097162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2161616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4866855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248406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372823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3049804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7626805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5876041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4188894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9485637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520755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1405085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356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 err="1">
                          <a:effectLst/>
                        </a:rPr>
                        <a:t>Kahramanmaraş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2004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1199617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2227219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1398289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1129155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1039131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66962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776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1561971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4553801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3407819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2668156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2225325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85602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315653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52919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Nesne 30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72" name="think-cell Slide" r:id="rId4" imgW="444" imgH="446" progId="TCLayout.ActiveDocument.1">
                  <p:embed/>
                </p:oleObj>
              </mc:Choice>
              <mc:Fallback>
                <p:oleObj name="think-cell Slide" r:id="rId4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4800" y="790576"/>
            <a:ext cx="8534400" cy="850898"/>
          </a:xfrm>
        </p:spPr>
        <p:txBody>
          <a:bodyPr vert="horz"/>
          <a:lstStyle/>
          <a:p>
            <a:r>
              <a:rPr lang="tr-TR" sz="1800" dirty="0" smtClean="0"/>
              <a:t>Tarım alanı bakımından Şanlıurfa Gaziantep’in önünde</a:t>
            </a:r>
            <a:br>
              <a:rPr lang="tr-TR" sz="1800" dirty="0" smtClean="0"/>
            </a:br>
            <a:r>
              <a:rPr lang="tr-TR" sz="1800" b="0" dirty="0"/>
              <a:t>Meyveler</a:t>
            </a:r>
            <a:r>
              <a:rPr lang="tr-TR" sz="1800" b="0" dirty="0" smtClean="0"/>
              <a:t>, içecek </a:t>
            </a:r>
            <a:r>
              <a:rPr lang="tr-TR" sz="1800" b="0" dirty="0"/>
              <a:t>ve baharat </a:t>
            </a:r>
            <a:r>
              <a:rPr lang="tr-TR" sz="1800" b="0" dirty="0" smtClean="0"/>
              <a:t>üretimine ayrılan tarım alanları ile sebze bahçeleri alanı oranlarında, Gaziantep’te </a:t>
            </a:r>
            <a:r>
              <a:rPr lang="tr-TR" sz="1800" b="0" dirty="0" err="1" smtClean="0"/>
              <a:t>Şanlıurafa’dan</a:t>
            </a:r>
            <a:r>
              <a:rPr lang="tr-TR" sz="1800" b="0" dirty="0" smtClean="0"/>
              <a:t> daha yüksek</a:t>
            </a:r>
            <a:endParaRPr lang="tr-TR" sz="1800" b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71</a:t>
            </a:fld>
            <a:endParaRPr lang="en-GB" dirty="0"/>
          </a:p>
        </p:txBody>
      </p:sp>
      <p:sp>
        <p:nvSpPr>
          <p:cNvPr id="23" name="Metin kutusu 22"/>
          <p:cNvSpPr txBox="1"/>
          <p:nvPr/>
        </p:nvSpPr>
        <p:spPr>
          <a:xfrm>
            <a:off x="-14376" y="6592892"/>
            <a:ext cx="9029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</a:t>
            </a:r>
            <a:endParaRPr lang="tr-TR" altLang="tr-TR" sz="1200" dirty="0">
              <a:solidFill>
                <a:srgbClr val="000000"/>
              </a:solidFill>
            </a:endParaRPr>
          </a:p>
        </p:txBody>
      </p:sp>
      <p:sp>
        <p:nvSpPr>
          <p:cNvPr id="24" name="Metin kutusu 23"/>
          <p:cNvSpPr txBox="1"/>
          <p:nvPr/>
        </p:nvSpPr>
        <p:spPr>
          <a:xfrm>
            <a:off x="0" y="1670050"/>
            <a:ext cx="9166136" cy="3079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İşlenen tarım alanı istatistikleri, Gaziantep ve emsal iller, 2004-2020</a:t>
            </a:r>
          </a:p>
        </p:txBody>
      </p:sp>
      <p:cxnSp>
        <p:nvCxnSpPr>
          <p:cNvPr id="25" name="Düz Bağlayıcı 24"/>
          <p:cNvCxnSpPr/>
          <p:nvPr/>
        </p:nvCxnSpPr>
        <p:spPr bwMode="auto">
          <a:xfrm>
            <a:off x="4737098" y="2879725"/>
            <a:ext cx="0" cy="30607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Metin kutusu 26"/>
          <p:cNvSpPr txBox="1"/>
          <p:nvPr/>
        </p:nvSpPr>
        <p:spPr>
          <a:xfrm>
            <a:off x="446086" y="2665413"/>
            <a:ext cx="4291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>
                <a:solidFill>
                  <a:srgbClr val="808080">
                    <a:lumMod val="75000"/>
                  </a:srgbClr>
                </a:solidFill>
              </a:rPr>
              <a:t>İşlenen tarım alanı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4843463" y="2342356"/>
            <a:ext cx="4172039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1" i="1" dirty="0">
                <a:solidFill>
                  <a:srgbClr val="808080">
                    <a:lumMod val="75000"/>
                  </a:srgbClr>
                </a:solidFill>
              </a:rPr>
              <a:t>Bitkisel üretim faaliyetine göre işlenen tarım alanı, ilin kendi içerisindeki  toplam tarım alanlarından alınan pay, %</a:t>
            </a: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/>
          </p:nvPr>
        </p:nvGraphicFramePr>
        <p:xfrm>
          <a:off x="4794249" y="3314700"/>
          <a:ext cx="4221254" cy="230028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098894"/>
                <a:gridCol w="780590"/>
                <a:gridCol w="780590"/>
                <a:gridCol w="780590"/>
                <a:gridCol w="780590"/>
              </a:tblGrid>
              <a:tr h="126957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Tahıllar ve diğer bitkisel ürünlerin alanı  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Sebze bahçeleri alanı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Meyveler,içecek ve baharat bitkileri alanı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Süs bitkileri alanı</a:t>
                      </a:r>
                    </a:p>
                  </a:txBody>
                  <a:tcPr marL="7620" marR="7620" marT="7620" marB="0" anchor="ctr">
                    <a:solidFill>
                      <a:srgbClr val="FFDF7F"/>
                    </a:solidFill>
                  </a:tcPr>
                </a:tc>
              </a:tr>
              <a:tr h="2667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Gaziantep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62,051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7620" marR="7620" marT="7620" marB="0" anchor="b"/>
                </a:tc>
              </a:tr>
              <a:tr h="2667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Şanlıurfa 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68,963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15,749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7620" marR="7620" marT="7620" marB="0" anchor="b"/>
                </a:tc>
              </a:tr>
              <a:tr h="266722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Kahramanmaraş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71,110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17,406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0,000</a:t>
                      </a:r>
                    </a:p>
                  </a:txBody>
                  <a:tcPr marL="7620" marR="7620" marT="7620" marB="0" anchor="b"/>
                </a:tc>
              </a:tr>
              <a:tr h="23054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Adana  </a:t>
                      </a:r>
                    </a:p>
                  </a:txBody>
                  <a:tcPr marL="7620" marR="7620" marT="762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73,746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17,509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0,029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33" name="Grafik 32"/>
          <p:cNvGraphicFramePr>
            <a:graphicFrameLocks/>
          </p:cNvGraphicFramePr>
          <p:nvPr>
            <p:extLst/>
          </p:nvPr>
        </p:nvGraphicFramePr>
        <p:xfrm>
          <a:off x="362744" y="3038475"/>
          <a:ext cx="4267990" cy="290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81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72</a:t>
            </a:fld>
            <a:endParaRPr lang="en-GB" dirty="0"/>
          </a:p>
        </p:txBody>
      </p:sp>
      <p:sp>
        <p:nvSpPr>
          <p:cNvPr id="6" name="Metin kutusu 5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Bölgesel Hesaplar,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 bwMode="auto">
          <a:xfrm>
            <a:off x="304800" y="990603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800" kern="0" dirty="0" smtClean="0"/>
              <a:t>Çevre illerine kıyasla Gaziantep’te lisanslı elektrik üretim sektörünün payı düşük</a:t>
            </a:r>
            <a:br>
              <a:rPr lang="tr-TR" sz="2800" kern="0" dirty="0" smtClean="0"/>
            </a:br>
            <a:endParaRPr lang="tr-TR" sz="2000" b="0" kern="0" dirty="0"/>
          </a:p>
        </p:txBody>
      </p:sp>
      <p:sp>
        <p:nvSpPr>
          <p:cNvPr id="8" name="Metin kutusu 7"/>
          <p:cNvSpPr txBox="1"/>
          <p:nvPr/>
        </p:nvSpPr>
        <p:spPr>
          <a:xfrm>
            <a:off x="9718" y="2265584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Lisanslı ve lisanssız Elektrik üretim dağılımı, %</a:t>
            </a:r>
          </a:p>
        </p:txBody>
      </p:sp>
      <p:graphicFrame>
        <p:nvGraphicFramePr>
          <p:cNvPr id="10" name="İçerik Yer Tutucusu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06311"/>
              </p:ext>
            </p:extLst>
          </p:nvPr>
        </p:nvGraphicFramePr>
        <p:xfrm>
          <a:off x="8305800" y="6324600"/>
          <a:ext cx="533400" cy="22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ik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2020399"/>
              </p:ext>
            </p:extLst>
          </p:nvPr>
        </p:nvGraphicFramePr>
        <p:xfrm>
          <a:off x="533400" y="3021234"/>
          <a:ext cx="3505200" cy="3074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k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258222"/>
              </p:ext>
            </p:extLst>
          </p:nvPr>
        </p:nvGraphicFramePr>
        <p:xfrm>
          <a:off x="4876800" y="3043144"/>
          <a:ext cx="3318164" cy="3281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56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73</a:t>
            </a:fld>
            <a:endParaRPr lang="en-GB" dirty="0"/>
          </a:p>
        </p:txBody>
      </p:sp>
      <p:sp>
        <p:nvSpPr>
          <p:cNvPr id="6" name="Unvan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r>
              <a:rPr lang="tr-TR" sz="2800" kern="0" dirty="0" smtClean="0"/>
              <a:t>Çevre illerine kıyasla Gaziantep’te elektrik tüketimi sanayide odaklanmıştır</a:t>
            </a:r>
            <a:br>
              <a:rPr lang="tr-TR" sz="2800" kern="0" dirty="0" smtClean="0"/>
            </a:br>
            <a:endParaRPr lang="tr-TR" sz="2000" b="0" kern="0" dirty="0"/>
          </a:p>
        </p:txBody>
      </p:sp>
      <p:sp>
        <p:nvSpPr>
          <p:cNvPr id="9" name="Metin kutusu 8"/>
          <p:cNvSpPr txBox="1"/>
          <p:nvPr/>
        </p:nvSpPr>
        <p:spPr>
          <a:xfrm>
            <a:off x="0" y="1946715"/>
            <a:ext cx="9134282" cy="3188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Elektrik tüketim dağılımı, %</a:t>
            </a:r>
          </a:p>
        </p:txBody>
      </p:sp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3966014"/>
              </p:ext>
            </p:extLst>
          </p:nvPr>
        </p:nvGraphicFramePr>
        <p:xfrm>
          <a:off x="609600" y="2612099"/>
          <a:ext cx="7543800" cy="3179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47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Nesne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3" name="think-cell Slide" r:id="rId4" imgW="520" imgH="523" progId="TCLayout.ActiveDocument.1">
                  <p:embed/>
                </p:oleObj>
              </mc:Choice>
              <mc:Fallback>
                <p:oleObj name="think-cell Slide" r:id="rId4" imgW="520" imgH="52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04800" y="890590"/>
            <a:ext cx="8534400" cy="838200"/>
          </a:xfrm>
        </p:spPr>
        <p:txBody>
          <a:bodyPr vert="horz"/>
          <a:lstStyle/>
          <a:p>
            <a:r>
              <a:rPr lang="tr-TR" sz="2000" dirty="0" smtClean="0"/>
              <a:t>2020 yılında Gaziantep’te bulunan turizm belgeli konaklama tesislerine geliş sayısı 430 bin oldu</a:t>
            </a:r>
            <a:r>
              <a:rPr lang="tr-TR" sz="2000" dirty="0"/>
              <a:t/>
            </a:r>
            <a:br>
              <a:rPr lang="tr-TR" sz="2000" dirty="0"/>
            </a:b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</a:t>
            </a:r>
            <a:r>
              <a:rPr lang="tr-TR" smtClean="0"/>
              <a:t>ayt</a:t>
            </a:r>
            <a:r>
              <a:rPr lang="en-GB" smtClean="0"/>
              <a:t> </a:t>
            </a:r>
            <a:fld id="{4671AB6C-D4B8-4F11-8867-B5C2B23781FF}" type="slidenum">
              <a:rPr lang="en-GB" smtClean="0"/>
              <a:pPr>
                <a:defRPr/>
              </a:pPr>
              <a:t>74</a:t>
            </a:fld>
            <a:endParaRPr lang="en-GB" dirty="0"/>
          </a:p>
        </p:txBody>
      </p:sp>
      <p:sp>
        <p:nvSpPr>
          <p:cNvPr id="67" name="Dikdörtgen 66"/>
          <p:cNvSpPr/>
          <p:nvPr/>
        </p:nvSpPr>
        <p:spPr>
          <a:xfrm>
            <a:off x="9717" y="1932664"/>
            <a:ext cx="9119870" cy="5439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İlçelere göre turizm işletme belgeli  konaklama tesislerinde tesislere geliş, geceleme, ortalama kalış süresi ve doluluk oranlarının dağılımı, 2020</a:t>
            </a:r>
          </a:p>
        </p:txBody>
      </p:sp>
      <p:sp>
        <p:nvSpPr>
          <p:cNvPr id="159" name="Metin kutusu 158"/>
          <p:cNvSpPr txBox="1"/>
          <p:nvPr/>
        </p:nvSpPr>
        <p:spPr>
          <a:xfrm>
            <a:off x="9717" y="6554691"/>
            <a:ext cx="89403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Kültür ve Turizm Bakanlığı,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196" name="Dikdörtgen 195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200" dirty="0">
              <a:solidFill>
                <a:srgbClr val="000000"/>
              </a:solidFill>
            </a:endParaRPr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/>
          </p:nvPr>
        </p:nvGraphicFramePr>
        <p:xfrm>
          <a:off x="304794" y="2680469"/>
          <a:ext cx="8602467" cy="3552056"/>
        </p:xfrm>
        <a:graphic>
          <a:graphicData uri="http://schemas.openxmlformats.org/drawingml/2006/table">
            <a:tbl>
              <a:tblPr/>
              <a:tblGrid>
                <a:gridCol w="811179">
                  <a:extLst>
                    <a:ext uri="{9D8B030D-6E8A-4147-A177-3AD203B41FA5}">
                      <a16:colId xmlns="" xmlns:a16="http://schemas.microsoft.com/office/drawing/2014/main" val="2723156662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3295355930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4232723176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004903650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101837225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425603869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261311053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3669731596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013779609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281582061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3921852341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4056646069"/>
                    </a:ext>
                  </a:extLst>
                </a:gridCol>
                <a:gridCol w="649274">
                  <a:extLst>
                    <a:ext uri="{9D8B030D-6E8A-4147-A177-3AD203B41FA5}">
                      <a16:colId xmlns="" xmlns:a16="http://schemas.microsoft.com/office/drawing/2014/main" val="2190651171"/>
                    </a:ext>
                  </a:extLst>
                </a:gridCol>
              </a:tblGrid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Tesise Geliş Sayısı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Geceleme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Ortalama Kalış Süresi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Doluluk Oranı(%)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02125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Yabancı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Yerli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Toplam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8430244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Nizip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4028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4465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A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698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6612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7310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1AD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8A37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20,41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F8A5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2921523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Şahinbey</a:t>
                      </a:r>
                      <a:r>
                        <a:rPr lang="tr-T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20907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163140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184047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5A07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36779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255167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291946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9F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A77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20,14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45E2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59787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r>
                        <a:rPr lang="tr-TR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Şehitkamil</a:t>
                      </a:r>
                      <a:r>
                        <a:rPr lang="tr-TR" sz="11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38034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204266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242300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63013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304712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367725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1,49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1,52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6B9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4,43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21,41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25,84</a:t>
                      </a:r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8A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45869286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10306941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20170950"/>
                  </a:ext>
                </a:extLst>
              </a:tr>
              <a:tr h="4207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0804156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65510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2393053"/>
                  </a:ext>
                </a:extLst>
              </a:tr>
              <a:tr h="244248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289247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546788"/>
                  </a:ext>
                </a:extLst>
              </a:tr>
              <a:tr h="262459">
                <a:tc>
                  <a:txBody>
                    <a:bodyPr/>
                    <a:lstStyle/>
                    <a:p>
                      <a:pPr algn="l" fontAlgn="b"/>
                      <a:endParaRPr lang="tr-TR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42010262"/>
                  </a:ext>
                </a:extLst>
              </a:tr>
            </a:tbl>
          </a:graphicData>
        </a:graphic>
      </p:graphicFrame>
      <p:sp>
        <p:nvSpPr>
          <p:cNvPr id="13" name="Metin kutusu 12"/>
          <p:cNvSpPr txBox="1"/>
          <p:nvPr/>
        </p:nvSpPr>
        <p:spPr>
          <a:xfrm>
            <a:off x="3929064" y="6232527"/>
            <a:ext cx="50067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100" b="1" i="1" dirty="0">
                <a:solidFill>
                  <a:srgbClr val="C00000"/>
                </a:solidFill>
              </a:rPr>
              <a:t>*Renkler koyulaştıkça ilgili veri değer olarak artış göstermektedir</a:t>
            </a:r>
          </a:p>
        </p:txBody>
      </p:sp>
    </p:spTree>
    <p:extLst>
      <p:ext uri="{BB962C8B-B14F-4D97-AF65-F5344CB8AC3E}">
        <p14:creationId xmlns:p14="http://schemas.microsoft.com/office/powerpoint/2010/main" val="11130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0" name="think-cell Slide" r:id="rId40" imgW="444" imgH="446" progId="TCLayout.ActiveDocument.1">
                  <p:embed/>
                </p:oleObj>
              </mc:Choice>
              <mc:Fallback>
                <p:oleObj name="think-cell Slide" r:id="rId40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75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240" y="1656292"/>
            <a:ext cx="9139606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Bitirilen eğitim durumu, 15 ve daha yukarı yaştaki nüfus,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2008-2020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11496" y="6552425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Eğitim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83" name="Chart 3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91935249"/>
              </p:ext>
            </p:extLst>
          </p:nvPr>
        </p:nvGraphicFramePr>
        <p:xfrm>
          <a:off x="503238" y="4421188"/>
          <a:ext cx="8493125" cy="904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sp>
        <p:nvSpPr>
          <p:cNvPr id="105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4924425" y="5294313"/>
            <a:ext cx="482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5B46CB72-2259-4E25-A7D0-84D20A0B22E4}" type="datetime'Li''se ''ve'''''''''' ''deng''''i mesle''''k o''k''ul''''''u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Lise ve dengi meslek okulu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55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8123239" y="5294314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8A1C10ED-6456-485D-98EC-8F88D966FE84}" type="datetime'B''''ili''''''''''n''''m''''''e''''''''''''''yen '' '''' 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Bilinmeyen   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42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693738" y="5294313"/>
            <a:ext cx="6175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CF59DCA3-3AB6-448E-8347-8252B46EE421}" type="datetime'''Oku''''''ma ''y''az''''m''a'' b''''''''''''i''l''meyen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Okuma yazma bilmeyen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8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4040188" y="5294313"/>
            <a:ext cx="5857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628EB81B-AC6E-4288-B604-6B8059569E81}" type="datetime'''''O''rtao''''''kul ''v''e den''g''''i mes''lek o''''''kulu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Ortaokul ve dengi meslek okulu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1473200" y="5294313"/>
            <a:ext cx="7239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69036F40-5A51-461A-A13B-DF6EB2C97DE6}" type="datetime'''Okuma yazm''a bilen faka''t b''ir ok''u''l'' ''bitirmeyen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Okuma yazma bilen fakat bir okul bitirmeyen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2438400" y="5294313"/>
            <a:ext cx="458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12492DF2-B2B5-4B71-A085-F9082FE2EC02}" type="datetime'''''İ''l''''''''k''''''o''''k''''u''''l''''''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İlkokul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1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3127376" y="5294313"/>
            <a:ext cx="746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42AD269C-E00C-4CBA-B362-1A5EC9FCFA1E}" type="datetime'İ''''l''''kö''''''''''''''ğ''r''''''''''''e''''''''tim'' ''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İlköğretim 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5588000" y="5294314"/>
            <a:ext cx="8239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87B8B93A-14BA-4708-BD2C-63BC41DC256F}" type="datetime'Yük''''''se''''ko''ku''''l'''' v''''''''ey''''a fak''ü''lte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Yüksekokul veya fakülte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33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6435725" y="5294313"/>
            <a:ext cx="7905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B3C05DA5-AB71-4AA4-B3BE-AE98BEC199D1}" type="datetime'Yüksek lisa''ns (5 ve''''y''a 6 yıll''ı''k fakülteler dahil)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Yüksek lisans (5 veya 6 yıllık fakülteler dahil)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49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gray">
          <a:xfrm>
            <a:off x="750888" y="4965700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52.775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46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7394575" y="5294313"/>
            <a:ext cx="539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fld id="{F044B2E2-1434-48D2-8FD2-73A4BDFA216F}" type="datetime'''''''''''Dokt''''''''''''o''''''''''''r''''''''''a'''">
              <a:rPr lang="tr-TR" altLang="en-US" sz="1200" smtClean="0">
                <a:solidFill>
                  <a:srgbClr val="000000"/>
                </a:solidFill>
              </a:rPr>
              <a:pPr marL="0" indent="0" algn="ctr">
                <a:spcBef>
                  <a:spcPct val="0"/>
                </a:spcBef>
                <a:buFont typeface="Wingdings" pitchFamily="2" charset="2"/>
                <a:buNone/>
              </a:pPr>
              <a:t>Doktora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50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gray">
          <a:xfrm>
            <a:off x="1584325" y="4962525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63.675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2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gray">
          <a:xfrm>
            <a:off x="3998914" y="4500563"/>
            <a:ext cx="62706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172.631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51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gray">
          <a:xfrm>
            <a:off x="2438399" y="4683126"/>
            <a:ext cx="565151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258.308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5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gray">
          <a:xfrm>
            <a:off x="3208338" y="4746625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178.585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60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gray">
          <a:xfrm>
            <a:off x="8245475" y="5003800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14.709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51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gray">
          <a:xfrm>
            <a:off x="7454900" y="5029200"/>
            <a:ext cx="4206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2669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6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gray">
          <a:xfrm>
            <a:off x="4830764" y="4664887"/>
            <a:ext cx="628649" cy="264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289.272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 smtClean="0">
              <a:solidFill>
                <a:srgbClr val="000000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9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gray">
          <a:xfrm>
            <a:off x="5739125" y="4595814"/>
            <a:ext cx="553726" cy="33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182.514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38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gray">
          <a:xfrm>
            <a:off x="6580188" y="4995863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16.275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64" name="Unvan 1"/>
          <p:cNvSpPr>
            <a:spLocks noGrp="1"/>
          </p:cNvSpPr>
          <p:nvPr>
            <p:ph type="title"/>
          </p:nvPr>
        </p:nvSpPr>
        <p:spPr>
          <a:xfrm>
            <a:off x="139329" y="780228"/>
            <a:ext cx="8718922" cy="737573"/>
          </a:xfrm>
        </p:spPr>
        <p:txBody>
          <a:bodyPr vert="horz"/>
          <a:lstStyle/>
          <a:p>
            <a:r>
              <a:rPr lang="tr-TR" sz="1800" dirty="0"/>
              <a:t>2008 yılı ile kıyaslandığında </a:t>
            </a:r>
            <a:r>
              <a:rPr lang="tr-TR" sz="1800" dirty="0" smtClean="0"/>
              <a:t>Gaziantep’in </a:t>
            </a:r>
            <a:r>
              <a:rPr lang="tr-TR" sz="1800" dirty="0"/>
              <a:t>nüfusun eğitim seviyesi yükselmiş</a:t>
            </a:r>
            <a:br>
              <a:rPr lang="tr-TR" sz="1800" dirty="0"/>
            </a:br>
            <a:r>
              <a:rPr lang="tr-TR" sz="1800" b="0" dirty="0" smtClean="0"/>
              <a:t>2019 </a:t>
            </a:r>
            <a:r>
              <a:rPr lang="tr-TR" sz="1800" b="0" dirty="0"/>
              <a:t>yılında </a:t>
            </a:r>
            <a:r>
              <a:rPr lang="tr-TR" sz="1800" b="0" dirty="0" smtClean="0"/>
              <a:t>bitirilen </a:t>
            </a:r>
            <a:r>
              <a:rPr lang="tr-TR" sz="1800" b="0" dirty="0"/>
              <a:t>eğitim durumu açısından lise ve dengi meslek okulu ön plana </a:t>
            </a:r>
            <a:r>
              <a:rPr lang="tr-TR" sz="1800" b="0" dirty="0" smtClean="0"/>
              <a:t>çıkıyor</a:t>
            </a:r>
            <a:endParaRPr lang="tr-TR" sz="1800" dirty="0"/>
          </a:p>
        </p:txBody>
      </p:sp>
      <p:graphicFrame>
        <p:nvGraphicFramePr>
          <p:cNvPr id="81" name="Chart 3"/>
          <p:cNvGraphicFramePr/>
          <p:nvPr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3016290193"/>
              </p:ext>
            </p:extLst>
          </p:nvPr>
        </p:nvGraphicFramePr>
        <p:xfrm>
          <a:off x="503238" y="2347913"/>
          <a:ext cx="8493125" cy="1241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sp>
        <p:nvSpPr>
          <p:cNvPr id="65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gray">
          <a:xfrm>
            <a:off x="5707063" y="310356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41.735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2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gray">
          <a:xfrm>
            <a:off x="2374900" y="2222500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346.182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0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gray">
          <a:xfrm>
            <a:off x="709613" y="313531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130.056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1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gray">
          <a:xfrm>
            <a:off x="1584325" y="3160713"/>
            <a:ext cx="50323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100.987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47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gray">
          <a:xfrm>
            <a:off x="3208338" y="3003550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142.439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3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gray">
          <a:xfrm>
            <a:off x="4040188" y="3094038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43.674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4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gray">
          <a:xfrm>
            <a:off x="4873625" y="2725738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140.400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6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gray">
          <a:xfrm>
            <a:off x="6626225" y="3287713"/>
            <a:ext cx="40957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2.143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57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gray">
          <a:xfrm>
            <a:off x="7454900" y="3295650"/>
            <a:ext cx="4206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644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gray">
          <a:xfrm>
            <a:off x="8204200" y="3135313"/>
            <a:ext cx="585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anchor="b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dirty="0" smtClean="0">
                <a:solidFill>
                  <a:srgbClr val="000000"/>
                </a:solidFill>
              </a:rPr>
              <a:t>94.507</a:t>
            </a: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0" name="Dikdörtgen 69"/>
          <p:cNvSpPr/>
          <p:nvPr>
            <p:custDataLst>
              <p:tags r:id="rId35"/>
            </p:custDataLst>
          </p:nvPr>
        </p:nvSpPr>
        <p:spPr bwMode="auto">
          <a:xfrm>
            <a:off x="7767638" y="2300288"/>
            <a:ext cx="214313" cy="160338"/>
          </a:xfrm>
          <a:prstGeom prst="rect">
            <a:avLst/>
          </a:prstGeom>
          <a:solidFill>
            <a:srgbClr val="C0000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" name="Dikdörtgen 68"/>
          <p:cNvSpPr/>
          <p:nvPr>
            <p:custDataLst>
              <p:tags r:id="rId36"/>
            </p:custDataLst>
          </p:nvPr>
        </p:nvSpPr>
        <p:spPr bwMode="auto">
          <a:xfrm>
            <a:off x="7027863" y="2300288"/>
            <a:ext cx="214313" cy="160338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4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8032750" y="2295525"/>
            <a:ext cx="3698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656C25F7-F013-4DF3-94A6-1484FCB50033}" type="datetime'''K''''''''a''''d''''ı''''''''''n'''''''''''''">
              <a:rPr lang="tr-TR" altLang="en-US" sz="12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Kadın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7292975" y="2295525"/>
            <a:ext cx="3730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fld id="{0D75B774-AB5C-416E-BBD3-CF1FB52B2F5D}" type="datetime'''''''''''''''''Er''''''''k''''''''''e''k'''''''''">
              <a:rPr lang="tr-TR" altLang="en-US" sz="1200" smtClean="0">
                <a:solidFill>
                  <a:srgbClr val="000000"/>
                </a:solidFill>
              </a:rPr>
              <a:pPr marL="0" indent="0">
                <a:spcBef>
                  <a:spcPct val="0"/>
                </a:spcBef>
                <a:buFont typeface="Wingdings" pitchFamily="2" charset="2"/>
                <a:buNone/>
              </a:pPr>
              <a:t>Erkek</a:t>
            </a:fld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280616" y="2274888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808080">
                    <a:lumMod val="75000"/>
                  </a:srgbClr>
                </a:solidFill>
              </a:rPr>
              <a:t>2008</a:t>
            </a:r>
          </a:p>
        </p:txBody>
      </p:sp>
      <p:sp>
        <p:nvSpPr>
          <p:cNvPr id="103" name="Metin kutusu 102"/>
          <p:cNvSpPr txBox="1"/>
          <p:nvPr/>
        </p:nvSpPr>
        <p:spPr>
          <a:xfrm>
            <a:off x="223526" y="4075669"/>
            <a:ext cx="77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808080">
                    <a:lumMod val="75000"/>
                  </a:srgbClr>
                </a:solidFill>
              </a:rPr>
              <a:t>2020</a:t>
            </a:r>
            <a:endParaRPr lang="tr-TR" b="1" dirty="0">
              <a:solidFill>
                <a:srgbClr val="80808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2" name="think-cell Slide" r:id="rId15" imgW="444" imgH="446" progId="TCLayout.ActiveDocument.1">
                  <p:embed/>
                </p:oleObj>
              </mc:Choice>
              <mc:Fallback>
                <p:oleObj name="think-cell Slide" r:id="rId15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76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4240" y="1656292"/>
            <a:ext cx="9139606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Bitirilen eğitim durumu, 15 ve daha yukarı yaştaki nüfus, </a:t>
            </a:r>
            <a:r>
              <a:rPr lang="tr-TR" sz="1400" b="1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%, </a:t>
            </a:r>
            <a:r>
              <a:rPr lang="tr-TR" sz="1400" b="1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2008-2020</a:t>
            </a:r>
            <a:endParaRPr lang="tr-TR" sz="1400" b="1" dirty="0">
              <a:solidFill>
                <a:srgbClr val="FFFF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11496" y="6552425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Eğitim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75" name="Chart 3"/>
          <p:cNvGraphicFramePr/>
          <p:nvPr>
            <p:custDataLst>
              <p:tags r:id="rId3"/>
            </p:custDataLst>
            <p:extLst/>
          </p:nvPr>
        </p:nvGraphicFramePr>
        <p:xfrm>
          <a:off x="503238" y="4273550"/>
          <a:ext cx="8493125" cy="1052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42" name="Rectangle 3"/>
          <p:cNvSpPr>
            <a:spLocks noGrp="1" noChangeArrowheads="1"/>
          </p:cNvSpPr>
          <p:nvPr>
            <p:custDataLst>
              <p:tags r:id="rId4"/>
            </p:custDataLst>
          </p:nvPr>
        </p:nvSpPr>
        <p:spPr bwMode="auto">
          <a:xfrm>
            <a:off x="693738" y="5294313"/>
            <a:ext cx="6175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8" name="Rectangle 3"/>
          <p:cNvSpPr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4040188" y="5294313"/>
            <a:ext cx="5857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91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127376" y="5294313"/>
            <a:ext cx="7461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1473200" y="5294313"/>
            <a:ext cx="723900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86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2438400" y="5294313"/>
            <a:ext cx="458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5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4924425" y="5294313"/>
            <a:ext cx="482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33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6435725" y="5294313"/>
            <a:ext cx="790575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20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5588000" y="5294314"/>
            <a:ext cx="8239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46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7394575" y="5294313"/>
            <a:ext cx="5397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55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8123239" y="5294314"/>
            <a:ext cx="746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square" lIns="0" tIns="0" rIns="0" bIns="0" numCol="1" spc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64" name="Unvan 1"/>
          <p:cNvSpPr>
            <a:spLocks noGrp="1"/>
          </p:cNvSpPr>
          <p:nvPr>
            <p:ph type="title"/>
          </p:nvPr>
        </p:nvSpPr>
        <p:spPr>
          <a:xfrm>
            <a:off x="139329" y="780228"/>
            <a:ext cx="8870200" cy="737573"/>
          </a:xfrm>
        </p:spPr>
        <p:txBody>
          <a:bodyPr vert="horz"/>
          <a:lstStyle/>
          <a:p>
            <a:r>
              <a:rPr lang="tr-TR" sz="1800" dirty="0" smtClean="0"/>
              <a:t>2008 </a:t>
            </a:r>
            <a:r>
              <a:rPr lang="tr-TR" sz="1800" dirty="0"/>
              <a:t>yılı ile kıyaslandığında </a:t>
            </a:r>
            <a:r>
              <a:rPr lang="tr-TR" sz="1800" dirty="0" smtClean="0"/>
              <a:t>Gaziantep’te nüfusun eğitim seviyesi yükselmiş</a:t>
            </a:r>
            <a:br>
              <a:rPr lang="tr-TR" sz="1800" dirty="0" smtClean="0"/>
            </a:br>
            <a:r>
              <a:rPr lang="tr-TR" sz="1800" b="0" dirty="0" smtClean="0"/>
              <a:t>2008’de nüfusun yüzde 7’si yüksekokul veya fakülte seviyesinde eğitime sahipken 2019’da bu oran yüzde 16’ya çıktı</a:t>
            </a:r>
            <a:endParaRPr lang="tr-TR" sz="1800" dirty="0"/>
          </a:p>
        </p:txBody>
      </p:sp>
      <p:graphicFrame>
        <p:nvGraphicFramePr>
          <p:cNvPr id="28" name="Grafik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3431060"/>
              </p:ext>
            </p:extLst>
          </p:nvPr>
        </p:nvGraphicFramePr>
        <p:xfrm>
          <a:off x="308613" y="2248848"/>
          <a:ext cx="8634725" cy="3897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92212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Nesne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5" name="think-cell Slide" r:id="rId42" imgW="444" imgH="446" progId="TCLayout.ActiveDocument.1">
                  <p:embed/>
                </p:oleObj>
              </mc:Choice>
              <mc:Fallback>
                <p:oleObj name="think-cell Slide" r:id="rId42" imgW="444" imgH="44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>
              <a:defRPr/>
            </a:pPr>
            <a:r>
              <a:rPr lang="tr-TR" dirty="0" smtClean="0"/>
              <a:t>Slayt </a:t>
            </a:r>
            <a:fld id="{4671AB6C-D4B8-4F11-8867-B5C2B23781FF}" type="slidenum">
              <a:rPr lang="tr-TR" smtClean="0"/>
              <a:pPr algn="ctr">
                <a:defRPr/>
              </a:pPr>
              <a:t>77</a:t>
            </a:fld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305865" y="2020558"/>
            <a:ext cx="7847535" cy="30777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Hastane yatak sayısı, </a:t>
            </a:r>
            <a:r>
              <a:rPr lang="tr-TR" sz="1400" b="1" dirty="0" smtClean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2002-2019</a:t>
            </a:r>
            <a:r>
              <a:rPr lang="tr-TR" sz="1400" b="1" dirty="0">
                <a:solidFill>
                  <a:srgbClr val="FFFF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sp>
        <p:nvSpPr>
          <p:cNvPr id="100" name="Dikdörtgen 9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400" dirty="0">
              <a:solidFill>
                <a:srgbClr val="000000"/>
              </a:solidFill>
            </a:endParaRPr>
          </a:p>
        </p:txBody>
      </p:sp>
      <p:sp>
        <p:nvSpPr>
          <p:cNvPr id="143" name="Dikdörtgen 142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50" name="Dikdörtgen 149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93" name="Metin kutusu 92"/>
          <p:cNvSpPr txBox="1"/>
          <p:nvPr/>
        </p:nvSpPr>
        <p:spPr>
          <a:xfrm>
            <a:off x="-31368" y="6581001"/>
            <a:ext cx="7898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r-TR" sz="12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Kaynak: TÜİK, Sağlık İstatistikleri, </a:t>
            </a:r>
            <a:r>
              <a:rPr lang="tr-TR" altLang="tr-TR" sz="1200" dirty="0">
                <a:solidFill>
                  <a:srgbClr val="000000"/>
                </a:solidFill>
              </a:rPr>
              <a:t>TEPAV görselleştirmesi</a:t>
            </a:r>
          </a:p>
        </p:txBody>
      </p:sp>
      <p:sp>
        <p:nvSpPr>
          <p:cNvPr id="8" name="Dikdörtgen 7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12" name="Dikdörtgen 11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 bwMode="auto">
          <a:xfrm>
            <a:off x="223526" y="1053043"/>
            <a:ext cx="8690598" cy="4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1F318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1F318D"/>
                </a:solidFill>
                <a:latin typeface="Tahoma" pitchFamily="34" charset="0"/>
                <a:cs typeface="Arial" charset="0"/>
              </a:defRPr>
            </a:lvl9pPr>
          </a:lstStyle>
          <a:p>
            <a:endParaRPr lang="en-US" sz="1400" kern="0" dirty="0">
              <a:solidFill>
                <a:srgbClr val="FF0000"/>
              </a:solidFill>
            </a:endParaRPr>
          </a:p>
        </p:txBody>
      </p:sp>
      <p:sp>
        <p:nvSpPr>
          <p:cNvPr id="9" name="Dikdörtgen 8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cxnSp>
        <p:nvCxnSpPr>
          <p:cNvPr id="14" name="Düz Bağlayıcı 13"/>
          <p:cNvCxnSpPr/>
          <p:nvPr>
            <p:custDataLst>
              <p:tags r:id="rId3"/>
            </p:custDataLst>
          </p:nvPr>
        </p:nvCxnSpPr>
        <p:spPr bwMode="auto">
          <a:xfrm>
            <a:off x="4170363" y="2815409"/>
            <a:ext cx="0" cy="24211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Düz Bağlayıcı 10"/>
          <p:cNvCxnSpPr/>
          <p:nvPr>
            <p:custDataLst>
              <p:tags r:id="rId4"/>
            </p:custDataLst>
          </p:nvPr>
        </p:nvCxnSpPr>
        <p:spPr bwMode="auto">
          <a:xfrm flipH="1" flipV="1">
            <a:off x="1461294" y="2795180"/>
            <a:ext cx="26592" cy="111397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Düz Bağlayıcı 12"/>
          <p:cNvCxnSpPr/>
          <p:nvPr>
            <p:custDataLst>
              <p:tags r:id="rId5"/>
            </p:custDataLst>
          </p:nvPr>
        </p:nvCxnSpPr>
        <p:spPr bwMode="auto">
          <a:xfrm flipV="1">
            <a:off x="1487886" y="2774951"/>
            <a:ext cx="2682477" cy="2022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0" name="Rectangle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157162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4" name="Rectangle 3"/>
          <p:cNvSpPr>
            <a:spLocks noGrp="1" noChangeArrowheads="1"/>
          </p:cNvSpPr>
          <p:nvPr>
            <p:custDataLst>
              <p:tags r:id="rId7"/>
            </p:custDataLst>
          </p:nvPr>
        </p:nvSpPr>
        <p:spPr bwMode="auto">
          <a:xfrm>
            <a:off x="23764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3" name="Rectangle 3"/>
          <p:cNvSpPr>
            <a:spLocks noGrp="1" noChangeArrowheads="1"/>
          </p:cNvSpPr>
          <p:nvPr>
            <p:custDataLst>
              <p:tags r:id="rId8"/>
            </p:custDataLst>
          </p:nvPr>
        </p:nvSpPr>
        <p:spPr bwMode="auto">
          <a:xfrm>
            <a:off x="217487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2" name="Rectangle 3"/>
          <p:cNvSpPr>
            <a:spLocks noGrp="1" noChangeArrowheads="1"/>
          </p:cNvSpPr>
          <p:nvPr>
            <p:custDataLst>
              <p:tags r:id="rId9"/>
            </p:custDataLst>
          </p:nvPr>
        </p:nvSpPr>
        <p:spPr bwMode="auto">
          <a:xfrm>
            <a:off x="177323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7" name="Rectangle 3"/>
          <p:cNvSpPr>
            <a:spLocks noGrp="1" noChangeArrowheads="1"/>
          </p:cNvSpPr>
          <p:nvPr>
            <p:custDataLst>
              <p:tags r:id="rId10"/>
            </p:custDataLst>
          </p:nvPr>
        </p:nvSpPr>
        <p:spPr bwMode="auto">
          <a:xfrm>
            <a:off x="9667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8" name="Rectangle 3"/>
          <p:cNvSpPr>
            <a:spLocks noGrp="1" noChangeArrowheads="1"/>
          </p:cNvSpPr>
          <p:nvPr>
            <p:custDataLst>
              <p:tags r:id="rId11"/>
            </p:custDataLst>
          </p:nvPr>
        </p:nvSpPr>
        <p:spPr bwMode="auto">
          <a:xfrm>
            <a:off x="11684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09" name="Rectangle 3"/>
          <p:cNvSpPr>
            <a:spLocks noGrp="1" noChangeArrowheads="1"/>
          </p:cNvSpPr>
          <p:nvPr>
            <p:custDataLst>
              <p:tags r:id="rId12"/>
            </p:custDataLst>
          </p:nvPr>
        </p:nvSpPr>
        <p:spPr bwMode="auto">
          <a:xfrm>
            <a:off x="13700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111" name="Rectangle 3"/>
          <p:cNvSpPr>
            <a:spLocks noGrp="1" noChangeArrowheads="1"/>
          </p:cNvSpPr>
          <p:nvPr>
            <p:custDataLst>
              <p:tags r:id="rId13"/>
            </p:custDataLst>
          </p:nvPr>
        </p:nvSpPr>
        <p:spPr bwMode="auto">
          <a:xfrm>
            <a:off x="197326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2" name="Rectangle 3"/>
          <p:cNvSpPr>
            <a:spLocks noGrp="1" noChangeArrowheads="1"/>
          </p:cNvSpPr>
          <p:nvPr>
            <p:custDataLst>
              <p:tags r:id="rId14"/>
            </p:custDataLst>
          </p:nvPr>
        </p:nvSpPr>
        <p:spPr bwMode="auto">
          <a:xfrm>
            <a:off x="25781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3" name="Rectangle 3"/>
          <p:cNvSpPr>
            <a:spLocks noGrp="1" noChangeArrowheads="1"/>
          </p:cNvSpPr>
          <p:nvPr>
            <p:custDataLst>
              <p:tags r:id="rId15"/>
            </p:custDataLst>
          </p:nvPr>
        </p:nvSpPr>
        <p:spPr bwMode="auto">
          <a:xfrm>
            <a:off x="27797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4" name="Rectangle 3"/>
          <p:cNvSpPr>
            <a:spLocks noGrp="1" noChangeArrowheads="1"/>
          </p:cNvSpPr>
          <p:nvPr>
            <p:custDataLst>
              <p:tags r:id="rId16"/>
            </p:custDataLst>
          </p:nvPr>
        </p:nvSpPr>
        <p:spPr bwMode="auto">
          <a:xfrm>
            <a:off x="298132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custDataLst>
              <p:tags r:id="rId17"/>
            </p:custDataLst>
          </p:nvPr>
        </p:nvSpPr>
        <p:spPr bwMode="auto">
          <a:xfrm>
            <a:off x="318293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6" name="Rectangle 3"/>
          <p:cNvSpPr>
            <a:spLocks noGrp="1" noChangeArrowheads="1"/>
          </p:cNvSpPr>
          <p:nvPr>
            <p:custDataLst>
              <p:tags r:id="rId18"/>
            </p:custDataLst>
          </p:nvPr>
        </p:nvSpPr>
        <p:spPr bwMode="auto">
          <a:xfrm>
            <a:off x="338455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7" name="Rectangle 3"/>
          <p:cNvSpPr>
            <a:spLocks noGrp="1" noChangeArrowheads="1"/>
          </p:cNvSpPr>
          <p:nvPr>
            <p:custDataLst>
              <p:tags r:id="rId19"/>
            </p:custDataLst>
          </p:nvPr>
        </p:nvSpPr>
        <p:spPr bwMode="auto">
          <a:xfrm>
            <a:off x="3584575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8" name="Rectangle 3"/>
          <p:cNvSpPr>
            <a:spLocks noGrp="1" noChangeArrowheads="1"/>
          </p:cNvSpPr>
          <p:nvPr>
            <p:custDataLst>
              <p:tags r:id="rId20"/>
            </p:custDataLst>
          </p:nvPr>
        </p:nvSpPr>
        <p:spPr bwMode="auto">
          <a:xfrm>
            <a:off x="3786188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29" name="Rectangle 3"/>
          <p:cNvSpPr>
            <a:spLocks noGrp="1" noChangeArrowheads="1"/>
          </p:cNvSpPr>
          <p:nvPr>
            <p:custDataLst>
              <p:tags r:id="rId21"/>
            </p:custDataLst>
          </p:nvPr>
        </p:nvSpPr>
        <p:spPr bwMode="auto">
          <a:xfrm>
            <a:off x="3987800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30" name="Rectangle 3"/>
          <p:cNvSpPr>
            <a:spLocks noGrp="1" noChangeArrowheads="1"/>
          </p:cNvSpPr>
          <p:nvPr>
            <p:custDataLst>
              <p:tags r:id="rId22"/>
            </p:custDataLst>
          </p:nvPr>
        </p:nvSpPr>
        <p:spPr bwMode="auto">
          <a:xfrm>
            <a:off x="4189413" y="6019800"/>
            <a:ext cx="182563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200" dirty="0">
              <a:solidFill>
                <a:srgbClr val="000000"/>
              </a:solidFill>
            </a:endParaRPr>
          </a:p>
        </p:txBody>
      </p:sp>
      <p:sp>
        <p:nvSpPr>
          <p:cNvPr id="37" name="Rectangle 3"/>
          <p:cNvSpPr>
            <a:spLocks noGrp="1" noChangeArrowheads="1"/>
          </p:cNvSpPr>
          <p:nvPr>
            <p:custDataLst>
              <p:tags r:id="rId23"/>
            </p:custDataLst>
          </p:nvPr>
        </p:nvSpPr>
        <p:spPr bwMode="auto">
          <a:xfrm>
            <a:off x="2316163" y="2646363"/>
            <a:ext cx="709613" cy="25876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tr-TR" sz="1200" b="1" dirty="0" smtClean="0">
                <a:solidFill>
                  <a:srgbClr val="000000"/>
                </a:solidFill>
              </a:rPr>
              <a:t>+290%</a:t>
            </a:r>
            <a:endParaRPr lang="tr-TR" sz="1200" b="1" dirty="0">
              <a:solidFill>
                <a:srgbClr val="000000"/>
              </a:solidFill>
            </a:endParaRPr>
          </a:p>
        </p:txBody>
      </p:sp>
      <p:sp>
        <p:nvSpPr>
          <p:cNvPr id="34" name="Unvan 1"/>
          <p:cNvSpPr>
            <a:spLocks noGrp="1"/>
          </p:cNvSpPr>
          <p:nvPr>
            <p:ph type="title"/>
          </p:nvPr>
        </p:nvSpPr>
        <p:spPr>
          <a:xfrm>
            <a:off x="223526" y="908142"/>
            <a:ext cx="8772837" cy="737573"/>
          </a:xfrm>
        </p:spPr>
        <p:txBody>
          <a:bodyPr vert="horz"/>
          <a:lstStyle/>
          <a:p>
            <a:r>
              <a:rPr lang="tr-TR" sz="2000" dirty="0" smtClean="0"/>
              <a:t>Hastane yatak sayısı artış eğilimde</a:t>
            </a:r>
            <a:br>
              <a:rPr lang="tr-TR" sz="2000" dirty="0" smtClean="0"/>
            </a:br>
            <a:r>
              <a:rPr lang="tr-TR" sz="1800" b="0" dirty="0" smtClean="0"/>
              <a:t>2002’den bu yana yatak sayılarında yüzde 64’lik bir artış var</a:t>
            </a:r>
            <a:br>
              <a:rPr lang="tr-TR" sz="1800" b="0" dirty="0" smtClean="0"/>
            </a:br>
            <a:endParaRPr lang="tr-TR" sz="1800" b="0" dirty="0"/>
          </a:p>
        </p:txBody>
      </p:sp>
      <p:sp>
        <p:nvSpPr>
          <p:cNvPr id="15" name="Dikdörtgen 14" hidden="1"/>
          <p:cNvSpPr/>
          <p:nvPr/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68" name="Rectangle 3"/>
          <p:cNvSpPr>
            <a:spLocks noGrp="1" noChangeArrowheads="1"/>
          </p:cNvSpPr>
          <p:nvPr>
            <p:custDataLst>
              <p:tags r:id="rId24"/>
            </p:custDataLst>
          </p:nvPr>
        </p:nvSpPr>
        <p:spPr bwMode="auto">
          <a:xfrm>
            <a:off x="535305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69" name="Rectangle 3"/>
          <p:cNvSpPr>
            <a:spLocks noGrp="1" noChangeArrowheads="1"/>
          </p:cNvSpPr>
          <p:nvPr>
            <p:custDataLst>
              <p:tags r:id="rId25"/>
            </p:custDataLst>
          </p:nvPr>
        </p:nvSpPr>
        <p:spPr bwMode="auto">
          <a:xfrm>
            <a:off x="57705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0" name="Rectangle 3"/>
          <p:cNvSpPr>
            <a:spLocks noGrp="1" noChangeArrowheads="1"/>
          </p:cNvSpPr>
          <p:nvPr>
            <p:custDataLst>
              <p:tags r:id="rId26"/>
            </p:custDataLst>
          </p:nvPr>
        </p:nvSpPr>
        <p:spPr bwMode="auto">
          <a:xfrm>
            <a:off x="556101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1" name="Rectangle 3"/>
          <p:cNvSpPr>
            <a:spLocks noGrp="1" noChangeArrowheads="1"/>
          </p:cNvSpPr>
          <p:nvPr>
            <p:custDataLst>
              <p:tags r:id="rId27"/>
            </p:custDataLst>
          </p:nvPr>
        </p:nvSpPr>
        <p:spPr bwMode="auto">
          <a:xfrm>
            <a:off x="59785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4" name="Rectangle 3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auto">
          <a:xfrm>
            <a:off x="618648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67" name="Rectangle 3"/>
          <p:cNvSpPr>
            <a:spLocks noGrp="1" noChangeArrowheads="1"/>
          </p:cNvSpPr>
          <p:nvPr>
            <p:custDataLst>
              <p:tags r:id="rId29"/>
            </p:custDataLst>
          </p:nvPr>
        </p:nvSpPr>
        <p:spPr bwMode="auto">
          <a:xfrm>
            <a:off x="68119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3" name="Rectangle 3"/>
          <p:cNvSpPr>
            <a:spLocks noGrp="1" noChangeArrowheads="1"/>
          </p:cNvSpPr>
          <p:nvPr>
            <p:custDataLst>
              <p:tags r:id="rId30"/>
            </p:custDataLst>
          </p:nvPr>
        </p:nvSpPr>
        <p:spPr bwMode="auto">
          <a:xfrm>
            <a:off x="639445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2" name="Rectangle 3"/>
          <p:cNvSpPr>
            <a:spLocks noGrp="1" noChangeArrowheads="1"/>
          </p:cNvSpPr>
          <p:nvPr>
            <p:custDataLst>
              <p:tags r:id="rId31"/>
            </p:custDataLst>
          </p:nvPr>
        </p:nvSpPr>
        <p:spPr bwMode="auto">
          <a:xfrm>
            <a:off x="66040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5" name="Rectangle 3"/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auto">
          <a:xfrm>
            <a:off x="70199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6" name="Rectangle 3"/>
          <p:cNvSpPr>
            <a:spLocks noGrp="1" noChangeArrowheads="1"/>
          </p:cNvSpPr>
          <p:nvPr>
            <p:custDataLst>
              <p:tags r:id="rId33"/>
            </p:custDataLst>
          </p:nvPr>
        </p:nvSpPr>
        <p:spPr bwMode="auto">
          <a:xfrm>
            <a:off x="722788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7" name="Rectangle 3"/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auto">
          <a:xfrm>
            <a:off x="743743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8" name="Rectangle 3"/>
          <p:cNvSpPr>
            <a:spLocks noGrp="1" noChangeArrowheads="1"/>
          </p:cNvSpPr>
          <p:nvPr>
            <p:custDataLst>
              <p:tags r:id="rId35"/>
            </p:custDataLst>
          </p:nvPr>
        </p:nvSpPr>
        <p:spPr bwMode="auto">
          <a:xfrm>
            <a:off x="76454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79" name="Rectangle 3"/>
          <p:cNvSpPr>
            <a:spLocks noGrp="1" noChangeArrowheads="1"/>
          </p:cNvSpPr>
          <p:nvPr>
            <p:custDataLst>
              <p:tags r:id="rId36"/>
            </p:custDataLst>
          </p:nvPr>
        </p:nvSpPr>
        <p:spPr bwMode="auto">
          <a:xfrm>
            <a:off x="7853363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0" name="Rectangle 3"/>
          <p:cNvSpPr>
            <a:spLocks noGrp="1" noChangeArrowheads="1"/>
          </p:cNvSpPr>
          <p:nvPr>
            <p:custDataLst>
              <p:tags r:id="rId37"/>
            </p:custDataLst>
          </p:nvPr>
        </p:nvSpPr>
        <p:spPr bwMode="auto">
          <a:xfrm>
            <a:off x="806132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1" name="Rectangle 3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auto">
          <a:xfrm>
            <a:off x="8270875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2" name="Rectangle 3"/>
          <p:cNvSpPr>
            <a:spLocks noGrp="1" noChangeArrowheads="1"/>
          </p:cNvSpPr>
          <p:nvPr>
            <p:custDataLst>
              <p:tags r:id="rId39"/>
            </p:custDataLst>
          </p:nvPr>
        </p:nvSpPr>
        <p:spPr bwMode="auto">
          <a:xfrm>
            <a:off x="8478838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sp>
        <p:nvSpPr>
          <p:cNvPr id="83" name="Rectangle 3"/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auto">
          <a:xfrm>
            <a:off x="8686800" y="5889625"/>
            <a:ext cx="2444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anchor="ctr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60000"/>
              </a:buClr>
              <a:buSzPct val="8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318D"/>
              </a:buClr>
              <a:buSzPct val="90000"/>
              <a:buFont typeface="Wingdings" pitchFamily="2" charset="2"/>
              <a:buChar char="è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Wingdings" pitchFamily="2" charset="2"/>
              <a:buNone/>
              <a:defRPr/>
            </a:pPr>
            <a:endParaRPr lang="tr-TR" sz="1600" dirty="0">
              <a:solidFill>
                <a:srgbClr val="000000"/>
              </a:solidFill>
            </a:endParaRPr>
          </a:p>
        </p:txBody>
      </p:sp>
      <p:graphicFrame>
        <p:nvGraphicFramePr>
          <p:cNvPr id="59" name="Grafik 5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768906"/>
              </p:ext>
            </p:extLst>
          </p:nvPr>
        </p:nvGraphicFramePr>
        <p:xfrm>
          <a:off x="1058069" y="3121607"/>
          <a:ext cx="3222625" cy="3132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</p:spTree>
    <p:extLst>
      <p:ext uri="{BB962C8B-B14F-4D97-AF65-F5344CB8AC3E}">
        <p14:creationId xmlns:p14="http://schemas.microsoft.com/office/powerpoint/2010/main" val="427099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693164"/>
            <a:ext cx="9144000" cy="338455"/>
          </a:xfrm>
          <a:custGeom>
            <a:avLst/>
            <a:gdLst/>
            <a:ahLst/>
            <a:cxnLst/>
            <a:rect l="l" t="t" r="r" b="b"/>
            <a:pathLst>
              <a:path w="9144000" h="338455">
                <a:moveTo>
                  <a:pt x="9144000" y="0"/>
                </a:moveTo>
                <a:lnTo>
                  <a:pt x="0" y="0"/>
                </a:lnTo>
                <a:lnTo>
                  <a:pt x="0" y="338327"/>
                </a:lnTo>
                <a:lnTo>
                  <a:pt x="9144000" y="338327"/>
                </a:lnTo>
                <a:lnTo>
                  <a:pt x="914400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5109" y="1723136"/>
            <a:ext cx="82550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Sanayi Üretim Endeksi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ve takvim etkilerinden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arındırılmış)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Mayıs</a:t>
            </a:r>
            <a:r>
              <a:rPr sz="1600" spc="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2272" y="2400300"/>
            <a:ext cx="3637915" cy="3081655"/>
            <a:chOff x="652272" y="2400300"/>
            <a:chExt cx="3637915" cy="3081655"/>
          </a:xfrm>
        </p:grpSpPr>
        <p:sp>
          <p:nvSpPr>
            <p:cNvPr id="6" name="object 6"/>
            <p:cNvSpPr/>
            <p:nvPr/>
          </p:nvSpPr>
          <p:spPr>
            <a:xfrm>
              <a:off x="652272" y="2404872"/>
              <a:ext cx="3618229" cy="3072765"/>
            </a:xfrm>
            <a:custGeom>
              <a:avLst/>
              <a:gdLst/>
              <a:ahLst/>
              <a:cxnLst/>
              <a:rect l="l" t="t" r="r" b="b"/>
              <a:pathLst>
                <a:path w="3618229" h="3072765">
                  <a:moveTo>
                    <a:pt x="50292" y="3072384"/>
                  </a:moveTo>
                  <a:lnTo>
                    <a:pt x="50292" y="0"/>
                  </a:lnTo>
                </a:path>
                <a:path w="3618229" h="3072765">
                  <a:moveTo>
                    <a:pt x="0" y="3072384"/>
                  </a:moveTo>
                  <a:lnTo>
                    <a:pt x="50292" y="3072384"/>
                  </a:lnTo>
                </a:path>
                <a:path w="3618229" h="3072765">
                  <a:moveTo>
                    <a:pt x="0" y="2688335"/>
                  </a:moveTo>
                  <a:lnTo>
                    <a:pt x="50292" y="2688335"/>
                  </a:lnTo>
                </a:path>
                <a:path w="3618229" h="3072765">
                  <a:moveTo>
                    <a:pt x="0" y="2304288"/>
                  </a:moveTo>
                  <a:lnTo>
                    <a:pt x="50292" y="2304288"/>
                  </a:lnTo>
                </a:path>
                <a:path w="3618229" h="3072765">
                  <a:moveTo>
                    <a:pt x="0" y="1920239"/>
                  </a:moveTo>
                  <a:lnTo>
                    <a:pt x="50292" y="1920239"/>
                  </a:lnTo>
                </a:path>
                <a:path w="3618229" h="3072765">
                  <a:moveTo>
                    <a:pt x="0" y="1536191"/>
                  </a:moveTo>
                  <a:lnTo>
                    <a:pt x="50292" y="1536191"/>
                  </a:lnTo>
                </a:path>
                <a:path w="3618229" h="3072765">
                  <a:moveTo>
                    <a:pt x="0" y="1152143"/>
                  </a:moveTo>
                  <a:lnTo>
                    <a:pt x="50292" y="1152143"/>
                  </a:lnTo>
                </a:path>
                <a:path w="3618229" h="3072765">
                  <a:moveTo>
                    <a:pt x="0" y="768095"/>
                  </a:moveTo>
                  <a:lnTo>
                    <a:pt x="50292" y="768095"/>
                  </a:lnTo>
                </a:path>
                <a:path w="3618229" h="3072765">
                  <a:moveTo>
                    <a:pt x="0" y="384048"/>
                  </a:moveTo>
                  <a:lnTo>
                    <a:pt x="50292" y="384048"/>
                  </a:lnTo>
                </a:path>
                <a:path w="3618229" h="3072765">
                  <a:moveTo>
                    <a:pt x="0" y="0"/>
                  </a:moveTo>
                  <a:lnTo>
                    <a:pt x="50292" y="0"/>
                  </a:lnTo>
                </a:path>
                <a:path w="3618229" h="3072765">
                  <a:moveTo>
                    <a:pt x="50292" y="3072384"/>
                  </a:moveTo>
                  <a:lnTo>
                    <a:pt x="3617976" y="307238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03326" y="2504694"/>
              <a:ext cx="3568065" cy="2606040"/>
            </a:xfrm>
            <a:custGeom>
              <a:avLst/>
              <a:gdLst/>
              <a:ahLst/>
              <a:cxnLst/>
              <a:rect l="l" t="t" r="r" b="b"/>
              <a:pathLst>
                <a:path w="3568065" h="2606040">
                  <a:moveTo>
                    <a:pt x="0" y="1146047"/>
                  </a:moveTo>
                  <a:lnTo>
                    <a:pt x="128015" y="1060703"/>
                  </a:lnTo>
                  <a:lnTo>
                    <a:pt x="254508" y="1321307"/>
                  </a:lnTo>
                  <a:lnTo>
                    <a:pt x="382523" y="2606039"/>
                  </a:lnTo>
                  <a:lnTo>
                    <a:pt x="509015" y="2028443"/>
                  </a:lnTo>
                  <a:lnTo>
                    <a:pt x="637032" y="1427987"/>
                  </a:lnTo>
                  <a:lnTo>
                    <a:pt x="765048" y="1021079"/>
                  </a:lnTo>
                  <a:lnTo>
                    <a:pt x="891539" y="918971"/>
                  </a:lnTo>
                  <a:lnTo>
                    <a:pt x="1019556" y="856488"/>
                  </a:lnTo>
                  <a:lnTo>
                    <a:pt x="1146048" y="826007"/>
                  </a:lnTo>
                  <a:lnTo>
                    <a:pt x="1274064" y="778763"/>
                  </a:lnTo>
                  <a:lnTo>
                    <a:pt x="1400556" y="728471"/>
                  </a:lnTo>
                  <a:lnTo>
                    <a:pt x="1528572" y="629411"/>
                  </a:lnTo>
                  <a:lnTo>
                    <a:pt x="1656588" y="490727"/>
                  </a:lnTo>
                  <a:lnTo>
                    <a:pt x="1783080" y="592835"/>
                  </a:lnTo>
                  <a:lnTo>
                    <a:pt x="1911096" y="623315"/>
                  </a:lnTo>
                  <a:lnTo>
                    <a:pt x="2037588" y="525779"/>
                  </a:lnTo>
                  <a:lnTo>
                    <a:pt x="2165604" y="423671"/>
                  </a:lnTo>
                  <a:lnTo>
                    <a:pt x="2293620" y="588263"/>
                  </a:lnTo>
                  <a:lnTo>
                    <a:pt x="2420112" y="281939"/>
                  </a:lnTo>
                  <a:lnTo>
                    <a:pt x="2548128" y="417575"/>
                  </a:lnTo>
                  <a:lnTo>
                    <a:pt x="2674620" y="358139"/>
                  </a:lnTo>
                  <a:lnTo>
                    <a:pt x="2802636" y="202691"/>
                  </a:lnTo>
                  <a:lnTo>
                    <a:pt x="2930652" y="108203"/>
                  </a:lnTo>
                  <a:lnTo>
                    <a:pt x="3057144" y="237743"/>
                  </a:lnTo>
                  <a:lnTo>
                    <a:pt x="3185160" y="0"/>
                  </a:lnTo>
                  <a:lnTo>
                    <a:pt x="3311652" y="97535"/>
                  </a:lnTo>
                  <a:lnTo>
                    <a:pt x="3439668" y="96011"/>
                  </a:lnTo>
                  <a:lnTo>
                    <a:pt x="3567684" y="67055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81406" y="5365750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70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1406" y="4981702"/>
            <a:ext cx="1930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80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406" y="4597095"/>
            <a:ext cx="19304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90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8195" y="4213352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8195" y="3829304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8195" y="3445255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2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8195" y="3061208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3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8195" y="2677159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4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8195" y="2293111"/>
            <a:ext cx="274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</a:t>
            </a: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5451" y="5516981"/>
            <a:ext cx="3523615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5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6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57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39361" y="2319654"/>
            <a:ext cx="4629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13306C"/>
                </a:solidFill>
                <a:latin typeface="Tahoma"/>
                <a:cs typeface="Tahoma"/>
              </a:rPr>
              <a:t>145,6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93564" y="2400300"/>
            <a:ext cx="3781425" cy="3081655"/>
            <a:chOff x="4893564" y="2400300"/>
            <a:chExt cx="3781425" cy="3081655"/>
          </a:xfrm>
        </p:grpSpPr>
        <p:sp>
          <p:nvSpPr>
            <p:cNvPr id="20" name="object 20"/>
            <p:cNvSpPr/>
            <p:nvPr/>
          </p:nvSpPr>
          <p:spPr>
            <a:xfrm>
              <a:off x="4893564" y="2404872"/>
              <a:ext cx="3761740" cy="3072765"/>
            </a:xfrm>
            <a:custGeom>
              <a:avLst/>
              <a:gdLst/>
              <a:ahLst/>
              <a:cxnLst/>
              <a:rect l="l" t="t" r="r" b="b"/>
              <a:pathLst>
                <a:path w="3761740" h="3072765">
                  <a:moveTo>
                    <a:pt x="51815" y="3072384"/>
                  </a:moveTo>
                  <a:lnTo>
                    <a:pt x="51815" y="0"/>
                  </a:lnTo>
                </a:path>
                <a:path w="3761740" h="3072765">
                  <a:moveTo>
                    <a:pt x="0" y="3072384"/>
                  </a:moveTo>
                  <a:lnTo>
                    <a:pt x="51815" y="3072384"/>
                  </a:lnTo>
                </a:path>
                <a:path w="3761740" h="3072765">
                  <a:moveTo>
                    <a:pt x="0" y="2764535"/>
                  </a:moveTo>
                  <a:lnTo>
                    <a:pt x="51815" y="2764535"/>
                  </a:lnTo>
                </a:path>
                <a:path w="3761740" h="3072765">
                  <a:moveTo>
                    <a:pt x="0" y="2458211"/>
                  </a:moveTo>
                  <a:lnTo>
                    <a:pt x="51815" y="2458211"/>
                  </a:lnTo>
                </a:path>
                <a:path w="3761740" h="3072765">
                  <a:moveTo>
                    <a:pt x="0" y="2150364"/>
                  </a:moveTo>
                  <a:lnTo>
                    <a:pt x="51815" y="2150364"/>
                  </a:lnTo>
                </a:path>
                <a:path w="3761740" h="3072765">
                  <a:moveTo>
                    <a:pt x="0" y="1844039"/>
                  </a:moveTo>
                  <a:lnTo>
                    <a:pt x="51815" y="1844039"/>
                  </a:lnTo>
                </a:path>
                <a:path w="3761740" h="3072765">
                  <a:moveTo>
                    <a:pt x="0" y="1536191"/>
                  </a:moveTo>
                  <a:lnTo>
                    <a:pt x="51815" y="1536191"/>
                  </a:lnTo>
                </a:path>
                <a:path w="3761740" h="3072765">
                  <a:moveTo>
                    <a:pt x="0" y="1228344"/>
                  </a:moveTo>
                  <a:lnTo>
                    <a:pt x="51815" y="1228344"/>
                  </a:lnTo>
                </a:path>
                <a:path w="3761740" h="3072765">
                  <a:moveTo>
                    <a:pt x="0" y="922019"/>
                  </a:moveTo>
                  <a:lnTo>
                    <a:pt x="51815" y="922019"/>
                  </a:lnTo>
                </a:path>
                <a:path w="3761740" h="3072765">
                  <a:moveTo>
                    <a:pt x="0" y="614172"/>
                  </a:moveTo>
                  <a:lnTo>
                    <a:pt x="51815" y="614172"/>
                  </a:lnTo>
                </a:path>
                <a:path w="3761740" h="3072765">
                  <a:moveTo>
                    <a:pt x="0" y="307848"/>
                  </a:moveTo>
                  <a:lnTo>
                    <a:pt x="51815" y="307848"/>
                  </a:lnTo>
                </a:path>
                <a:path w="3761740" h="3072765">
                  <a:moveTo>
                    <a:pt x="0" y="0"/>
                  </a:moveTo>
                  <a:lnTo>
                    <a:pt x="51815" y="0"/>
                  </a:lnTo>
                </a:path>
                <a:path w="3761740" h="3072765">
                  <a:moveTo>
                    <a:pt x="51815" y="1228344"/>
                  </a:moveTo>
                  <a:lnTo>
                    <a:pt x="3761232" y="122834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944618" y="2472689"/>
              <a:ext cx="3710940" cy="2979420"/>
            </a:xfrm>
            <a:custGeom>
              <a:avLst/>
              <a:gdLst/>
              <a:ahLst/>
              <a:cxnLst/>
              <a:rect l="l" t="t" r="r" b="b"/>
              <a:pathLst>
                <a:path w="3710940" h="2979420">
                  <a:moveTo>
                    <a:pt x="0" y="1149096"/>
                  </a:moveTo>
                  <a:lnTo>
                    <a:pt x="132587" y="1043939"/>
                  </a:lnTo>
                  <a:lnTo>
                    <a:pt x="265176" y="1511808"/>
                  </a:lnTo>
                  <a:lnTo>
                    <a:pt x="397764" y="2979420"/>
                  </a:lnTo>
                  <a:lnTo>
                    <a:pt x="530352" y="0"/>
                  </a:lnTo>
                  <a:lnTo>
                    <a:pt x="662940" y="147827"/>
                  </a:lnTo>
                  <a:lnTo>
                    <a:pt x="795528" y="571500"/>
                  </a:lnTo>
                  <a:lnTo>
                    <a:pt x="928116" y="1025651"/>
                  </a:lnTo>
                  <a:lnTo>
                    <a:pt x="1060704" y="1080515"/>
                  </a:lnTo>
                  <a:lnTo>
                    <a:pt x="1193292" y="1124712"/>
                  </a:lnTo>
                  <a:lnTo>
                    <a:pt x="1325880" y="1100327"/>
                  </a:lnTo>
                  <a:lnTo>
                    <a:pt x="1458468" y="1100327"/>
                  </a:lnTo>
                  <a:lnTo>
                    <a:pt x="1591056" y="1037844"/>
                  </a:lnTo>
                  <a:lnTo>
                    <a:pt x="1723643" y="995172"/>
                  </a:lnTo>
                  <a:lnTo>
                    <a:pt x="1854708" y="1284732"/>
                  </a:lnTo>
                  <a:lnTo>
                    <a:pt x="1987296" y="1197864"/>
                  </a:lnTo>
                  <a:lnTo>
                    <a:pt x="2119884" y="1043939"/>
                  </a:lnTo>
                  <a:lnTo>
                    <a:pt x="2252472" y="1037844"/>
                  </a:lnTo>
                  <a:lnTo>
                    <a:pt x="2385060" y="1351788"/>
                  </a:lnTo>
                  <a:lnTo>
                    <a:pt x="2517648" y="792480"/>
                  </a:lnTo>
                  <a:lnTo>
                    <a:pt x="2650236" y="1315212"/>
                  </a:lnTo>
                  <a:lnTo>
                    <a:pt x="2782824" y="1094232"/>
                  </a:lnTo>
                  <a:lnTo>
                    <a:pt x="2915412" y="982980"/>
                  </a:lnTo>
                  <a:lnTo>
                    <a:pt x="3048000" y="1056132"/>
                  </a:lnTo>
                  <a:lnTo>
                    <a:pt x="3180588" y="1303020"/>
                  </a:lnTo>
                  <a:lnTo>
                    <a:pt x="3313176" y="891539"/>
                  </a:lnTo>
                  <a:lnTo>
                    <a:pt x="3445764" y="1264920"/>
                  </a:lnTo>
                  <a:lnTo>
                    <a:pt x="3578352" y="1161288"/>
                  </a:lnTo>
                  <a:lnTo>
                    <a:pt x="3710940" y="1130808"/>
                  </a:lnTo>
                </a:path>
              </a:pathLst>
            </a:custGeom>
            <a:ln w="38100">
              <a:solidFill>
                <a:srgbClr val="A3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568444" y="2293111"/>
            <a:ext cx="248920" cy="3281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945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>
              <a:spcBef>
                <a:spcPts val="9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67945">
              <a:spcBef>
                <a:spcPts val="975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51130">
              <a:spcBef>
                <a:spcPts val="9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51130">
              <a:spcBef>
                <a:spcPts val="98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95250">
              <a:spcBef>
                <a:spcPts val="98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75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15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5"/>
              </a:spcBef>
            </a:pPr>
            <a:r>
              <a:rPr sz="1200" spc="-10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25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98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-</a:t>
            </a: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30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72864" y="5516981"/>
            <a:ext cx="3656329" cy="58102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2020-12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2021-06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2021-08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2021-10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2021-12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45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2022-02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  <a:p>
            <a:pPr marL="12700">
              <a:spcBef>
                <a:spcPts val="65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2022-04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22969" y="3351352"/>
            <a:ext cx="26797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Tahoma"/>
                <a:cs typeface="Tahoma"/>
              </a:rPr>
              <a:t>0,5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6166" y="625982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12" y="0"/>
                </a:lnTo>
              </a:path>
            </a:pathLst>
          </a:custGeom>
          <a:ln w="3810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8677" y="6162547"/>
            <a:ext cx="34944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Tahoma"/>
                <a:cs typeface="Tahoma"/>
              </a:rPr>
              <a:t>Endeks (mevsim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ve takvim etkilerinden</a:t>
            </a:r>
            <a:r>
              <a:rPr sz="1200" spc="15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arındırılmış)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025390" y="6259829"/>
            <a:ext cx="176530" cy="0"/>
          </a:xfrm>
          <a:custGeom>
            <a:avLst/>
            <a:gdLst/>
            <a:ahLst/>
            <a:cxnLst/>
            <a:rect l="l" t="t" r="r" b="b"/>
            <a:pathLst>
              <a:path w="176529">
                <a:moveTo>
                  <a:pt x="0" y="0"/>
                </a:moveTo>
                <a:lnTo>
                  <a:pt x="176275" y="0"/>
                </a:lnTo>
              </a:path>
            </a:pathLst>
          </a:custGeom>
          <a:ln w="38100">
            <a:solidFill>
              <a:srgbClr val="A30000"/>
            </a:solidFill>
          </a:ln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58561" y="6162547"/>
            <a:ext cx="12141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Aylık değişim</a:t>
            </a:r>
            <a:r>
              <a:rPr sz="1200" spc="-40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Tahoma"/>
                <a:cs typeface="Tahoma"/>
              </a:rPr>
              <a:t>(%)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18363" y="842517"/>
            <a:ext cx="740473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Sanayi Üretim Endeksi (SÜE), Mayıs ayında aylık </a:t>
            </a:r>
            <a:r>
              <a:rPr dirty="0"/>
              <a:t>%0,5</a:t>
            </a:r>
            <a:r>
              <a:rPr spc="-10" dirty="0"/>
              <a:t> </a:t>
            </a:r>
            <a:r>
              <a:rPr spc="-5" dirty="0"/>
              <a:t>artmıştır.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SÜE, </a:t>
            </a:r>
            <a:r>
              <a:rPr b="0" dirty="0">
                <a:latin typeface="Tahoma"/>
                <a:cs typeface="Tahoma"/>
              </a:rPr>
              <a:t>Şubat 2022’de </a:t>
            </a:r>
            <a:r>
              <a:rPr b="0" spc="-5" dirty="0">
                <a:latin typeface="Tahoma"/>
                <a:cs typeface="Tahoma"/>
              </a:rPr>
              <a:t>ulaştığı tarihi en yüksek seviyenin %1,2</a:t>
            </a:r>
            <a:r>
              <a:rPr b="0" spc="80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altındadır.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8385809" y="147573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8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7972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975105"/>
            <a:ext cx="8725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İmalat </a:t>
            </a:r>
            <a:r>
              <a:rPr spc="-5" dirty="0"/>
              <a:t>Sanayinde Kapasite Kullanım </a:t>
            </a:r>
            <a:r>
              <a:rPr dirty="0"/>
              <a:t>Oranı </a:t>
            </a:r>
            <a:r>
              <a:rPr spc="-5" dirty="0"/>
              <a:t>(KKO), </a:t>
            </a:r>
            <a:r>
              <a:rPr dirty="0"/>
              <a:t>Temmuz </a:t>
            </a:r>
            <a:r>
              <a:rPr spc="-5" dirty="0"/>
              <a:t>ayında</a:t>
            </a:r>
            <a:r>
              <a:rPr spc="-50" dirty="0"/>
              <a:t> </a:t>
            </a:r>
            <a:r>
              <a:rPr spc="-5" dirty="0"/>
              <a:t>artmıştır.</a:t>
            </a:r>
          </a:p>
          <a:p>
            <a:pPr marL="12700">
              <a:lnSpc>
                <a:spcPct val="100000"/>
              </a:lnSpc>
            </a:pPr>
            <a:r>
              <a:rPr b="0" spc="-5" dirty="0">
                <a:latin typeface="Tahoma"/>
                <a:cs typeface="Tahoma"/>
              </a:rPr>
              <a:t>KKO, 0,6 </a:t>
            </a:r>
            <a:r>
              <a:rPr b="0" dirty="0">
                <a:latin typeface="Tahoma"/>
                <a:cs typeface="Tahoma"/>
              </a:rPr>
              <a:t>puan artarak </a:t>
            </a:r>
            <a:r>
              <a:rPr b="0" spc="-5" dirty="0">
                <a:latin typeface="Tahoma"/>
                <a:cs typeface="Tahoma"/>
              </a:rPr>
              <a:t>%78,1 düzeyinde</a:t>
            </a:r>
            <a:r>
              <a:rPr b="0" spc="95" dirty="0">
                <a:latin typeface="Tahoma"/>
                <a:cs typeface="Tahoma"/>
              </a:rPr>
              <a:t> </a:t>
            </a:r>
            <a:r>
              <a:rPr b="0" spc="-5" dirty="0">
                <a:latin typeface="Tahoma"/>
                <a:cs typeface="Tahoma"/>
              </a:rPr>
              <a:t>gerçekleşmiştir.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602" y="6611213"/>
            <a:ext cx="2623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Kaynak: TÜİK, </a:t>
            </a:r>
            <a:r>
              <a:rPr sz="1200" spc="-35" dirty="0">
                <a:solidFill>
                  <a:prstClr val="black"/>
                </a:solidFill>
                <a:latin typeface="Arial"/>
                <a:cs typeface="Arial"/>
              </a:rPr>
              <a:t>TEPAV</a:t>
            </a:r>
            <a:r>
              <a:rPr sz="1200" spc="-7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görselleştirmesi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834895"/>
            <a:ext cx="9144000" cy="585470"/>
          </a:xfrm>
          <a:custGeom>
            <a:avLst/>
            <a:gdLst/>
            <a:ahLst/>
            <a:cxnLst/>
            <a:rect l="l" t="t" r="r" b="b"/>
            <a:pathLst>
              <a:path w="9144000" h="585469">
                <a:moveTo>
                  <a:pt x="0" y="0"/>
                </a:moveTo>
                <a:lnTo>
                  <a:pt x="0" y="585215"/>
                </a:lnTo>
                <a:lnTo>
                  <a:pt x="9143999" y="585215"/>
                </a:lnTo>
                <a:lnTo>
                  <a:pt x="9143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8860" y="1871598"/>
            <a:ext cx="7067550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349500" marR="5080" indent="-2337435">
              <a:lnSpc>
                <a:spcPts val="1880"/>
              </a:lnSpc>
              <a:spcBef>
                <a:spcPts val="190"/>
              </a:spcBef>
            </a:pP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İmalat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Sanayi Kapasite </a:t>
            </a:r>
            <a:r>
              <a:rPr sz="1600" spc="-15" dirty="0">
                <a:solidFill>
                  <a:srgbClr val="FFFFFF"/>
                </a:solidFill>
                <a:latin typeface="Tahoma"/>
                <a:cs typeface="Tahoma"/>
              </a:rPr>
              <a:t>Kullanım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Oranı (KKO)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(mevsim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etkilerinden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arındırılmış)  Ocak 2020 – </a:t>
            </a:r>
            <a:r>
              <a:rPr sz="1600" spc="-10" dirty="0">
                <a:solidFill>
                  <a:srgbClr val="FFFFFF"/>
                </a:solidFill>
                <a:latin typeface="Tahoma"/>
                <a:cs typeface="Tahoma"/>
              </a:rPr>
              <a:t>Haziran</a:t>
            </a:r>
            <a:r>
              <a:rPr sz="16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endParaRPr sz="1600">
              <a:solidFill>
                <a:prstClr val="black"/>
              </a:solidFill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35152" y="2729483"/>
            <a:ext cx="7490459" cy="3108960"/>
            <a:chOff x="835152" y="2729483"/>
            <a:chExt cx="7490459" cy="3108960"/>
          </a:xfrm>
        </p:grpSpPr>
        <p:sp>
          <p:nvSpPr>
            <p:cNvPr id="7" name="object 7"/>
            <p:cNvSpPr/>
            <p:nvPr/>
          </p:nvSpPr>
          <p:spPr>
            <a:xfrm>
              <a:off x="835152" y="2734055"/>
              <a:ext cx="7470775" cy="3100070"/>
            </a:xfrm>
            <a:custGeom>
              <a:avLst/>
              <a:gdLst/>
              <a:ahLst/>
              <a:cxnLst/>
              <a:rect l="l" t="t" r="r" b="b"/>
              <a:pathLst>
                <a:path w="7470775" h="3100070">
                  <a:moveTo>
                    <a:pt x="45719" y="3099816"/>
                  </a:moveTo>
                  <a:lnTo>
                    <a:pt x="45719" y="0"/>
                  </a:lnTo>
                </a:path>
                <a:path w="7470775" h="3100070">
                  <a:moveTo>
                    <a:pt x="0" y="3099816"/>
                  </a:moveTo>
                  <a:lnTo>
                    <a:pt x="45719" y="3099816"/>
                  </a:lnTo>
                </a:path>
                <a:path w="7470775" h="3100070">
                  <a:moveTo>
                    <a:pt x="0" y="2325624"/>
                  </a:moveTo>
                  <a:lnTo>
                    <a:pt x="45719" y="2325624"/>
                  </a:lnTo>
                </a:path>
                <a:path w="7470775" h="3100070">
                  <a:moveTo>
                    <a:pt x="0" y="1549908"/>
                  </a:moveTo>
                  <a:lnTo>
                    <a:pt x="45719" y="1549908"/>
                  </a:lnTo>
                </a:path>
                <a:path w="7470775" h="3100070">
                  <a:moveTo>
                    <a:pt x="0" y="774192"/>
                  </a:moveTo>
                  <a:lnTo>
                    <a:pt x="45719" y="774192"/>
                  </a:lnTo>
                </a:path>
                <a:path w="7470775" h="3100070">
                  <a:moveTo>
                    <a:pt x="0" y="0"/>
                  </a:moveTo>
                  <a:lnTo>
                    <a:pt x="45719" y="0"/>
                  </a:lnTo>
                </a:path>
                <a:path w="7470775" h="3100070">
                  <a:moveTo>
                    <a:pt x="45719" y="3099816"/>
                  </a:moveTo>
                  <a:lnTo>
                    <a:pt x="7470648" y="3099816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81634" y="2981705"/>
              <a:ext cx="7425055" cy="2557780"/>
            </a:xfrm>
            <a:custGeom>
              <a:avLst/>
              <a:gdLst/>
              <a:ahLst/>
              <a:cxnLst/>
              <a:rect l="l" t="t" r="r" b="b"/>
              <a:pathLst>
                <a:path w="7425055" h="2557779">
                  <a:moveTo>
                    <a:pt x="0" y="402336"/>
                  </a:moveTo>
                  <a:lnTo>
                    <a:pt x="246887" y="278892"/>
                  </a:lnTo>
                  <a:lnTo>
                    <a:pt x="493775" y="341376"/>
                  </a:lnTo>
                  <a:lnTo>
                    <a:pt x="742188" y="2557272"/>
                  </a:lnTo>
                  <a:lnTo>
                    <a:pt x="989076" y="2433828"/>
                  </a:lnTo>
                  <a:lnTo>
                    <a:pt x="1237488" y="1953768"/>
                  </a:lnTo>
                  <a:lnTo>
                    <a:pt x="1484376" y="1193292"/>
                  </a:lnTo>
                  <a:lnTo>
                    <a:pt x="1731264" y="836676"/>
                  </a:lnTo>
                  <a:lnTo>
                    <a:pt x="1979676" y="635508"/>
                  </a:lnTo>
                  <a:lnTo>
                    <a:pt x="2226564" y="542544"/>
                  </a:lnTo>
                  <a:lnTo>
                    <a:pt x="2474976" y="480060"/>
                  </a:lnTo>
                  <a:lnTo>
                    <a:pt x="2721864" y="464820"/>
                  </a:lnTo>
                  <a:lnTo>
                    <a:pt x="2968752" y="434340"/>
                  </a:lnTo>
                  <a:lnTo>
                    <a:pt x="3217164" y="449580"/>
                  </a:lnTo>
                  <a:lnTo>
                    <a:pt x="3464052" y="434340"/>
                  </a:lnTo>
                  <a:lnTo>
                    <a:pt x="3712464" y="341376"/>
                  </a:lnTo>
                  <a:lnTo>
                    <a:pt x="3959352" y="496824"/>
                  </a:lnTo>
                  <a:lnTo>
                    <a:pt x="4206240" y="326136"/>
                  </a:lnTo>
                  <a:lnTo>
                    <a:pt x="4454652" y="309372"/>
                  </a:lnTo>
                  <a:lnTo>
                    <a:pt x="4701540" y="248412"/>
                  </a:lnTo>
                  <a:lnTo>
                    <a:pt x="4949952" y="92964"/>
                  </a:lnTo>
                  <a:lnTo>
                    <a:pt x="5196840" y="140208"/>
                  </a:lnTo>
                  <a:lnTo>
                    <a:pt x="5443728" y="123444"/>
                  </a:lnTo>
                  <a:lnTo>
                    <a:pt x="5692140" y="0"/>
                  </a:lnTo>
                  <a:lnTo>
                    <a:pt x="5939027" y="62484"/>
                  </a:lnTo>
                  <a:lnTo>
                    <a:pt x="6187440" y="185928"/>
                  </a:lnTo>
                  <a:lnTo>
                    <a:pt x="6434327" y="30480"/>
                  </a:lnTo>
                  <a:lnTo>
                    <a:pt x="6681216" y="47244"/>
                  </a:lnTo>
                  <a:lnTo>
                    <a:pt x="6929628" y="47244"/>
                  </a:lnTo>
                  <a:lnTo>
                    <a:pt x="7176516" y="140208"/>
                  </a:lnTo>
                  <a:lnTo>
                    <a:pt x="7424928" y="47244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67639" y="5719064"/>
            <a:ext cx="19621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7639" y="4944236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65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7639" y="4168902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7639" y="3393694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75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639" y="2618359"/>
            <a:ext cx="196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815" y="5874510"/>
            <a:ext cx="7621905" cy="584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1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1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2020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1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08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09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2021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12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01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02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49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03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15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04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05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06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spcBef>
                <a:spcPts val="509"/>
              </a:spcBef>
            </a:pPr>
            <a:r>
              <a:rPr sz="1200" dirty="0">
                <a:solidFill>
                  <a:prstClr val="black"/>
                </a:solidFill>
                <a:latin typeface="Arial"/>
                <a:cs typeface="Arial"/>
              </a:rPr>
              <a:t>2022</a:t>
            </a:r>
            <a:r>
              <a:rPr sz="1200" spc="-5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r>
              <a:rPr sz="1200" spc="-10" dirty="0">
                <a:solidFill>
                  <a:prstClr val="black"/>
                </a:solidFill>
                <a:latin typeface="Arial"/>
                <a:cs typeface="Arial"/>
              </a:rPr>
              <a:t>07</a:t>
            </a:r>
            <a:endParaRPr sz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26094" y="2777109"/>
            <a:ext cx="365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dirty="0">
                <a:solidFill>
                  <a:srgbClr val="2C2C89"/>
                </a:solidFill>
                <a:latin typeface="Tahoma"/>
                <a:cs typeface="Tahoma"/>
              </a:rPr>
              <a:t>78,1</a:t>
            </a:r>
            <a:endParaRPr sz="12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85809" y="147573"/>
            <a:ext cx="5594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10" dirty="0">
                <a:solidFill>
                  <a:srgbClr val="CADDEB"/>
                </a:solidFill>
                <a:latin typeface="Tahoma"/>
                <a:cs typeface="Tahoma"/>
              </a:rPr>
              <a:t>Slayt</a:t>
            </a:r>
            <a:r>
              <a:rPr sz="1400" spc="-55" dirty="0">
                <a:solidFill>
                  <a:srgbClr val="CADDEB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CADDEB"/>
                </a:solidFill>
                <a:latin typeface="Tahoma"/>
                <a:cs typeface="Tahoma"/>
              </a:rPr>
              <a:t>9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8653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LbJXL57UHYDEZCVMR20n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fiiqP0Nl5b6ECHkPjJM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VDAtyiDErWvqR_lr3aY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wh66L4c9rSlbF4TjS5X2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RtyGQPgMmL6SHWnw3SbBw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EAAI_ajcCI8eGxstCeYh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2jj3hMJjq4tPzo5emeR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7nQyO1kneypSrUP96es8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660Qc_vmq.7QfhHnTU5l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G..Ho0_YWHlmtpm2.Cn5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wOZc9aioCo1w.b1onSb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mrERtOfjSASOgfMnctC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X2RHtIMeyGzZ2NeJP4Mh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Xi9Rk6f2JdLVTsIiyCB_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.h_.syk_0dbOu6FNcOr6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ddQAw4yqCoSWwb7Bd5Qj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_zi5_BvkM.nA3toVrztf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MiOx08wWZMve5TDGuOqU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x14.LlXegH922juSArt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EGF_8KCp0EFLndHLBCR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O4yJcYJpl9G7XpyAd3Z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TLm5TwbPijrCz52OZF2F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DHdeuX39AboFl0cwzJfA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TIY47D.CrwUrwvJ62h8g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U3LH8jPV6kt8vrgA9jx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nve2aXsq6rlRtqt5d0NmQ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zx0oLeAqz3.N2CBVzet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VtpredvHmARuHGxfxJ0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QAJ_FpHzqfc6MBjbLjuu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3_VAgSx8jH36Tti4yuqq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XZ49DgHgFvbpYIDcOs_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zzFkwLEq3mkfXwpc3qCn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OjSZJLio5uilushZPH5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GSdX0f1aX_GsTTMP3hY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Eyj5x4cWwUf_0jOaxy.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jFa8kEEE5js2U7pbJ.E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zXGQxyYL4fj.JoRMfGMr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9SEcwAI0lp_oTKs7xgaX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I0K686ipnmRLyEvKtmGQ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Hl2Cq_YIhg1DAUYUZ_2w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aPYeIa7iskmUbD4HvuG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0foucX5XmOyOXJzUHVk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HPsp4CxHc6vQwW1xdMe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1o2EBT7ccEmwT7kH4x2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KGruNswxHIhFgKPzcTs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95hgOTTFGnGkExq_2Db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Wf_5J._nAl12uaNfEDt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QX2KkIikxH7IsCIcsnw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.88ePgb9dDMG9Msv2__m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_c3pXO1M4QbMNM9XFdPj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hdgsDkPKqrBoDSOR06p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6PXJ.lj3aPFOM5wzSE8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nQ6K.vk.OaSJ.ky3y7nQ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SkJfKnA.tRjn.WWDAO_y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LQ0E3tBxySvfNNWQ4WF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4HCOB6Hsp7xjamAR3Wg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UDylWr.eT841Z1ghoBH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6ZUrQmGcsly0Dg4KnMNP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X17Uk_lIlH2uvAysQVnH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HXm5WwM.cNhSVMyi7k9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5hT1FrTiMFNqsKbvfwii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QRavG1vVc6uOfwV7XqX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iX8PIFuETxq8Rp8QOT4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K6y6GoaWo93mKu2CO.C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KbnXX_htuQq6Tr25GgR6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IPaV91MxzRpG8Kj6qpX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xQHcKLkf1hPad8BWH3oH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xzkXvumkBYrW4KQPTrB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xa3l6T5.FGFJWXVM7Uk1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1qaivIj1WKoc1OBv8FDJ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4opcHIsNApLBOnYEUK2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LvFa6Uq8dL3ITwJCpB1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whb5WSua3CcAZoEYdxH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NrCiLySBgj8y6hW7ciV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Aw_5ok3SzvUqIFw8gAP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tYmd7x2fxJYRtIJYKIL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0Thsxm1bmO5bU.qYXl8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dMW5Rq3aGG4E2CkGg.1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Af4AaXSvdZCxgLctwk2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6gd8cvkNysa4eFiS7GD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ZJYHxGZOgKa.Z85UZIYSA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W.YuFoovCQs3n7qK1JS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L4gNnt8eba6Koo11Vs0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5uIxllHJO4XZ82APlBr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0rpBBlOZKa9_nBwYnHDp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tNtPg9J26k9rEwlW322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FhQ0zay_Uo3woSDa5hz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9DdNydymPFx_dSimXG3N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4_n2Ru1s36q5eBWzH72W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fNcuWXC1WpZ11RHa6b4vA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L1E6ZeGSTanD7yAThRd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0D7FMBi7CAlhaKOQIse5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MtpK.6kLdOuqdvsCWoBg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ZDcFwLdFFBMYe2lD3q9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75EZz6N2.no9ZF5xRpsg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.CEg2YiWnov9e1BYrel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8IzY9I9n.NkVWKrE7Qa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HsiNka6cZAPRnQcDkrd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qTvDcrEA6eRQOswBxXOT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zba78Z85Pf9Ew3YY38B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ey2G0MCY3rjQsb8ybBH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kXM2mGPzcOQLV9iPOoPj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S0cD4DcQjiFcC6VRlZ74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ftQiQuGT_SdagNT5tpzz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hO4k2hhJu5Wwkh5.PsMr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lO7kvRvFd5rdET0N9Rw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JSmEIOGZbGDK8W0Ri5k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DyvXtdlJGYnog9qFifG2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lcvdGYiOzHgOKID3eH1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EYX8MXDEmBb2ykqPUpfw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bVaX8bck_KJfFfSR3msjw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PNEycYcNbQueyk6z81.M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gkz.lhda3K_8fdFqzBE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1Y.uVraybF2g3dx24_42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NrCiLySBgj8y6hW7ciV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0Thsxm1bmO5bU.qYXl8w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dMW5Rq3aGG4E2CkGg.1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W.YuFoovCQs3n7qK1JS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Af4AaXSvdZCxgLctwk2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56gd8cvkNysa4eFiS7GD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Aw_5ok3SzvUqIFw8gAP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m5uIxllHJO4XZ82APlBr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_L4gNnt8eba6Koo11Vs0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tNtPg9J26k9rEwlW322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pW6HTCnv3TFN4wPLIq_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YtYmd7x2fxJYRtIJYKIL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08KQLhWqwa4TIb6MvOnsg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jVHG7EUVLJGVv0.LbOtE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P2734fN.d0y8yl3oJnQ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kdUVa6mzOg_K3i2SflJw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0._ifWQ4HCqLmEw7tVmr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SPQbnMStnlRBdGTjsa.M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FBiyL0w_rcqa9Jrbiqc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ckB5eoAV9rqIPIYrrfNw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X1KV5_wR3GLeNGKX0JS9Q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Stiincs48_Bk1lI.Fxn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2JthOhUrSoddz.d3xzQ.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oDYafToV0DHsG8hfOiVg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gyI9tRjL7ynBRKTcRJd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7C63L8r6n3Nck7D6_Yla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fYjKbP3o3EFGLDsYD_Pj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TcTcMxtSRLQEaoZ_QuY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Mm_2rmTEuMC0asGngPl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6K_gPWu6sIyC9CvSGztJ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4BRdopuTWxxwqH4yHiq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B8Pa8T6JH9_3f7JnUwVZ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g.fSYiwQbbnPXiUtLTV4g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utXsXQ1fzFU1xM2mIM2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kGhXI2vhkhUQGP6DIb_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cP9goQJHjQMA1OIFngk.g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bl5iTYbkw1hZXunW_wTQ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8U.Yy.cAUibvBtp49SSE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6C9hPItNj01THr9y3YM0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bhcWRR6zjTKzWPSL5ap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4LwrjiqywM2YNW2HbsoYw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bOOC_9ZF03qMhqEVm_G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6vXvRJkLSsAv2AIEBOIxA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4ufRJ0Hw15l4eiKFzzn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j3L0b2HeQlYS1lfj27U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.inhkH8awwND7JMxFzq3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C_YKOGQ0kZ3ueaksjfbA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vqi3ii1K9w1vQoj3P9bGw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8xJFn.hJf5_DKj1ot6l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D38.P7L4_ic3CyVrP8o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zwmbqHFsn3GUQMntvb3bQ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dFG2k04L5Z4NqNIf3jn3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18LvLZZaNm.YxRuqH5V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BJ2UaFiMUvCZenTB96o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IFnEhejYKILk2N9WL38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FlcJx7l62QGnOW4_a4P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AVb2JOk2RqJ.Qg9ZvB1F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4TA2ZqThnMVC3WSN6DYz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PJd4GzuvxOrAQ8GvM.H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kQMmoUBUqUafpuzU6UL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ScqobYF3bhSEPFVQfUEq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76XcS7U3bf5pMl9djqqt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4dfBzCmgMBSwp6qzaJHd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6Rm.FABzahuEZPShHc1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Swv5EJnwyGZikUfZm_2Y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N0fpBJS5RG_RGY4WvcKj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1FlScz3Nqiioj_GIKP5D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Ifj2sqRkyIejVLmXL3q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jvWBW1bq2Cenl0Rr5rca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cuHyOPrFjjbYv6KokPky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bhGmh9JbBBC8OlLbz.uh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TmaMf.Nz8d1yLm0vJYfh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yTNrtHF_rA4yllXns6IQ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.arfx.YVItfVb40ih7__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AW5I7951bqAyHubgRhgK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7QW7jS3wc5620F952ZD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Y4p.KhGABK0JdHYM3ROl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7EGF_8KCp0EFLndHLBCR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jbZdVm6SqVYCnhDlaO2x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9aZhQBhMWqfkJmpUGikg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qVZozm3dZBK.sMEEILE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Pkdyb6oT7wIBVgNyCxBT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4pr1Hw5Cm7OY53DakZ7I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ZAtKrG0C5.ThZKx3p72u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_.7B9UHI4qvlOaF9pUrB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EjwZs6p9SJcwIsiK6F5G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0mitmQkuAjzunfWqfU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k2Z1C.nmo8FSNJIbo3Ei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Rfr4zkbM2E8QXnWrBhL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SaQZC2Usfwq1PXrQ0zU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PNvXXNiNFOIF6361EqHz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sYd9FMRmGjvZaBiIz8K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lJtnkWISSMgsPrVa2ys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2U6nPYR7xbs6l8FIyX.I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RnHliL4TvjUW7Sy5mYV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VbQLhfmaRCREAU3To_8Y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qzUcfJtqyMQhBU6APoez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ojHHtNdI_a9RHXLAPIb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uD5qqFVHTN4rir7Fw5Ur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0BCdeVze_Hg_zcfMhy8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luAW_R_d_n6hR9yLvDVZ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6tLJHJpsf0591id6QWL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4yLQ5GYmwxxil3sWHx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L0kSeWQ0o.xydWigFZ6i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waCWAt27NXBPs35drxA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DYKe0aTpuc8ruejJ4uk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1o0mitmQkuAjzunfWqfU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zZ_PkqrlkJfTMl.bif3L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YgJ_q5UftFf5mBmsoEb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lAgAOnHs9JkzEHEfmbFL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.dRlD34QKvSLvCPOTfdi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EsyM3LfLHUeR6lGNzea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8H6h7LtkIBSIn19WgNlM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lTnOahXZIVxDwCiwlh3P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UVj5YfuOLw9ZL.hIOtm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IpqL2NjTsoDF6GQJGUJ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nwKRB.ubevnEVWTQJu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fZ3RG0Kthr9yeEPZGOql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eh8QdVaJu2uTub7DnOU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McqjFaeho1siArn9T6lX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dDK62wxP6p6ZAA9J0Qi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MJGn7Tr0tS5E6a6sDJxT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B0rduThAMtH8_0TfjR5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Fn.QeY9Zqce11Y8RT.h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2sCwQEbVI8N6qsr.fVBOg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5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5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5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2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3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4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4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4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5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0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is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is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is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2357</TotalTime>
  <Words>6891</Words>
  <Application>Microsoft Office PowerPoint</Application>
  <PresentationFormat>Ekran Gösterisi (4:3)</PresentationFormat>
  <Paragraphs>2744</Paragraphs>
  <Slides>77</Slides>
  <Notes>6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59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77</vt:i4>
      </vt:variant>
    </vt:vector>
  </HeadingPairs>
  <TitlesOfParts>
    <vt:vector size="142" baseType="lpstr">
      <vt:lpstr>Arial</vt:lpstr>
      <vt:lpstr>Calibri</vt:lpstr>
      <vt:lpstr>Tahoma</vt:lpstr>
      <vt:lpstr>Times New Roman</vt:lpstr>
      <vt:lpstr>Wingdings</vt:lpstr>
      <vt:lpstr>Default Design</vt:lpstr>
      <vt:lpstr>1_Office Theme</vt:lpstr>
      <vt:lpstr>2_Office Theme</vt:lpstr>
      <vt:lpstr>44_Office Theme</vt:lpstr>
      <vt:lpstr>25_Office Theme</vt:lpstr>
      <vt:lpstr>19_Office Theme</vt:lpstr>
      <vt:lpstr>29_Office Theme</vt:lpstr>
      <vt:lpstr>Office Theme</vt:lpstr>
      <vt:lpstr>58_Office Theme</vt:lpstr>
      <vt:lpstr>3_Office Theme</vt:lpstr>
      <vt:lpstr>4_Office Theme</vt:lpstr>
      <vt:lpstr>5_Office Theme</vt:lpstr>
      <vt:lpstr>6_Office Theme</vt:lpstr>
      <vt:lpstr>7_Office Theme</vt:lpstr>
      <vt:lpstr>52_Office Theme</vt:lpstr>
      <vt:lpstr>8_Office Theme</vt:lpstr>
      <vt:lpstr>9_Office Theme</vt:lpstr>
      <vt:lpstr>10_Office Theme</vt:lpstr>
      <vt:lpstr>11_Office Theme</vt:lpstr>
      <vt:lpstr>54_Office Theme</vt:lpstr>
      <vt:lpstr>57_Office Theme</vt:lpstr>
      <vt:lpstr>14_Office Theme</vt:lpstr>
      <vt:lpstr>15_Office Theme</vt:lpstr>
      <vt:lpstr>16_Office Theme</vt:lpstr>
      <vt:lpstr>17_Office Theme</vt:lpstr>
      <vt:lpstr>55_Office Theme</vt:lpstr>
      <vt:lpstr>56_Office Theme</vt:lpstr>
      <vt:lpstr>12_Office Theme</vt:lpstr>
      <vt:lpstr>13_Office Theme</vt:lpstr>
      <vt:lpstr>18_Office Theme</vt:lpstr>
      <vt:lpstr>20_Office Theme</vt:lpstr>
      <vt:lpstr>21_Office Theme</vt:lpstr>
      <vt:lpstr>22_Office Theme</vt:lpstr>
      <vt:lpstr>23_Office Theme</vt:lpstr>
      <vt:lpstr>24_Office Theme</vt:lpstr>
      <vt:lpstr>26_Office Theme</vt:lpstr>
      <vt:lpstr>27_Office Theme</vt:lpstr>
      <vt:lpstr>28_Office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45_Office Theme</vt:lpstr>
      <vt:lpstr>46_Office Theme</vt:lpstr>
      <vt:lpstr>47_Office Theme</vt:lpstr>
      <vt:lpstr>48_Office Theme</vt:lpstr>
      <vt:lpstr>49_Office Theme</vt:lpstr>
      <vt:lpstr>50_Office Theme</vt:lpstr>
      <vt:lpstr>51_Office Theme</vt:lpstr>
      <vt:lpstr>think-cell Slide</vt:lpstr>
      <vt:lpstr>PowerPoint Sunusu</vt:lpstr>
      <vt:lpstr>İçerik</vt:lpstr>
      <vt:lpstr>Büyüme, Üretim ve Satışlar</vt:lpstr>
      <vt:lpstr>Yılın ilk çeyreğinde milli gelir %7,3 büyüme kaydetmiştir. Mevsim ve takvim etkilerinden arındırılmış endeks büyüme eğiliminin yavaşladığını  göstermektedir.</vt:lpstr>
      <vt:lpstr>Finans ve hizmetler büyümeyi sürükleyen ana sektörlerdir. Tarım sektörü sınırlı oranda büyürken, inşaat sektöründe daralma devam etmektedir.</vt:lpstr>
      <vt:lpstr>İhracat ve özel tüketim büyümeyi destekleyen temel harcama gruplarıdır. Kamu tüketimi ve yatırımların katkısı ise sınırlıdır.</vt:lpstr>
      <vt:lpstr>2022 yılı büyüme tahminleri tarihsel ortalamanın altındadır. Temmuz ayı TCMB Piyasa Katılımcıları Anketinde büyüme beklentisi 0,1 puan artarak %3,6</vt:lpstr>
      <vt:lpstr>Sanayi Üretim Endeksi (SÜE), Mayıs ayında aylık %0,5 artmıştır. SÜE, Şubat 2022’de ulaştığı tarihi en yüksek seviyenin %1,2 altındadır.</vt:lpstr>
      <vt:lpstr>İmalat Sanayinde Kapasite Kullanım Oranı (KKO), Temmuz ayında artmıştır. KKO, 0,6 puan artarak %78,1 düzeyinde gerçekleşmiştir.</vt:lpstr>
      <vt:lpstr>İç talep göstergesi perakende satışlar ikinci çeyrekte güçlü seyretmektedir.  Perakende Satış Hacim Endeksi aylık olarak Nisan ayında %2,3, Mayıs ayında ise %1,9  artmıştır.</vt:lpstr>
      <vt:lpstr>Mayıs ayında en yüksek aylık artış otomotiv yakıt satışlarındadır. Gıda, içecek ve tütün satışları %2,8 artarken, gıda dışı satışlar %0,3 azalmıştır.</vt:lpstr>
      <vt:lpstr>İkinci çeyreğe ait diğer öncü göstergeler ise aşağı yönlüdür.  Elektrik tüketiminin yıllık artışı düşmekte, Bileşik Öncü Göstergeler Endeksi  gerilemektedir.</vt:lpstr>
      <vt:lpstr>Yüksek frekanslı veriler yılın en düşük seviyelerine gerilemiştir.  OECD Haftalık Büyüme Göstergesi, Ramazan Bayramı haftası sonrasında hızla  düşmektedir.</vt:lpstr>
      <vt:lpstr>Temmuz ayında Ekonomik Güven Endeksi de yılın en düşük seviyesine gerilemiştir.</vt:lpstr>
      <vt:lpstr>Dış Ticaret ve Ödemeler Dengesi</vt:lpstr>
      <vt:lpstr>Mayıs ayında dış ticaret açığı 10,6 milyar düzeyinde gerçekleşmiştir. Yıllık bazda ihracat %15,3, ithalat ise %43,5 artış göstermiştir.</vt:lpstr>
      <vt:lpstr>Mevsim ve takvim etkilerinden arındırılmış verilerde de dış ticaret açığı  önemli oranda artmaktadır. Mayıs ayında ihracat bir önceki aya göre %7,6 azalırken, ithalat %4,6 artmıştır.</vt:lpstr>
      <vt:lpstr>İhracatın ithalatı karşılama oranı Mayıs ayında 15 puan düşmüş, %64,2 olarak gerçekleşmiştir.</vt:lpstr>
      <vt:lpstr>2022 yılında ihracat miktar olarak daha hızlı artarken, dış ticaret fiyatları  ihracat aleyhine gelişmektedir. Dış ticaret hadleri tarihi düşük seviyelerini korumaktadır.</vt:lpstr>
      <vt:lpstr>Ocak-Mayıs döneminde turizm gelirleri son üç yılın üzerinde seyretmektedir. Yabancı ziyaretçi sayıları ise 2019 yılı düzeyini henüz yakalayamamıştır.</vt:lpstr>
      <vt:lpstr>2022 yılında cari işlemler açığı artmaktadır; Mayıs ayı itibarıyla 29,4 milyar  dolara yükselmiştir. Enerji ve altın dışı tanımlı çekirdek göstergeler cari fazlaya işaret etmekte olup artışları</vt:lpstr>
      <vt:lpstr>Mayıs ayında portföy yatırımları kaynaklı sermaye çıkışları devam etmektedir.  Kaynağı henüz tespit edilemeyen sermaye girişleri (Net Hata ve Noksan) 17,5 milyar  dolara ulaşmıştır.</vt:lpstr>
      <vt:lpstr>Merkez Bankası net rezervleri 7,7 milyar dolara gerilemiştir; Haziran 2002’den bu yana en düşük düzeydir.</vt:lpstr>
      <vt:lpstr>2022 yılında cari işlemler açığının önemli ölçüde artacağı tahmin edilmektedir. Uluslararası kuruluşların cari açık /GSYİH tahminleri %4,8 - 6,4 aralığındadır.</vt:lpstr>
      <vt:lpstr>İstihdam ve İşsizlik</vt:lpstr>
      <vt:lpstr>Mayıs ayında istihdam 30,8 milyona ulaşırken, işsiz sayısı 3,8 milyon  olmuştur. İstihdam bir önceki aya göre 358 bin artmış, işsiz sayısı ise 56 bin azalmıştır.</vt:lpstr>
      <vt:lpstr>Mayıs ayında işsizlik oranı 0,3 puan gerileyerek %10,9 olmuştur. İşgücüne katılım oranı ise 0,4 puan artarak %53,6’ya yükselmiştir.</vt:lpstr>
      <vt:lpstr>Kadınlarda işsizlik oranı gerilemiş, genç nüfusta ise artmıştır. Genç işsizlik oranı Şubat 2021’den bu yana 6,1 puan düşmüştür.</vt:lpstr>
      <vt:lpstr>Atıl işgücü oranı bir önceki aya göre 0,8 puan artarak %22,4 olmuştur. Zamana bağlı eksik istihdam ve işsizlerin bütünleşik oranındaki aylık artış ise 1,3 puandır.</vt:lpstr>
      <vt:lpstr>Kamu Maliyesi</vt:lpstr>
      <vt:lpstr>Merkezi Yönetim bütçe dengesi ile faiz dışı dengede yüksek ve dalgalı seyir  sürmektedir. Haziran ayında Merkezi Yönetim bütçe dengesinde 31,1 milyar TL, faiz dışı dengede ise</vt:lpstr>
      <vt:lpstr>Haziran ayında Merkezi Yönetim borç stoku bir önceki aya göre %2 artmıştır. Döviz cinsi borçlanmaların payı ise %67 olmuştur.</vt:lpstr>
      <vt:lpstr>2022’nin ilk çeyreğinde Merkezi Yönetim borç stokunun GSYİH oranı %37,4 olmuştur.</vt:lpstr>
      <vt:lpstr>Enflasyon</vt:lpstr>
      <vt:lpstr>Haziran ayında tüketici enflasyonu son 24 yılın en yüksek seviyesine ulaşmıştır. TÜFE’nin yıllık değişimi %78,6’ya, temel eğilim göstergelerinden TÜFE-C endeksininki ise</vt:lpstr>
      <vt:lpstr>Haziran ayında aylık tüketici enflasyon oranı %5’tir; ulaştırma fiyatı en fazla  artan kalemdir. Ulaştırma ve gıda yıllık olarak en yüksek fiyat artışlarının görüldüğü ana harcama</vt:lpstr>
      <vt:lpstr>Haziran ayında yurtiçi ÜFE ve TÜFE enflasyonu arasındaki fark 59,7 puan ile  tarihi en yüksek seviyededir. Haziran 2022’de üretici enflasyon oranı %138,3 düzeyinde gerçekleşmiştir.</vt:lpstr>
      <vt:lpstr>Haziran ayında aylık üretici enflasyon oranı %6,8’dir; elektrik, gaz üretimi ve  dağıtımı en yüksek aylık fiyat artışının görüldüğü sektördür. Enerji sektöründe %317,9, elektrik, gaz üretimi ve dağıtımında ise %369,2 oranında</vt:lpstr>
      <vt:lpstr>Enflasyonun 2022 yıl sonunda yüksek seviyesini koruyacağı tahmin edilmektedir.  Temmuz ayı TCMB Piyasa Katılımcıları Anketinde enflasyon beklentisi 5,3 puan artarak %69,9  olmuştur.</vt:lpstr>
      <vt:lpstr>Kredi ve Mevduat</vt:lpstr>
      <vt:lpstr>Kredi kullanımlarında ticari krediler kaynaklı artışlar devam etmektedir.  Temmuz ayında ticari kredilerdeki yıllık artış oranı %69’u aşarken, tüketici kredilerindeki  artış %28,7 ile sınırlıdır.</vt:lpstr>
      <vt:lpstr>Temmuz ayı itibarıyla en hızlı artışlar taşıt kredilerindedir, kredi kartı  kullanımlarında ise yüksek seviyeler korunmaktadır. İhtiyaç kredilerinde yıllık artış oranı %30’a, konut kredilerinde ise %25’e yükselmiştir.</vt:lpstr>
      <vt:lpstr>Takipteki alacaklar oranı gerilemektedir. Takipteki alacaklar oranı tüketici kredilerinde %2,2, ticari kredilerde ise %2,5’tir.</vt:lpstr>
      <vt:lpstr>Haziran ayında karşılıksız çeklerin dönüşüm oranı azalmıştır.  Karşılıksız çeklerde dönüşüm oranları tutar olarak %0,7, adet olarak %0,6  seviyesindedir.</vt:lpstr>
      <vt:lpstr>Toplam mevduat artmakta, yabancı para mevduatların payı ise düşmektedir.  Kur Korumalı Mevduatlar (KKM) dahil edildiğinde yabancı para ve KKM dahil toplam  mevduat oranı %70’i aşmaktadır.</vt:lpstr>
      <vt:lpstr>Yabancı para mevduatlardaki kısmi gerileme Euro/dolar paritesindeki  artıştan kaynaklanmaktadır. Son haftalarda yabancı para mevduatlar yaklaşık 2,5 milyar dolar gerilemiştir.</vt:lpstr>
      <vt:lpstr>Kredi faiz oranları son 3 yılın en yüksek seviyesindedir. Nisan ayı sonrasında mevduat faiz oranı 1,5 puan artarken, ticari kredi faiz oranındaki  değişim 9,5 puan olmuştur.</vt:lpstr>
      <vt:lpstr>Tüketici kredilerinde de faizler artmaktadır. Temmuz ayında konut kredileri hariç tüm kredi türlerinde faiz oranları yükselmiştir.</vt:lpstr>
      <vt:lpstr>Finansal Piyasa Göstergeleri</vt:lpstr>
      <vt:lpstr>Merkez Bankası politika faiz oranını Ocak-Temmuz 2022 döneminde sabit tutmuştur.</vt:lpstr>
      <vt:lpstr>ABD’de para politikası sıkılaşmaktadır. 10 yıllık devlet iç borçlanma faizi Temmuz ayı itibarıyla %2,8 seviyesindedir.</vt:lpstr>
      <vt:lpstr>Türkiye’nin risklilik göstergesi 2008 yılından bu yana en yüksek seviyelerdedir.  Kredi temerrüt takas oranı ile ölçülen risklilik göstergesi 14 Temmuz tarihinde 906 seviyesine  ulaşmış, sonrasında 844’e gerilemiştir.</vt:lpstr>
      <vt:lpstr>Türk lirası yabancı paralar karşısında değer kaybetmektedir. Haziran ayı sonuna göre TL/dolar kurundaki artış %6,3, TL/Euro kurundaki artış da</vt:lpstr>
      <vt:lpstr>TCMB Piyasa Katılımcıları Anketi:  Seçilmiş Göstergeler*</vt:lpstr>
      <vt:lpstr>Temmuz ayında yıl sonu enflasyon beklentisi 5,3 puan artarak %69,9’a ulaşmıştır.</vt:lpstr>
      <vt:lpstr>Anket katılımcıları TL/$ kurunun yıl sonunda 19 olmasını beklemektedir. Cari ay sonu beklentisi ise 17,4’tür.</vt:lpstr>
      <vt:lpstr>2022 yılı büyüme beklentileri yukarı yönlü revize edilmekle beraber, %4’ün  altındadır. Temmuz ayında 2022 yılı için büyüme beklentisi 0,1 puan artarak %3,6 olmuştur.</vt:lpstr>
      <vt:lpstr>Genel Değerlendirme -1</vt:lpstr>
      <vt:lpstr>Genel Değerlendirme -2</vt:lpstr>
      <vt:lpstr>PowerPoint Sunusu</vt:lpstr>
      <vt:lpstr>Gaziantep ili toplam nüfus sayısı 2020 yılında 2,1 milyon Toplam nüfus 10 yılda Türkiye ortalamasının üzerinde arttı</vt:lpstr>
      <vt:lpstr>Gaziantep ili en fazla göçü Şanlıurfa’dan alırken  en fazla göçü  İstanbul’a verdi. 2020 yılında Gaziantep’in verdiği toplam göç 41179 kişi 2020 yılında Gaziantep’in aldığı toplam göç 42040 kişi </vt:lpstr>
      <vt:lpstr>PowerPoint Sunusu</vt:lpstr>
      <vt:lpstr>Gaziantep, dış ticarette rekabet gücünü artırabilir</vt:lpstr>
      <vt:lpstr>Gaziantep’de sektörel krediler içerisinde en büyük payı tekstil sektörü aldı Kredi performans oranı en yüksek olan sektörler: İnşaat ve Toptan Ticaret ve Komisyonculuk alanlarıdır.</vt:lpstr>
      <vt:lpstr>Ücretli çalışan istihdamında pandeminin olumsuz etkisi telafi edildi</vt:lpstr>
      <vt:lpstr>İşsizlik ödeneğine başvurular COVID-19 etkisiyle Nisan’da en yüksek seviyesini görse de Kasım 2021 itibarıyla 3100 seviyesinde gerçekleşti.</vt:lpstr>
      <vt:lpstr>Gaziantep, yatırım ve teşviklerden 2020’de daha çok yararlandı</vt:lpstr>
      <vt:lpstr>PowerPoint Sunusu</vt:lpstr>
      <vt:lpstr>Çevre illerine kıyasla Gaziantep’te Sanayi ve İmalat sektörleriyle ön plana çıkıyor. Gaziantep İnşaat ve Gayrimenkul sektörlerinin GSYH’deki payı daha düşük.</vt:lpstr>
      <vt:lpstr>Tarım alanı bakımından Şanlıurfa Gaziantep’in önünde Meyveler, içecek ve baharat üretimine ayrılan tarım alanları ile sebze bahçeleri alanı oranlarında, Gaziantep’te Şanlıurafa’dan daha yüksek</vt:lpstr>
      <vt:lpstr>PowerPoint Sunusu</vt:lpstr>
      <vt:lpstr>Çevre illerine kıyasla Gaziantep’te elektrik tüketimi sanayide odaklanmıştır </vt:lpstr>
      <vt:lpstr>2020 yılında Gaziantep’te bulunan turizm belgeli konaklama tesislerine geliş sayısı 430 bin oldu </vt:lpstr>
      <vt:lpstr>2008 yılı ile kıyaslandığında Gaziantep’in nüfusun eğitim seviyesi yükselmiş 2019 yılında bitirilen eğitim durumu açısından lise ve dengi meslek okulu ön plana çıkıyor</vt:lpstr>
      <vt:lpstr>2008 yılı ile kıyaslandığında Gaziantep’te nüfusun eğitim seviyesi yükselmiş 2008’de nüfusun yüzde 7’si yüksekokul veya fakülte seviyesinde eğitime sahipken 2019’da bu oran yüzde 16’ya çıktı</vt:lpstr>
      <vt:lpstr>Hastane yatak sayısı artış eğilimde 2002’den bu yana yatak sayılarında yüzde 64’lik bir artış var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Volkan ERDEM</dc:creator>
  <cp:lastModifiedBy>Şule</cp:lastModifiedBy>
  <cp:revision>151</cp:revision>
  <dcterms:created xsi:type="dcterms:W3CDTF">2022-01-27T08:15:23Z</dcterms:created>
  <dcterms:modified xsi:type="dcterms:W3CDTF">2022-07-29T12:19:24Z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2022-01-27T00:00:00Z</vt:filetime>
  </property>
</Properties>
</file>